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67" r:id="rId4"/>
    <p:sldId id="260" r:id="rId5"/>
    <p:sldId id="264" r:id="rId6"/>
    <p:sldId id="262" r:id="rId7"/>
    <p:sldId id="268" r:id="rId8"/>
    <p:sldId id="259" r:id="rId9"/>
    <p:sldId id="269" r:id="rId10"/>
    <p:sldId id="256" r:id="rId11"/>
    <p:sldId id="257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9115" autoAdjust="0"/>
  </p:normalViewPr>
  <p:slideViewPr>
    <p:cSldViewPr snapToGrid="0">
      <p:cViewPr varScale="1">
        <p:scale>
          <a:sx n="58" d="100"/>
          <a:sy n="58" d="100"/>
        </p:scale>
        <p:origin x="9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074FE-3E39-4FFB-89D4-3F07DDE8ED15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3714F-1079-4EDE-858F-4460D7283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9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7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Причиной проблем/тем для работы считаются </a:t>
            </a:r>
            <a:r>
              <a:rPr lang="ru-RU" dirty="0" err="1" smtClean="0"/>
              <a:t>непереработанные</a:t>
            </a:r>
            <a:r>
              <a:rPr lang="ru-RU" dirty="0" smtClean="0"/>
              <a:t>, физиологически хранящиеся воспоминания, оказывающие влияния на текущие мысли, эмоции и поведение. </a:t>
            </a:r>
          </a:p>
          <a:p>
            <a:r>
              <a:rPr lang="ru-RU" b="1" dirty="0" smtClean="0"/>
              <a:t>Адаптивная Переработка Информации</a:t>
            </a:r>
          </a:p>
          <a:p>
            <a:r>
              <a:rPr lang="ru-RU" dirty="0" smtClean="0"/>
              <a:t>Определенная модель переработки информации, которая является краеугольным камнем EMDR-подхода к психотерапии.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714F-1079-4EDE-858F-4460D7283C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5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8696B"/>
                </a:solidFill>
              </a:rPr>
              <a:t>Билатеральная Стимуляция (БЛС) </a:t>
            </a:r>
          </a:p>
          <a:p>
            <a:r>
              <a:rPr lang="ru-RU" dirty="0" smtClean="0"/>
              <a:t>Движение глаз, постукивания или аудиальная попеременная стимуляция.</a:t>
            </a:r>
            <a:br>
              <a:rPr lang="ru-RU" dirty="0" smtClean="0"/>
            </a:br>
            <a:r>
              <a:rPr lang="ru-RU" dirty="0" smtClean="0"/>
              <a:t>Для стимуляции двойного фокуса внимания: внешнего фокуса одновременно с фокусом клиента на каком-то аспекте внутреннего переживания. </a:t>
            </a:r>
          </a:p>
          <a:p>
            <a:endParaRPr lang="ru-RU" dirty="0" smtClean="0"/>
          </a:p>
          <a:p>
            <a:r>
              <a:rPr lang="ru-RU" b="1" dirty="0" smtClean="0"/>
              <a:t>• </a:t>
            </a:r>
            <a:r>
              <a:rPr lang="ru-RU" b="1" dirty="0" smtClean="0">
                <a:solidFill>
                  <a:srgbClr val="58696B"/>
                </a:solidFill>
              </a:rPr>
              <a:t>Двойной фокус внимания </a:t>
            </a:r>
            <a:br>
              <a:rPr lang="ru-RU" b="1" dirty="0" smtClean="0">
                <a:solidFill>
                  <a:srgbClr val="58696B"/>
                </a:solidFill>
              </a:rPr>
            </a:br>
            <a:r>
              <a:rPr lang="ru-RU" dirty="0" smtClean="0"/>
              <a:t>на прошлое и настоящее, в сочетании с БЛС, помогает снизить уровень возбуждения.</a:t>
            </a:r>
          </a:p>
          <a:p>
            <a:endParaRPr lang="ru-RU" dirty="0" smtClean="0"/>
          </a:p>
          <a:p>
            <a:r>
              <a:rPr lang="ru-RU" b="1" dirty="0" smtClean="0"/>
              <a:t>• </a:t>
            </a:r>
            <a:r>
              <a:rPr lang="ru-RU" b="1" dirty="0" smtClean="0">
                <a:solidFill>
                  <a:srgbClr val="58696B"/>
                </a:solidFill>
              </a:rPr>
              <a:t>Каналы Ассоциаций</a:t>
            </a:r>
          </a:p>
          <a:p>
            <a:r>
              <a:rPr lang="ru-RU" dirty="0" smtClean="0"/>
              <a:t>События, мысли, эмоции, и т.д., внутри выбранной в качестве мишени сети воспоминаний, которые спонтанно возникают в процессе переработки выявленной мишени.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714F-1079-4EDE-858F-4460D7283C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2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8696B"/>
                </a:solidFill>
              </a:rPr>
              <a:t>Билатеральная Стимуляция (БЛС) </a:t>
            </a:r>
          </a:p>
          <a:p>
            <a:r>
              <a:rPr lang="ru-RU" dirty="0" smtClean="0"/>
              <a:t>Движение глаз, постукивания или аудиальная попеременная стимуляция.</a:t>
            </a:r>
            <a:br>
              <a:rPr lang="ru-RU" dirty="0" smtClean="0"/>
            </a:br>
            <a:r>
              <a:rPr lang="ru-RU" dirty="0" smtClean="0"/>
              <a:t>Для стимуляции двойного фокуса внимания: внешнего фокуса одновременно с фокусом клиента на каком-то аспекте внутреннего переживания. </a:t>
            </a:r>
          </a:p>
          <a:p>
            <a:endParaRPr lang="ru-RU" dirty="0" smtClean="0"/>
          </a:p>
          <a:p>
            <a:r>
              <a:rPr lang="ru-RU" b="1" dirty="0" smtClean="0"/>
              <a:t>• </a:t>
            </a:r>
            <a:r>
              <a:rPr lang="ru-RU" b="1" dirty="0" smtClean="0">
                <a:solidFill>
                  <a:srgbClr val="58696B"/>
                </a:solidFill>
              </a:rPr>
              <a:t>Двойной фокус внимания </a:t>
            </a:r>
            <a:br>
              <a:rPr lang="ru-RU" b="1" dirty="0" smtClean="0">
                <a:solidFill>
                  <a:srgbClr val="58696B"/>
                </a:solidFill>
              </a:rPr>
            </a:br>
            <a:r>
              <a:rPr lang="ru-RU" dirty="0" smtClean="0"/>
              <a:t>на прошлое и настоящее, в сочетании с БЛС, помогает снизить уровень возбуждения.</a:t>
            </a:r>
          </a:p>
          <a:p>
            <a:endParaRPr lang="ru-RU" dirty="0" smtClean="0"/>
          </a:p>
          <a:p>
            <a:r>
              <a:rPr lang="ru-RU" b="1" dirty="0" smtClean="0"/>
              <a:t>• </a:t>
            </a:r>
            <a:r>
              <a:rPr lang="ru-RU" b="1" dirty="0" smtClean="0">
                <a:solidFill>
                  <a:srgbClr val="58696B"/>
                </a:solidFill>
              </a:rPr>
              <a:t>Каналы Ассоциаций</a:t>
            </a:r>
          </a:p>
          <a:p>
            <a:r>
              <a:rPr lang="ru-RU" dirty="0" smtClean="0"/>
              <a:t>События, мысли, эмоции, и т.д., внутри выбранной в качестве мишени сети воспоминаний, которые спонтанно возникают в процессе переработки выявленной мишени.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714F-1079-4EDE-858F-4460D7283C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4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Подготовить</a:t>
            </a:r>
            <a:r>
              <a:rPr lang="ru-RU" baseline="0" dirty="0" smtClean="0"/>
              <a:t> лист бумаги </a:t>
            </a:r>
            <a:r>
              <a:rPr lang="ru-RU" baseline="0" smtClean="0"/>
              <a:t>и ручку/карандаш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714F-1079-4EDE-858F-4460D7283C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2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Подготовить</a:t>
            </a:r>
            <a:r>
              <a:rPr lang="ru-RU" baseline="0" dirty="0" smtClean="0"/>
              <a:t> лист бумаги </a:t>
            </a:r>
            <a:r>
              <a:rPr lang="ru-RU" baseline="0" smtClean="0"/>
              <a:t>и ручку/карандаш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714F-1079-4EDE-858F-4460D7283C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6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6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2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2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ь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rtlCol="0"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Щелкните, чтобы добавить дату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821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E7E6E6">
                    <a:lumMod val="50000"/>
                  </a:srgbClr>
                </a:solidFill>
              </a:rPr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E7E6E6">
                    <a:lumMod val="50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8D65601-5AE2-46FC-B138-694DDD2B510D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059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докладчиком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>
                <a:solidFill>
                  <a:srgbClr val="C3A398">
                    <a:lumMod val="20000"/>
                    <a:lumOff val="80000"/>
                  </a:srgbClr>
                </a:solidFill>
              </a:rPr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CA553E">
                    <a:lumMod val="75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srgbClr val="CA553E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CA553E">
                  <a:lumMod val="75000"/>
                </a:srgbClr>
              </a:solidFill>
            </a:endParaRP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1" name="Объект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290304" y="2551471"/>
            <a:ext cx="29016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98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sp>
        <p:nvSpPr>
          <p:cNvPr id="8" name="Рисунок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05.08.20ГГ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>
                <a:solidFill>
                  <a:srgbClr val="58696B"/>
                </a:solidFill>
              </a:rPr>
              <a:t>Презентация для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srgbClr val="58696B"/>
                </a:solidFill>
              </a:rPr>
              <a:pPr/>
              <a:t>‹#›</a:t>
            </a:fld>
            <a:endParaRPr lang="ru-RU">
              <a:solidFill>
                <a:srgbClr val="58696B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 для обсуж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05.08.20ГГ</a:t>
            </a:r>
          </a:p>
        </p:txBody>
      </p:sp>
      <p:sp>
        <p:nvSpPr>
          <p:cNvPr id="14" name="Объект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Презентация для конференции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00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white">
                    <a:lumMod val="95000"/>
                  </a:prstClr>
                </a:solidFill>
              </a:rPr>
              <a:t>05.08.20ГГ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white">
                    <a:lumMod val="95000"/>
                  </a:prstClr>
                </a:solidFill>
              </a:rPr>
              <a:t>Презентация для конференции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 rtlCol="0"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12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ипотез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05.08.20ГГ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CA553E">
                    <a:lumMod val="75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srgbClr val="CA553E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CA553E">
                  <a:lumMod val="75000"/>
                </a:srgbClr>
              </a:solidFill>
            </a:endParaRPr>
          </a:p>
        </p:txBody>
      </p:sp>
      <p:sp>
        <p:nvSpPr>
          <p:cNvPr id="6" name="Объект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бъект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757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цент средств коммуник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05.08.20ГГ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8D65601-5AE2-46FC-B138-694DDD2B510D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Объект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Объект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Объект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2" name="Объект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7" name="Текст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38" name="Текст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39" name="Текст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0" name="Текст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10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5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здание отличных продуктов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05.08.20ГГ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CA553E">
                    <a:lumMod val="75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srgbClr val="CA553E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CA553E">
                  <a:lumMod val="75000"/>
                </a:srgb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3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Contoso с конкурен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05.08.20ГГ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8D65601-5AE2-46FC-B138-694DDD2B510D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1" name="Объект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3" name="Объект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591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стор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8D65601-5AE2-46FC-B138-694DDD2B510D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5" name="Текст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1" name="Текст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Добавить год</a:t>
            </a:r>
          </a:p>
        </p:txBody>
      </p:sp>
      <p:sp>
        <p:nvSpPr>
          <p:cNvPr id="52" name="Текст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Добавить год</a:t>
            </a:r>
          </a:p>
        </p:txBody>
      </p:sp>
      <p:sp>
        <p:nvSpPr>
          <p:cNvPr id="53" name="Текст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4" name="Текст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5" name="Текст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6" name="Текст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7" name="Текст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8" name="Текст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rtlCol="0"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197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ючевые выводы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05.08.20ГГ</a:t>
            </a:r>
          </a:p>
        </p:txBody>
      </p:sp>
      <p:sp>
        <p:nvSpPr>
          <p:cNvPr id="9" name="Объект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CA553E">
                    <a:lumMod val="75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srgbClr val="CA553E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CA553E">
                  <a:lumMod val="75000"/>
                </a:srgb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429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еты для предприя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>
                <a:solidFill>
                  <a:srgbClr val="58696B"/>
                </a:solidFill>
              </a:rPr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>
                <a:solidFill>
                  <a:srgbClr val="58696B"/>
                </a:solidFill>
              </a:rPr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rtlCol="0"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57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зыв к действию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05.08.20ГГ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CA553E">
                    <a:lumMod val="75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ru-RU" smtClean="0">
                <a:solidFill>
                  <a:srgbClr val="CA553E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CA553E">
                  <a:lumMod val="75000"/>
                </a:srgbClr>
              </a:solidFill>
            </a:endParaRPr>
          </a:p>
        </p:txBody>
      </p:sp>
      <p:sp>
        <p:nvSpPr>
          <p:cNvPr id="11" name="Объект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5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fld id="{18D65601-5AE2-46FC-B138-694DDD2B510D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Объект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822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21.03.2026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8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7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8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4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5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2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9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62AE-57BA-4FF1-A7F5-E6FD99D78D8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EF59B-BA2D-4C3B-B19E-CE16E4A1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7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>
                <a:solidFill>
                  <a:srgbClr val="E7E6E6">
                    <a:lumMod val="50000"/>
                  </a:srgbClr>
                </a:solidFill>
              </a:rPr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18D65601-5AE2-46FC-B138-694DDD2B510D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Надпись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6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86" y="2429927"/>
            <a:ext cx="8087938" cy="2605059"/>
          </a:xfrm>
        </p:spPr>
        <p:txBody>
          <a:bodyPr rtlCol="0"/>
          <a:lstStyle/>
          <a:p>
            <a:pPr rtl="0"/>
            <a:r>
              <a:rPr lang="en-US" sz="4800" dirty="0" smtClean="0">
                <a:latin typeface="+mn-lt"/>
              </a:rPr>
              <a:t>EMDR</a:t>
            </a:r>
            <a:r>
              <a:rPr lang="ru-RU" sz="4800" dirty="0" smtClean="0">
                <a:latin typeface="+mn-lt"/>
              </a:rPr>
              <a:t/>
            </a:r>
            <a:br>
              <a:rPr lang="ru-RU" sz="4800" dirty="0" smtClean="0">
                <a:latin typeface="+mn-lt"/>
              </a:rPr>
            </a:br>
            <a:r>
              <a:rPr lang="ru-RU" sz="4800" dirty="0">
                <a:latin typeface="+mn-lt"/>
              </a:rPr>
              <a:t/>
            </a:r>
            <a:br>
              <a:rPr lang="ru-RU" sz="4800" dirty="0">
                <a:latin typeface="+mn-lt"/>
              </a:rPr>
            </a:br>
            <a:r>
              <a:rPr lang="ru-RU" sz="4800" dirty="0" smtClean="0">
                <a:latin typeface="+mn-lt"/>
              </a:rPr>
              <a:t>Групповой протокол</a:t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>при ЧС</a:t>
            </a:r>
            <a:endParaRPr lang="ru-RU" sz="48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1515B1-92BF-428B-805A-F5D553228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7050157" y="1724336"/>
            <a:ext cx="5141843" cy="3424528"/>
          </a:xfrm>
        </p:spPr>
      </p:pic>
    </p:spTree>
    <p:extLst>
      <p:ext uri="{BB962C8B-B14F-4D97-AF65-F5344CB8AC3E}">
        <p14:creationId xmlns:p14="http://schemas.microsoft.com/office/powerpoint/2010/main" val="27768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96000" y="0"/>
            <a:ext cx="0" cy="34263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42631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86062"/>
            <a:ext cx="57660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5. Подумайте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событии, которое вас тревожит.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dirty="0"/>
              <a:t>В</a:t>
            </a:r>
            <a:r>
              <a:rPr lang="ru-RU" sz="1400" b="1" dirty="0" smtClean="0"/>
              <a:t>ыберите 2-3 наиболее важные </a:t>
            </a:r>
            <a:r>
              <a:rPr lang="ru-RU" sz="1400" b="1" dirty="0"/>
              <a:t>фразы</a:t>
            </a:r>
            <a:r>
              <a:rPr lang="ru-RU" sz="1400" dirty="0"/>
              <a:t>, </a:t>
            </a:r>
            <a:r>
              <a:rPr lang="ru-RU" sz="1400" dirty="0" smtClean="0"/>
              <a:t>проговаривать:</a:t>
            </a:r>
          </a:p>
          <a:p>
            <a:r>
              <a:rPr lang="ru-RU" sz="1400" i="1" dirty="0" err="1" smtClean="0"/>
              <a:t>Напр</a:t>
            </a:r>
            <a:r>
              <a:rPr lang="ru-RU" sz="1400" i="1" dirty="0" smtClean="0"/>
              <a:t> </a:t>
            </a:r>
            <a:r>
              <a:rPr lang="ru-RU" sz="1400" i="1" dirty="0"/>
              <a:t>Я справляюсь. Я выжил. Я могу справиться. Дыши и живи дальше. Все </a:t>
            </a:r>
            <a:r>
              <a:rPr lang="ru-RU" sz="1400" i="1" dirty="0" smtClean="0"/>
              <a:t>пройдет</a:t>
            </a:r>
            <a:r>
              <a:rPr lang="ru-RU" sz="1400" dirty="0" smtClean="0"/>
              <a:t>: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БЛС. Пауза, вдох-выдох.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91024" y="86061"/>
            <a:ext cx="5957944" cy="2731954"/>
            <a:chOff x="6191024" y="86061"/>
            <a:chExt cx="5957944" cy="2731954"/>
          </a:xfrm>
        </p:grpSpPr>
        <p:sp>
          <p:nvSpPr>
            <p:cNvPr id="9" name="TextBox 8"/>
            <p:cNvSpPr txBox="1"/>
            <p:nvPr/>
          </p:nvSpPr>
          <p:spPr>
            <a:xfrm>
              <a:off x="6191024" y="86061"/>
              <a:ext cx="59579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. Переверните листочек чистой стороной.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lvl="0"/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/>
                <a:t>Нарисуйте что-то </a:t>
              </a:r>
              <a:r>
                <a:rPr lang="ru-RU" sz="1400" dirty="0"/>
                <a:t>важно для вас – </a:t>
              </a:r>
              <a:r>
                <a:rPr lang="ru-RU" sz="1400" dirty="0" smtClean="0"/>
                <a:t>символ, фразу, слово.</a:t>
              </a:r>
            </a:p>
            <a:p>
              <a:r>
                <a:rPr lang="ru-RU" sz="1400" u="sng" dirty="0" smtClean="0"/>
                <a:t>Смотрим </a:t>
              </a:r>
              <a:r>
                <a:rPr lang="ru-RU" sz="1400" u="sng" dirty="0"/>
                <a:t>на </a:t>
              </a:r>
              <a:r>
                <a:rPr lang="ru-RU" sz="1400" u="sng" dirty="0" smtClean="0"/>
                <a:t>рисунок: </a:t>
              </a:r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1 БЛС. Пауза, вдох-выдох.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297705" y="2079351"/>
              <a:ext cx="458903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*Если что-то еще остается, </a:t>
              </a:r>
              <a:r>
                <a:rPr lang="ru-RU" sz="1400" dirty="0" err="1" smtClean="0">
                  <a:solidFill>
                    <a:schemeClr val="tx2">
                      <a:lumMod val="75000"/>
                    </a:schemeClr>
                  </a:solidFill>
                </a:rPr>
                <a:t>контейнировать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в шкатулку или ящичек. Переработка будет продолжаться еще в течение нескольких дней.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6">
            <a:extLst>
              <a:ext uri="{FF2B5EF4-FFF2-40B4-BE49-F238E27FC236}">
                <a16:creationId xmlns:a16="http://schemas.microsoft.com/office/drawing/2014/main" id="{8CB3BA1F-61EC-43EA-B954-8D7BA548F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3008" y="1786932"/>
            <a:ext cx="4114638" cy="543339"/>
          </a:xfrm>
        </p:spPr>
        <p:txBody>
          <a:bodyPr rtlCol="0"/>
          <a:lstStyle/>
          <a:p>
            <a:pPr algn="r" rtl="0"/>
            <a:r>
              <a:rPr lang="ru-RU" sz="2800" dirty="0" smtClean="0">
                <a:latin typeface="+mn-lt"/>
              </a:rPr>
              <a:t>Екатерина Попкова</a:t>
            </a:r>
          </a:p>
        </p:txBody>
      </p:sp>
      <p:sp>
        <p:nvSpPr>
          <p:cNvPr id="36" name="Объект 35">
            <a:extLst>
              <a:ext uri="{FF2B5EF4-FFF2-40B4-BE49-F238E27FC236}">
                <a16:creationId xmlns:a16="http://schemas.microsoft.com/office/drawing/2014/main" id="{E729BB73-6CD7-44AA-A8FE-669B7271B5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35396" y="2696722"/>
            <a:ext cx="7812250" cy="2551139"/>
          </a:xfrm>
        </p:spPr>
        <p:txBody>
          <a:bodyPr rtlCol="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/>
              <a:t>Кризисный психолог, клинический </a:t>
            </a:r>
            <a:r>
              <a:rPr lang="ru-RU" sz="1600" dirty="0"/>
              <a:t>психолог</a:t>
            </a:r>
            <a:r>
              <a:rPr lang="ru-RU" sz="1600" dirty="0" smtClean="0"/>
              <a:t>, ведущий психолог МВД.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/>
              <a:t>Психолог-волонтер фонда помощи инвалидам и ветеранам боевых действий «Своих не бросаем»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/>
              <a:t>и Центра Социально-психологической поддержки участников боевых действий «АДЭВА» (Республика Крым).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/>
              <a:t>Инструктор-волонтер по обучению тактической медицине группы помощи ВС РФ «</a:t>
            </a:r>
            <a:r>
              <a:rPr lang="en-US" sz="1600" dirty="0" smtClean="0"/>
              <a:t>Z</a:t>
            </a:r>
            <a:r>
              <a:rPr lang="ru-RU" sz="1600" dirty="0" smtClean="0"/>
              <a:t>а наших» (г. Кубинка).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/>
          <a:p>
            <a:fld id="{18D65601-5AE2-46FC-B138-694DDD2B510D}" type="slidenum">
              <a:rPr lang="ru-RU" smtClean="0">
                <a:solidFill>
                  <a:srgbClr val="CA553E">
                    <a:lumMod val="75000"/>
                  </a:srgbClr>
                </a:solidFill>
              </a:rPr>
              <a:pPr/>
              <a:t>2</a:t>
            </a:fld>
            <a:endParaRPr lang="ru-RU">
              <a:solidFill>
                <a:srgbClr val="CA553E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3433" y="5190888"/>
            <a:ext cx="226799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spc="100" dirty="0">
                <a:solidFill>
                  <a:srgbClr val="58696B"/>
                </a:solidFill>
              </a:rPr>
              <a:t>Тел: </a:t>
            </a:r>
            <a:r>
              <a:rPr lang="ru-RU" sz="1600" b="1" spc="100" dirty="0" smtClean="0">
                <a:solidFill>
                  <a:srgbClr val="58696B"/>
                </a:solidFill>
              </a:rPr>
              <a:t>8909 950 5540</a:t>
            </a:r>
            <a:endParaRPr lang="ru-RU" sz="1600" b="1" spc="100" dirty="0">
              <a:solidFill>
                <a:srgbClr val="58696B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4938"/>
          <a:stretch>
            <a:fillRect/>
          </a:stretch>
        </p:blipFill>
        <p:spPr>
          <a:xfrm>
            <a:off x="889347" y="924594"/>
            <a:ext cx="3245840" cy="4802141"/>
          </a:xfrm>
        </p:spPr>
      </p:pic>
    </p:spTree>
    <p:extLst>
      <p:ext uri="{BB962C8B-B14F-4D97-AF65-F5344CB8AC3E}">
        <p14:creationId xmlns:p14="http://schemas.microsoft.com/office/powerpoint/2010/main" val="10881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228" y="166568"/>
            <a:ext cx="117563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58696B"/>
                </a:solidFill>
              </a:rPr>
              <a:t>EMDR</a:t>
            </a:r>
            <a:r>
              <a:rPr lang="en-US" sz="1600" b="1" dirty="0" smtClean="0">
                <a:solidFill>
                  <a:srgbClr val="58696B"/>
                </a:solidFill>
              </a:rPr>
              <a:t> </a:t>
            </a:r>
            <a:r>
              <a:rPr lang="en-US" sz="1600" b="1" dirty="0">
                <a:solidFill>
                  <a:srgbClr val="58696B"/>
                </a:solidFill>
              </a:rPr>
              <a:t>- </a:t>
            </a:r>
            <a:r>
              <a:rPr lang="en-US" sz="2600" b="1" dirty="0" smtClean="0">
                <a:solidFill>
                  <a:srgbClr val="58696B"/>
                </a:solidFill>
              </a:rPr>
              <a:t>EYE MOVEMENT DESENSITIZATION AND REPROCESSING</a:t>
            </a:r>
            <a:r>
              <a:rPr lang="ru-RU" sz="2600" b="1" dirty="0" smtClean="0">
                <a:solidFill>
                  <a:srgbClr val="58696B"/>
                </a:solidFill>
              </a:rPr>
              <a:t> </a:t>
            </a:r>
            <a:endParaRPr lang="ru-RU" sz="2600" b="1" dirty="0">
              <a:solidFill>
                <a:srgbClr val="58696B"/>
              </a:solidFill>
            </a:endParaRPr>
          </a:p>
          <a:p>
            <a:r>
              <a:rPr lang="ru-RU" sz="1600" b="1" dirty="0">
                <a:solidFill>
                  <a:srgbClr val="58696B"/>
                </a:solidFill>
              </a:rPr>
              <a:t>ДПДГ </a:t>
            </a:r>
            <a:r>
              <a:rPr lang="en-US" sz="1600" b="1" dirty="0">
                <a:solidFill>
                  <a:srgbClr val="58696B"/>
                </a:solidFill>
              </a:rPr>
              <a:t>- </a:t>
            </a:r>
            <a:r>
              <a:rPr lang="ru-RU" sz="1600" b="1" dirty="0">
                <a:solidFill>
                  <a:srgbClr val="58696B"/>
                </a:solidFill>
              </a:rPr>
              <a:t>Десенсибилизация и Переработка Движением </a:t>
            </a:r>
            <a:r>
              <a:rPr lang="ru-RU" sz="1600" b="1" dirty="0" smtClean="0">
                <a:solidFill>
                  <a:srgbClr val="58696B"/>
                </a:solidFill>
              </a:rPr>
              <a:t>глаз</a:t>
            </a:r>
          </a:p>
          <a:p>
            <a:endParaRPr lang="ru-RU" sz="1600" b="1" dirty="0" smtClean="0"/>
          </a:p>
          <a:p>
            <a:r>
              <a:rPr lang="ru-RU" b="1" dirty="0"/>
              <a:t>EMDR-терапия</a:t>
            </a:r>
            <a:r>
              <a:rPr lang="ru-RU" dirty="0"/>
              <a:t> – комплексный подход, </a:t>
            </a:r>
            <a:r>
              <a:rPr lang="ru-RU" dirty="0" smtClean="0"/>
              <a:t>работающий </a:t>
            </a:r>
            <a:r>
              <a:rPr lang="ru-RU" dirty="0"/>
              <a:t>с физиологическим хранением воспоминания и тем, как это влияет на переживания человека. </a:t>
            </a:r>
          </a:p>
          <a:p>
            <a:endParaRPr lang="ru-RU" b="1" dirty="0" smtClean="0"/>
          </a:p>
          <a:p>
            <a:r>
              <a:rPr lang="ru-RU" b="1" dirty="0" smtClean="0"/>
              <a:t>1987 г </a:t>
            </a:r>
            <a:r>
              <a:rPr lang="en-US" b="1" dirty="0" smtClean="0"/>
              <a:t>Francine Shapiro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58696B"/>
                </a:solidFill>
              </a:rPr>
              <a:t>РЕКОМЕНДАЦИИ </a:t>
            </a:r>
            <a:r>
              <a:rPr lang="ru-RU" b="1" dirty="0">
                <a:solidFill>
                  <a:srgbClr val="58696B"/>
                </a:solidFill>
              </a:rPr>
              <a:t>МЕЖДУНАРОДНЫХ ОРГАНИЗАЦИЙ</a:t>
            </a:r>
            <a:r>
              <a:rPr lang="ru-RU" dirty="0">
                <a:solidFill>
                  <a:srgbClr val="58696B"/>
                </a:solidFill>
              </a:rPr>
              <a:t> </a:t>
            </a:r>
          </a:p>
          <a:p>
            <a:r>
              <a:rPr lang="ru-RU" dirty="0"/>
              <a:t>• EMDR-терапия считается терапией уровня «А» при травме, по рекомендации </a:t>
            </a:r>
            <a:r>
              <a:rPr lang="ru-RU" dirty="0" smtClean="0"/>
              <a:t>ВОЗ (2013</a:t>
            </a:r>
            <a:r>
              <a:rPr lang="ru-RU" dirty="0"/>
              <a:t>) для детей, подростков и взрослых.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Как и сфокусированная на травме КПТ, EMDR-терапия нацелена на снижение уровня субъективного беспокойства и усиление адаптивных </a:t>
            </a:r>
            <a:r>
              <a:rPr lang="ru-RU" dirty="0" err="1"/>
              <a:t>когниций</a:t>
            </a:r>
            <a:r>
              <a:rPr lang="ru-RU" dirty="0"/>
              <a:t>, связанных с травматическим событием. В отличие от сфокусированной на травме КПТ, при EMDR-терапии не требуется (a) подробное описание события, (b) прямая конфронтация убеждений, (c) масштабное подвергание или (d) домашние задания». </a:t>
            </a:r>
          </a:p>
          <a:p>
            <a:r>
              <a:rPr lang="en-US" dirty="0"/>
              <a:t>• </a:t>
            </a:r>
            <a:r>
              <a:rPr lang="ru-RU" dirty="0" smtClean="0"/>
              <a:t>EMDR-терапия </a:t>
            </a:r>
            <a:r>
              <a:rPr lang="ru-RU" dirty="0"/>
              <a:t>– один из трех видов терапии, рекомендуемых при терапии жертв </a:t>
            </a:r>
            <a:r>
              <a:rPr lang="ru-RU" dirty="0" smtClean="0"/>
              <a:t>терроризма (</a:t>
            </a:r>
            <a:r>
              <a:rPr lang="en-US" dirty="0" err="1" smtClean="0"/>
              <a:t>Bleich</a:t>
            </a:r>
            <a:r>
              <a:rPr lang="en-US" dirty="0"/>
              <a:t>, </a:t>
            </a:r>
            <a:r>
              <a:rPr lang="en-US" dirty="0" err="1"/>
              <a:t>Kutz</a:t>
            </a:r>
            <a:r>
              <a:rPr lang="en-US" dirty="0"/>
              <a:t> &amp; </a:t>
            </a:r>
            <a:r>
              <a:rPr lang="en-US" dirty="0" err="1"/>
              <a:t>Shalev</a:t>
            </a:r>
            <a:r>
              <a:rPr lang="en-US" dirty="0"/>
              <a:t> (Israeli National Council for Mental Health, 2002).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EMDR </a:t>
            </a:r>
            <a:r>
              <a:rPr lang="ru-RU" dirty="0"/>
              <a:t>терапия попала в категорию «А» для терапии </a:t>
            </a:r>
            <a:r>
              <a:rPr lang="ru-RU" dirty="0" err="1" smtClean="0"/>
              <a:t>психотравмы</a:t>
            </a:r>
            <a:r>
              <a:rPr lang="ru-RU" dirty="0" smtClean="0"/>
              <a:t>. (Министерство </a:t>
            </a:r>
            <a:r>
              <a:rPr lang="ru-RU" dirty="0"/>
              <a:t>по делам ветеранов военных действий и Министерство обороны США (2010). 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• Сфокусированное на травме КПТ и EMDR-терапия являются эмпирически доказанными, рекомендованными видами терапии для взрослых, страдающих </a:t>
            </a:r>
            <a:r>
              <a:rPr lang="ru-RU" dirty="0" smtClean="0"/>
              <a:t>ПТСР (Национальный </a:t>
            </a:r>
            <a:r>
              <a:rPr lang="ru-RU" dirty="0"/>
              <a:t>институт здоровья и качества медицинской помощи Великобритании (National Institute for Clinical Excellence) (2005).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23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842" y="446984"/>
            <a:ext cx="117563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58696B"/>
                </a:solidFill>
              </a:rPr>
              <a:t>РАССТРОЙСТВА</a:t>
            </a:r>
            <a:r>
              <a:rPr lang="ru-RU" sz="2600" b="1" dirty="0">
                <a:solidFill>
                  <a:srgbClr val="58696B"/>
                </a:solidFill>
              </a:rPr>
              <a:t>, ПРИ КОТОРЫХ ПОКАЗАНА </a:t>
            </a:r>
            <a:r>
              <a:rPr lang="ru-RU" sz="2600" b="1" dirty="0" smtClean="0">
                <a:solidFill>
                  <a:srgbClr val="58696B"/>
                </a:solidFill>
              </a:rPr>
              <a:t>EMDR ТЕРАПИЯ </a:t>
            </a:r>
            <a:br>
              <a:rPr lang="ru-RU" sz="2600" b="1" dirty="0" smtClean="0">
                <a:solidFill>
                  <a:srgbClr val="58696B"/>
                </a:solidFill>
              </a:rPr>
            </a:br>
            <a:r>
              <a:rPr lang="ru-RU" sz="2600" b="1" dirty="0" smtClean="0">
                <a:solidFill>
                  <a:srgbClr val="58696B"/>
                </a:solidFill>
              </a:rPr>
              <a:t>ПО </a:t>
            </a:r>
            <a:r>
              <a:rPr lang="ru-RU" sz="2600" b="1" dirty="0">
                <a:solidFill>
                  <a:srgbClr val="58696B"/>
                </a:solidFill>
              </a:rPr>
              <a:t>РЕЗУЛЬТАТАМ КЛИНИЧЕСКИХ ИССЛЕДОВАНИЙ</a:t>
            </a:r>
            <a:r>
              <a:rPr lang="ru-RU" sz="2600" b="1" dirty="0" smtClean="0">
                <a:solidFill>
                  <a:srgbClr val="58696B"/>
                </a:solidFill>
              </a:rPr>
              <a:t>:</a:t>
            </a:r>
          </a:p>
          <a:p>
            <a:r>
              <a:rPr lang="ru-RU" sz="1600" b="1" dirty="0" smtClean="0"/>
              <a:t> </a:t>
            </a:r>
            <a:endParaRPr lang="ru-RU" sz="1600" b="1" dirty="0"/>
          </a:p>
          <a:p>
            <a:r>
              <a:rPr lang="ru-RU" sz="1600" dirty="0"/>
              <a:t>• </a:t>
            </a:r>
            <a:r>
              <a:rPr lang="ru-RU" dirty="0" smtClean="0"/>
              <a:t>Фобии</a:t>
            </a:r>
            <a:endParaRPr lang="ru-RU" dirty="0"/>
          </a:p>
          <a:p>
            <a:r>
              <a:rPr lang="ru-RU" dirty="0"/>
              <a:t>• Паническое расстройство </a:t>
            </a:r>
          </a:p>
          <a:p>
            <a:r>
              <a:rPr lang="ru-RU" dirty="0"/>
              <a:t>• </a:t>
            </a:r>
            <a:r>
              <a:rPr lang="ru-RU" dirty="0" err="1" smtClean="0"/>
              <a:t>Генерализованное</a:t>
            </a:r>
            <a:r>
              <a:rPr lang="ru-RU" dirty="0" smtClean="0"/>
              <a:t> </a:t>
            </a:r>
            <a:r>
              <a:rPr lang="ru-RU" dirty="0"/>
              <a:t>тревожное </a:t>
            </a:r>
            <a:r>
              <a:rPr lang="ru-RU" dirty="0" smtClean="0"/>
              <a:t>расстройство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Депрессия </a:t>
            </a:r>
            <a:endParaRPr lang="ru-RU" dirty="0"/>
          </a:p>
          <a:p>
            <a:r>
              <a:rPr lang="ru-RU" dirty="0"/>
              <a:t>• Расстройство привязанности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• Проблемы с поведением и самооценкой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Горе и </a:t>
            </a:r>
            <a:r>
              <a:rPr lang="ru-RU" dirty="0" smtClean="0"/>
              <a:t>потеря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 smtClean="0"/>
              <a:t>Дисморфофобия</a:t>
            </a:r>
            <a:endParaRPr lang="ru-RU" dirty="0"/>
          </a:p>
          <a:p>
            <a:r>
              <a:rPr lang="ru-RU" dirty="0"/>
              <a:t>• Половая </a:t>
            </a:r>
            <a:r>
              <a:rPr lang="ru-RU" dirty="0" smtClean="0"/>
              <a:t>дисфункция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Педофилия</a:t>
            </a:r>
            <a:endParaRPr lang="ru-RU" dirty="0"/>
          </a:p>
          <a:p>
            <a:r>
              <a:rPr lang="ru-RU" dirty="0"/>
              <a:t>• Психотические </a:t>
            </a:r>
            <a:r>
              <a:rPr lang="ru-RU" dirty="0" smtClean="0"/>
              <a:t>расстройства </a:t>
            </a:r>
            <a:endParaRPr lang="ru-RU" dirty="0"/>
          </a:p>
          <a:p>
            <a:r>
              <a:rPr lang="ru-RU" dirty="0"/>
              <a:t>• Хронические </a:t>
            </a:r>
            <a:r>
              <a:rPr lang="ru-RU" dirty="0" smtClean="0"/>
              <a:t>боли </a:t>
            </a:r>
            <a:endParaRPr lang="ru-RU" dirty="0"/>
          </a:p>
          <a:p>
            <a:r>
              <a:rPr lang="ru-RU" dirty="0"/>
              <a:t>• Мигрени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• Фантомные </a:t>
            </a:r>
            <a:r>
              <a:rPr lang="ru-RU" dirty="0" smtClean="0"/>
              <a:t>боли </a:t>
            </a:r>
            <a:endParaRPr lang="ru-RU" dirty="0"/>
          </a:p>
          <a:p>
            <a:r>
              <a:rPr lang="ru-RU" dirty="0"/>
              <a:t>• Необъяснимые с медицинской точки зрения физические </a:t>
            </a:r>
            <a:r>
              <a:rPr lang="ru-RU" dirty="0" smtClean="0"/>
              <a:t>симптомы</a:t>
            </a:r>
            <a:endParaRPr lang="ru-RU" dirty="0"/>
          </a:p>
          <a:p>
            <a:endParaRPr lang="ru-RU" sz="1600" b="1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9031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26" y="98994"/>
            <a:ext cx="117075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58696B"/>
                </a:solidFill>
              </a:rPr>
              <a:t>МОДЕЛЬ АДАПТИВНОЙ ПЕРЕРАБОТКИ ИНФОРМАЦИИ (</a:t>
            </a:r>
            <a:r>
              <a:rPr lang="ru-RU" sz="2200" b="1" dirty="0">
                <a:solidFill>
                  <a:srgbClr val="58696B"/>
                </a:solidFill>
              </a:rPr>
              <a:t>АПИ</a:t>
            </a:r>
            <a:r>
              <a:rPr lang="ru-RU" sz="2200" b="1" dirty="0" smtClean="0">
                <a:solidFill>
                  <a:srgbClr val="58696B"/>
                </a:solidFill>
              </a:rPr>
              <a:t>). СЕТИ ВОСПОМИНАНИЙ</a:t>
            </a:r>
          </a:p>
          <a:p>
            <a:r>
              <a:rPr lang="ru-RU" sz="2200" dirty="0" smtClean="0">
                <a:solidFill>
                  <a:srgbClr val="58696B"/>
                </a:solidFill>
              </a:rPr>
              <a:t> </a:t>
            </a:r>
          </a:p>
          <a:p>
            <a:r>
              <a:rPr lang="ru-RU" sz="1600" dirty="0" smtClean="0"/>
              <a:t>• </a:t>
            </a:r>
            <a:r>
              <a:rPr lang="ru-RU" sz="1600" b="1" dirty="0"/>
              <a:t>Прошлое есть </a:t>
            </a:r>
            <a:r>
              <a:rPr lang="ru-RU" sz="1600" b="1" dirty="0" smtClean="0"/>
              <a:t>настоящее</a:t>
            </a:r>
            <a:endParaRPr lang="ru-RU" sz="1600" b="1" dirty="0"/>
          </a:p>
          <a:p>
            <a:r>
              <a:rPr lang="ru-RU" sz="1600" dirty="0"/>
              <a:t>Воспоминания с похожей информацией (восприятие, мысли, эмоции, телесные ощущения и убеждения) </a:t>
            </a:r>
            <a:r>
              <a:rPr lang="ru-RU" sz="1600" dirty="0" smtClean="0"/>
              <a:t>хранятся </a:t>
            </a:r>
            <a:r>
              <a:rPr lang="ru-RU" sz="1600" dirty="0"/>
              <a:t>ассоциативно и формируют сети воспоминаний, которые связывают переживания в настоящем с переживаниями в </a:t>
            </a:r>
            <a:r>
              <a:rPr lang="ru-RU" sz="1600" dirty="0" smtClean="0"/>
              <a:t>прошлом. </a:t>
            </a:r>
          </a:p>
          <a:p>
            <a:endParaRPr lang="ru-RU" sz="800" dirty="0"/>
          </a:p>
          <a:p>
            <a:r>
              <a:rPr lang="ru-RU" sz="1600" dirty="0" smtClean="0"/>
              <a:t>• </a:t>
            </a:r>
            <a:r>
              <a:rPr lang="ru-RU" sz="1600" dirty="0"/>
              <a:t>Дезадаптивные/дисфункциональные сети воспоминаний </a:t>
            </a:r>
            <a:r>
              <a:rPr lang="ru-RU" sz="1600" dirty="0" smtClean="0"/>
              <a:t>- дезадаптивные </a:t>
            </a:r>
            <a:r>
              <a:rPr lang="ru-RU" sz="1600" dirty="0"/>
              <a:t>выводы, сделанные на основе негативного опыта в прошлом, неадекватно </a:t>
            </a:r>
            <a:r>
              <a:rPr lang="ru-RU" sz="1600" dirty="0" smtClean="0"/>
              <a:t>перерабатываются и сохраняются как дезадаптивные воспоминания. </a:t>
            </a:r>
            <a:br>
              <a:rPr lang="ru-RU" sz="1600" dirty="0" smtClean="0"/>
            </a:br>
            <a:r>
              <a:rPr lang="ru-RU" sz="1600" dirty="0" smtClean="0"/>
              <a:t>Они связаны </a:t>
            </a:r>
            <a:r>
              <a:rPr lang="ru-RU" sz="1600" dirty="0"/>
              <a:t>с текущей проблемой/проблемами </a:t>
            </a:r>
            <a:r>
              <a:rPr lang="ru-RU" sz="1600" dirty="0" smtClean="0"/>
              <a:t>клиента - влияют </a:t>
            </a:r>
            <a:r>
              <a:rPr lang="ru-RU" sz="1600" dirty="0"/>
              <a:t>на нашу интерпретацию </a:t>
            </a:r>
            <a:r>
              <a:rPr lang="ru-RU" sz="1600" dirty="0" smtClean="0"/>
              <a:t>настоящего и  являются причиной негативных </a:t>
            </a:r>
            <a:r>
              <a:rPr lang="ru-RU" sz="1600" dirty="0"/>
              <a:t>поведенческих паттернов, аффектов, ощущений и искаженных убеждений о себе и других. </a:t>
            </a:r>
            <a:endParaRPr lang="ru-RU" sz="1600" dirty="0" smtClean="0"/>
          </a:p>
          <a:p>
            <a:endParaRPr lang="ru-RU" sz="800" dirty="0" smtClean="0"/>
          </a:p>
          <a:p>
            <a:r>
              <a:rPr lang="ru-RU" sz="1600" dirty="0"/>
              <a:t>• </a:t>
            </a:r>
            <a:r>
              <a:rPr lang="ru-RU" sz="1600" dirty="0" smtClean="0"/>
              <a:t>Когда </a:t>
            </a:r>
            <a:r>
              <a:rPr lang="ru-RU" sz="1600" dirty="0"/>
              <a:t>стимулы/информация о ситуации в настоящем связывается (бессознательно) с негативными переживаниями из прошлого, такое сходство может послужить триггером и вызвать точно такую же реакцию на происходящее в настоящем, как будто ситуация из прошлого </a:t>
            </a:r>
            <a:r>
              <a:rPr lang="ru-RU" sz="1600" dirty="0" smtClean="0"/>
              <a:t>повторяется.</a:t>
            </a:r>
            <a:endParaRPr lang="ru-RU" sz="1600" dirty="0"/>
          </a:p>
          <a:p>
            <a:endParaRPr lang="ru-RU" sz="800" dirty="0" smtClean="0"/>
          </a:p>
          <a:p>
            <a:r>
              <a:rPr lang="ru-RU" sz="1600" dirty="0" smtClean="0"/>
              <a:t>• Эти </a:t>
            </a:r>
            <a:r>
              <a:rPr lang="ru-RU" sz="1600" dirty="0"/>
              <a:t>неадекватно переработанные воспоминания и их сохраненные </a:t>
            </a:r>
            <a:r>
              <a:rPr lang="ru-RU" sz="1600" u="sng" dirty="0"/>
              <a:t>компоненты</a:t>
            </a:r>
            <a:r>
              <a:rPr lang="ru-RU" sz="1600" dirty="0"/>
              <a:t> видоизменяются в процессе </a:t>
            </a:r>
            <a:r>
              <a:rPr lang="ru-RU" sz="1600" dirty="0" smtClean="0"/>
              <a:t>переработки: </a:t>
            </a:r>
            <a:br>
              <a:rPr lang="ru-RU" sz="1600" dirty="0" smtClean="0"/>
            </a:br>
            <a:r>
              <a:rPr lang="ru-RU" sz="1600" dirty="0" smtClean="0"/>
              <a:t>1. </a:t>
            </a:r>
            <a:r>
              <a:rPr lang="ru-RU" sz="1600" dirty="0"/>
              <a:t>Сенсорная информация (картинки, звуки, запахи, вкусы) 2. Мысли 3. Эмоции 4. Телесные ощущения 5. Убеждения </a:t>
            </a:r>
            <a:endParaRPr lang="ru-RU" sz="1600" dirty="0" smtClean="0"/>
          </a:p>
          <a:p>
            <a:endParaRPr lang="en-US" sz="800" dirty="0"/>
          </a:p>
          <a:p>
            <a:r>
              <a:rPr lang="ru-RU" sz="1600" dirty="0" smtClean="0"/>
              <a:t>• Переработка </a:t>
            </a:r>
            <a:r>
              <a:rPr lang="ru-RU" sz="1600" dirty="0"/>
              <a:t>происходит тогда, когда двойной фокус внимания на воспоминании из прошлого в сочетании с БЛС, активирует ассоциативный процесс, позволяющий наладить необходимые связи. </a:t>
            </a:r>
            <a:endParaRPr lang="ru-RU" sz="1600" dirty="0" smtClean="0"/>
          </a:p>
          <a:p>
            <a:endParaRPr lang="ru-RU" sz="800" dirty="0" smtClean="0"/>
          </a:p>
          <a:p>
            <a:r>
              <a:rPr lang="ru-RU" sz="1600" dirty="0" smtClean="0"/>
              <a:t>• Когда </a:t>
            </a:r>
            <a:r>
              <a:rPr lang="ru-RU" sz="1600" dirty="0"/>
              <a:t>переработка проходит успешно, ранее вызывавшие беспокойство воспоминания нейтрализуются и интегрируются на уровне аффекта с похожими переживаниями. </a:t>
            </a:r>
            <a:endParaRPr lang="ru-RU" sz="1600" dirty="0" smtClean="0"/>
          </a:p>
          <a:p>
            <a:endParaRPr lang="ru-RU" sz="800" dirty="0" smtClean="0"/>
          </a:p>
          <a:p>
            <a:r>
              <a:rPr lang="ru-RU" sz="1600" dirty="0" smtClean="0"/>
              <a:t>• То</a:t>
            </a:r>
            <a:r>
              <a:rPr lang="ru-RU" sz="1600" dirty="0"/>
              <a:t>, что полезно, сохраняется и продолжает оказывать влияние на опыт в будущем, а то, что уже стало </a:t>
            </a:r>
            <a:r>
              <a:rPr lang="ru-RU" sz="1600" dirty="0" err="1"/>
              <a:t>дезадаптивным</a:t>
            </a:r>
            <a:r>
              <a:rPr lang="ru-RU" sz="1600" dirty="0"/>
              <a:t>, удаляется (например, негативные картинки, чувства, убеждения и т.д</a:t>
            </a:r>
            <a:r>
              <a:rPr lang="ru-RU" sz="1600" dirty="0" smtClean="0"/>
              <a:t>.).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6419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58" y="715939"/>
            <a:ext cx="117075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• </a:t>
            </a:r>
            <a:r>
              <a:rPr lang="ru-RU" sz="2000" b="1" dirty="0">
                <a:solidFill>
                  <a:srgbClr val="58696B"/>
                </a:solidFill>
              </a:rPr>
              <a:t>Билатеральная Стимуляция (БЛС) </a:t>
            </a:r>
          </a:p>
          <a:p>
            <a:r>
              <a:rPr lang="ru-RU" sz="2000" dirty="0"/>
              <a:t>Движение глаз, постукивания или аудиальная попеременная стимуляция.</a:t>
            </a:r>
            <a:br>
              <a:rPr lang="ru-RU" sz="2000" dirty="0"/>
            </a:br>
            <a:r>
              <a:rPr lang="ru-RU" sz="2000" dirty="0"/>
              <a:t>Для стимуляции двойного фокуса внимания: внешнего фокуса одновременно с фокусом клиента на каком-то аспекте внутреннего переживания. </a:t>
            </a:r>
          </a:p>
          <a:p>
            <a:endParaRPr lang="ru-RU" sz="2000" dirty="0"/>
          </a:p>
          <a:p>
            <a:r>
              <a:rPr lang="ru-RU" sz="2000" b="1" dirty="0"/>
              <a:t>• </a:t>
            </a:r>
            <a:r>
              <a:rPr lang="ru-RU" sz="2000" b="1" dirty="0">
                <a:solidFill>
                  <a:srgbClr val="58696B"/>
                </a:solidFill>
              </a:rPr>
              <a:t>Двойной фокус внимания </a:t>
            </a:r>
            <a:br>
              <a:rPr lang="ru-RU" sz="2000" b="1" dirty="0">
                <a:solidFill>
                  <a:srgbClr val="58696B"/>
                </a:solidFill>
              </a:rPr>
            </a:br>
            <a:r>
              <a:rPr lang="ru-RU" sz="2000" dirty="0"/>
              <a:t>на прошлое и настоящее, в сочетании с БЛС, помогает снизить уровень возбуждения.</a:t>
            </a:r>
          </a:p>
          <a:p>
            <a:endParaRPr lang="ru-RU" sz="2000" dirty="0"/>
          </a:p>
          <a:p>
            <a:r>
              <a:rPr lang="ru-RU" sz="2000" b="1" dirty="0"/>
              <a:t>• </a:t>
            </a:r>
            <a:r>
              <a:rPr lang="ru-RU" sz="2000" b="1" dirty="0">
                <a:solidFill>
                  <a:srgbClr val="58696B"/>
                </a:solidFill>
              </a:rPr>
              <a:t>Каналы Ассоциаций</a:t>
            </a:r>
          </a:p>
          <a:p>
            <a:r>
              <a:rPr lang="ru-RU" sz="2000" dirty="0"/>
              <a:t>События, мысли, эмоции, и т.д., внутри выбранной </a:t>
            </a:r>
            <a:r>
              <a:rPr lang="ru-RU" sz="2000" dirty="0" smtClean="0"/>
              <a:t>сети </a:t>
            </a:r>
            <a:r>
              <a:rPr lang="ru-RU" sz="2000" dirty="0"/>
              <a:t>воспоминаний, которые спонтанно возникают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процессе </a:t>
            </a:r>
            <a:r>
              <a:rPr lang="ru-RU" sz="2000" dirty="0" smtClean="0"/>
              <a:t>переработк</a:t>
            </a:r>
            <a:r>
              <a:rPr lang="ru-RU" sz="2000" dirty="0"/>
              <a:t>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786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2849" y="2103125"/>
            <a:ext cx="10206319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/>
              <a:t>ИНТЕГРАТИВНЫЙ ГРУППОВОЙ ПРОТОКОЛ ЛЕЧЕНИЯ </a:t>
            </a:r>
            <a:r>
              <a:rPr lang="en-US" sz="2600" b="1" dirty="0" smtClean="0"/>
              <a:t>EMDR </a:t>
            </a:r>
            <a:r>
              <a:rPr lang="ru-RU" sz="2600" b="1" dirty="0" smtClean="0"/>
              <a:t>ПОСЛЕ </a:t>
            </a:r>
            <a:r>
              <a:rPr lang="ru-RU" sz="2600" b="1" dirty="0"/>
              <a:t>ЧС</a:t>
            </a:r>
            <a:r>
              <a:rPr lang="en-US" sz="2600" b="1" dirty="0" smtClean="0"/>
              <a:t> </a:t>
            </a:r>
            <a:r>
              <a:rPr lang="ru-RU" sz="2600" b="1" dirty="0" smtClean="0"/>
              <a:t> </a:t>
            </a:r>
          </a:p>
          <a:p>
            <a:pPr algn="ctr"/>
            <a:r>
              <a:rPr lang="en-GB" sz="2600" b="1" dirty="0" smtClean="0"/>
              <a:t>(IGTP – </a:t>
            </a:r>
            <a:r>
              <a:rPr lang="en-GB" sz="2600" b="1" dirty="0" smtClean="0"/>
              <a:t>Integrative Group </a:t>
            </a:r>
            <a:r>
              <a:rPr lang="en-GB" sz="2600" b="1" smtClean="0"/>
              <a:t>Treatment Protocol</a:t>
            </a:r>
            <a:r>
              <a:rPr lang="en-GB" sz="2600" b="1" smtClean="0"/>
              <a:t>)</a:t>
            </a:r>
            <a:endParaRPr lang="ru-RU" sz="2600" b="1" dirty="0" smtClean="0"/>
          </a:p>
          <a:p>
            <a:pPr algn="ctr"/>
            <a:endParaRPr lang="en-GB" sz="2600" b="1" dirty="0" smtClean="0"/>
          </a:p>
          <a:p>
            <a:pPr algn="ctr"/>
            <a:r>
              <a:rPr lang="ru-RU" sz="2600" b="1" dirty="0" smtClean="0"/>
              <a:t>Мексиканская ассоциация психического здоровья (1998)</a:t>
            </a:r>
          </a:p>
          <a:p>
            <a:pPr algn="ctr"/>
            <a:endParaRPr lang="ru-RU" sz="2600" dirty="0" smtClean="0"/>
          </a:p>
          <a:p>
            <a:pPr algn="ctr"/>
            <a:r>
              <a:rPr lang="ru-RU" sz="2600" dirty="0" smtClean="0"/>
              <a:t>Раннее вмешательство после природных или техногенных катастроф </a:t>
            </a:r>
          </a:p>
          <a:p>
            <a:pPr algn="ctr"/>
            <a:r>
              <a:rPr lang="ru-RU" sz="2600" dirty="0" smtClean="0"/>
              <a:t>для детей и взрослых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56428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3951" y="2819221"/>
            <a:ext cx="17136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/>
              <a:t>ПРАКТИКА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3332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0" y="0"/>
            <a:ext cx="5957944" cy="3410049"/>
            <a:chOff x="0" y="0"/>
            <a:chExt cx="5957944" cy="3410049"/>
          </a:xfrm>
        </p:grpSpPr>
        <p:sp>
          <p:nvSpPr>
            <p:cNvPr id="8" name="TextBox 7"/>
            <p:cNvSpPr txBox="1"/>
            <p:nvPr/>
          </p:nvSpPr>
          <p:spPr>
            <a:xfrm>
              <a:off x="0" y="86062"/>
              <a:ext cx="595794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AutoNum type="arabicPeriod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Подумайте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о событии, которое вас тревожит.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/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AutoNum type="arabicParenR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Картинка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, которая всплывает. 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Выберите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картинку =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самая тяжелая/неприятная часть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события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опыта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2)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Эмоции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и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где в теле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дискомфорт. 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3) Все что приходит на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уровне головы и тела, когда вы думаете об этой тяжелой части,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нарисуйте в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квадрате 1.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4) По шкале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от 0 (полное спокойствие) до 10 (макс уровень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дистресса) - ….</a:t>
              </a:r>
            </a:p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)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Переработка БЛС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– 3 сета, быстрые движения около 30-50 сек. Наблюдаем за телом, эмоциями, мыслями: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1 БЛС. Пауза, вдох-выдох. Что замечаем?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2 БЛС. Пауза, вдох-выдох. Что замечаем?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 БСЛ. Пауза, вдох-выдох. Что замечаем?</a:t>
              </a:r>
            </a:p>
            <a:p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87327" y="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  <a:endPara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191024" y="-74167"/>
            <a:ext cx="5957944" cy="2622441"/>
            <a:chOff x="6191024" y="-74167"/>
            <a:chExt cx="5957944" cy="2622441"/>
          </a:xfrm>
        </p:grpSpPr>
        <p:sp>
          <p:nvSpPr>
            <p:cNvPr id="9" name="TextBox 8"/>
            <p:cNvSpPr txBox="1"/>
            <p:nvPr/>
          </p:nvSpPr>
          <p:spPr>
            <a:xfrm>
              <a:off x="6191024" y="86061"/>
              <a:ext cx="595794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2. Обратитесь к изначальному воспоминанию.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lvl="0"/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1)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Что вам приходит- нарисуйте в квадрате 2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2) По шкале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от 0 (полное спокойствие) до 10 (макс уровень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дистресса) - ….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3) Посмотрите на квадрат 2 и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Переработка БЛС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– 3 сета, быстрые движения около 30-50 сек. Наблюдаем за телом, эмоциями, мыслями: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1 БЛС. Пауза, вдох-выдох. Что замечаем?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2 БЛС.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Отреагировать эмоции.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Пауза, вдох-выдох. Что замечаем?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 БСЛ.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Внимание на тело.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Пауза, вдох-выдох. Что замечаем?</a:t>
              </a:r>
            </a:p>
            <a:p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551412" y="-7416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  <a:endPara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033" y="3469343"/>
            <a:ext cx="5957944" cy="3253769"/>
            <a:chOff x="43033" y="3469343"/>
            <a:chExt cx="5957944" cy="3253769"/>
          </a:xfrm>
        </p:grpSpPr>
        <p:sp>
          <p:nvSpPr>
            <p:cNvPr id="10" name="TextBox 9"/>
            <p:cNvSpPr txBox="1"/>
            <p:nvPr/>
          </p:nvSpPr>
          <p:spPr>
            <a:xfrm>
              <a:off x="43033" y="3614569"/>
              <a:ext cx="595794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3. Теперь снова подумайте о событии.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lvl="0"/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1)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Что вам приходит - нарисуйте в квадрате 3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2) По шкале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от 0 (полное спокойствие) до 10 (макс уровень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дистресса) - ….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3) Посмотрите на квадрат 3 и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Переработка БЛС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– 3 сета, быстрые движения около 30-50 сек. Наблюдаем за телом, эмоциями, мыслями: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1 БЛС.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Кто </a:t>
              </a:r>
              <a:r>
                <a:rPr lang="ru-RU" sz="1400" u="sng" dirty="0">
                  <a:solidFill>
                    <a:schemeClr val="tx2">
                      <a:lumMod val="75000"/>
                    </a:schemeClr>
                  </a:solidFill>
                </a:rPr>
                <a:t>или что вам могло быть сейчас помочь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. Кто </a:t>
              </a:r>
              <a:r>
                <a:rPr lang="ru-RU" sz="1400" u="sng" dirty="0">
                  <a:solidFill>
                    <a:schemeClr val="tx2">
                      <a:lumMod val="75000"/>
                    </a:schemeClr>
                  </a:solidFill>
                </a:rPr>
                <a:t>что должен сказать или вы сами себе. Разрешаем всем эмоциям случиться.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Пауза, вдох-выдох. Что замечаем?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2 БЛС.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Ощущения в теле, эмоции. Что хотят сказать?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Пауза, вдох-выдох. Что замечаем?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 БСЛ.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Наблюдаем за изменениями.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Пауза, вдох-выдох. Что замечаем?</a:t>
              </a:r>
            </a:p>
            <a:p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86719" y="346934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  <a:endPara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39033" y="3469343"/>
            <a:ext cx="5957944" cy="2797542"/>
            <a:chOff x="6139033" y="3469343"/>
            <a:chExt cx="5957944" cy="2797542"/>
          </a:xfrm>
        </p:grpSpPr>
        <p:sp>
          <p:nvSpPr>
            <p:cNvPr id="11" name="TextBox 10"/>
            <p:cNvSpPr txBox="1"/>
            <p:nvPr/>
          </p:nvSpPr>
          <p:spPr>
            <a:xfrm>
              <a:off x="6139033" y="3589229"/>
              <a:ext cx="595794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. Теперь снова вернитесь к событию.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lvl="0"/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1)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Что вам приходит - нарисуйте в квадрате 4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2) По шкале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от 0 (полное спокойствие) до 10 (макс уровень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дистресса) - ….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3) Посмотрите на квадрат 4 и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Переработка БЛС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1 БЛС.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Если 0/1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– внимание на тело, позитивные мысли и БЛС. </a:t>
              </a:r>
              <a:b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           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Если </a:t>
              </a:r>
              <a:r>
                <a:rPr lang="en-US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&gt;1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– смотрите на квадрат 4 и БЛС.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2 БЛС.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Если 0/1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– фокус на приятных ощущениях и БЛС. </a:t>
              </a:r>
              <a:b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            </a:t>
              </a:r>
              <a:r>
                <a:rPr lang="ru-RU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Если </a:t>
              </a:r>
              <a:r>
                <a:rPr lang="en-US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&gt;1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 – где в теле и фокус на этих ощущениях и БЛС.</a:t>
              </a: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 БСЛ. Пауза, вдох-выдох. Что замечаем?</a:t>
              </a:r>
            </a:p>
            <a:p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551412" y="346934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  <a:endPara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8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8958505_TF78544816_Win32" id="{D73768FF-C8B1-4929-869F-9415BCA6007F}" vid="{6766D552-6124-4E00-B4D9-BC515669020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861</Words>
  <Application>Microsoft Office PowerPoint</Application>
  <PresentationFormat>Widescreen</PresentationFormat>
  <Paragraphs>148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Tisa Offc Serif Pro</vt:lpstr>
      <vt:lpstr>Univers Light</vt:lpstr>
      <vt:lpstr>Univers LT Std 45 Light</vt:lpstr>
      <vt:lpstr>Wingdings</vt:lpstr>
      <vt:lpstr>Тема Office</vt:lpstr>
      <vt:lpstr>1_Тема Office</vt:lpstr>
      <vt:lpstr>EMDR  Групповой протокол при ЧС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epopkova20</dc:creator>
  <cp:lastModifiedBy>Ekaterina</cp:lastModifiedBy>
  <cp:revision>36</cp:revision>
  <cp:lastPrinted>2026-03-06T09:24:50Z</cp:lastPrinted>
  <dcterms:created xsi:type="dcterms:W3CDTF">2026-03-06T07:50:41Z</dcterms:created>
  <dcterms:modified xsi:type="dcterms:W3CDTF">2026-03-21T15:48:23Z</dcterms:modified>
</cp:coreProperties>
</file>