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3"/>
  </p:notesMasterIdLst>
  <p:sldIdLst>
    <p:sldId id="274" r:id="rId2"/>
    <p:sldId id="275" r:id="rId3"/>
    <p:sldId id="284" r:id="rId4"/>
    <p:sldId id="277" r:id="rId5"/>
    <p:sldId id="285" r:id="rId6"/>
    <p:sldId id="286" r:id="rId7"/>
    <p:sldId id="257" r:id="rId8"/>
    <p:sldId id="287" r:id="rId9"/>
    <p:sldId id="288" r:id="rId10"/>
    <p:sldId id="265" r:id="rId11"/>
    <p:sldId id="28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каличева Галина" initials="ТГ" lastIdx="2" clrIdx="0">
    <p:extLst>
      <p:ext uri="{19B8F6BF-5375-455C-9EA6-DF929625EA0E}">
        <p15:presenceInfo xmlns:p15="http://schemas.microsoft.com/office/powerpoint/2012/main" userId="5ffb5831cf4c5c6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24" autoAdjust="0"/>
  </p:normalViewPr>
  <p:slideViewPr>
    <p:cSldViewPr snapToGrid="0">
      <p:cViewPr varScale="1">
        <p:scale>
          <a:sx n="59" d="100"/>
          <a:sy n="59" d="100"/>
        </p:scale>
        <p:origin x="72" y="22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8" y="30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986A6-665B-42BD-9567-3BA6594A3BF0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5E28C-807F-45CF-A033-AB0F0467A6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038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Процесс автоматизации звуков часто длителен и утомителен. Сочетание речевой нагрузки с двигательной активностью повышает мотивацию ребенка и ускоряет создание новых нейронных связей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5E28C-807F-45CF-A033-AB0F0467A6D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522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5E28C-807F-45CF-A033-AB0F0467A6D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603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A3A934-28C2-4517-BA21-A8E58E5279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22F7EA3-8554-4CE4-ABA9-37D5F560A3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B1CEC9-3630-4B81-A67F-05088BDD3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BA90-6908-4CFA-9780-9CD66819D9A6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CFFA1B-EA99-40DC-BC05-5EE6A7C59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4FEDCD-A013-47B3-AAA7-5906202D9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53FC-B75D-4269-AB47-477C0A62C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577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6AFACA-6DE3-4536-B7DD-C49AA10D5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673CAB-2496-4410-A03E-6872E6550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BBF20F-5CB4-4B0A-9E61-B113B9E9A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BA90-6908-4CFA-9780-9CD66819D9A6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928FBD-0AD0-491B-884C-D275BB7C0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B28226-87FE-4DEA-8226-EC51F3ADD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53FC-B75D-4269-AB47-477C0A62C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162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FFC7680-77A6-4634-A5DE-441DDFE5F3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86692A-8F03-4928-BF73-64E777650E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27CB47-11FA-4556-8883-CF4DB2C57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BA90-6908-4CFA-9780-9CD66819D9A6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85E312-2AAC-4927-981C-8B1869FE5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DABDA2-5455-47C0-AD3F-8A5E3B94F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53FC-B75D-4269-AB47-477C0A62C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503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015E09-1DE5-405C-B888-FEDBFA19F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7D3CA4-8C50-462B-9CAD-8B221A103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8DEC7F-BFE2-4AC0-8279-2E7D85B94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BA90-6908-4CFA-9780-9CD66819D9A6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1A2BF8-32A5-4CDE-91F8-F293108DD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602424-1EC5-49DF-B81B-D5E5D533A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53FC-B75D-4269-AB47-477C0A62C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433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B52A12-8DA7-4148-92FE-9016230CC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7EFBBA-B4DC-425D-8FA6-D0DE380DB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A12D03-E22A-46AD-B7AE-6B0D3880B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BA90-6908-4CFA-9780-9CD66819D9A6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9D53D9-4982-4546-BEAC-648D053DB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AC2601-915A-42F7-AF6B-5A28439A3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53FC-B75D-4269-AB47-477C0A62C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09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C3A29B-C351-43FC-92D7-7ECA8323C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1E1C18-2142-45BF-9B58-82A0635D15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A39F4D4-5309-4F45-B33C-DF3BE5C59F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A4DCF7F-4DA9-4F3C-A168-72F64F36E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BA90-6908-4CFA-9780-9CD66819D9A6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44446F-2597-4069-9175-0EE2265B1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4D84EB-C9B1-4943-BC8E-38D5877CA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53FC-B75D-4269-AB47-477C0A62C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406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995A47-7B0A-4935-9710-1E5C1F0DD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010AFE6-E773-489D-A617-CDF8D207E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49ADF02-3E6E-426A-B508-E93B624B04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9375A5B-8D75-4C17-9783-ED3CBF18AE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59A3933-5206-4A78-A3F9-379CF9DCDC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D6C4822-C234-42C2-A1A5-DC3AA8EB5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BA90-6908-4CFA-9780-9CD66819D9A6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C705141-2B83-4FAC-B6F4-CF5990660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A732965-853F-4440-A1C6-3DAF0B05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53FC-B75D-4269-AB47-477C0A62C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32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B3A44D-1B93-4D14-B382-4709EB57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C06F64-4692-45D4-9B23-F8C752F38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BA90-6908-4CFA-9780-9CD66819D9A6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8F0B6EC-E7D1-4063-B574-CE1F3463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09F4E8E-A61D-4808-ABF0-4AE47C5F2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53FC-B75D-4269-AB47-477C0A62C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744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D950294-E8BA-4469-863E-B33CE2A7F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BA90-6908-4CFA-9780-9CD66819D9A6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1FCA280-C83C-45C6-AE75-5346E025A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9849FFC-169B-4414-8FD3-0312B0B75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53FC-B75D-4269-AB47-477C0A62C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814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D85A43-AB9A-4F93-ACFB-DFBCEE02B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BF5B0F-A0AE-427C-BD95-CB3050CA9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29DE586-2E5C-479C-BD8C-5E9EA2F287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924B5B-19AB-4DFF-B28A-F86B8E3F4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BA90-6908-4CFA-9780-9CD66819D9A6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F63C7B-2913-4DDD-9FAA-1DE199764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AACB52F-A977-4A9D-AE37-E25B9CE4E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53FC-B75D-4269-AB47-477C0A62C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414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CD1B1F-C04E-40CF-A5B5-E8B06E1A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3B05412-ED07-46A5-8658-7AB6C58AE0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277FE2-7677-4A0A-B1C3-80B233BE0E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8F25CF-3E7A-46E4-B49E-97B774708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BA90-6908-4CFA-9780-9CD66819D9A6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F28693-F432-4254-A0B5-80E412A34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514375-52EB-46B3-98A1-424649470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53FC-B75D-4269-AB47-477C0A62C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727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7AABF0-9A5C-4728-9F7A-83268E1C6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9B1032-4366-4F19-8FCF-80D2679C2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1F317D-86CB-4740-9D1C-01622FCC4C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7BA90-6908-4CFA-9780-9CD66819D9A6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8A51F7-F817-4DC3-BEDF-573366529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400807-8ADC-4D81-9C20-7D7E2624BB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853FC-B75D-4269-AB47-477C0A62C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674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logowood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k.com/tvoydefectolo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Фоны\0917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127" y="245934"/>
            <a:ext cx="11263746" cy="4410221"/>
          </a:xfrm>
        </p:spPr>
        <p:txBody>
          <a:bodyPr>
            <a:normAutofit/>
          </a:bodyPr>
          <a:lstStyle/>
          <a:p>
            <a:pPr algn="ctr"/>
            <a:r>
              <a:rPr lang="ru-RU" i="1" dirty="0"/>
              <a:t>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МБДОУ «Детский сад № 11»</a:t>
            </a:r>
            <a:br>
              <a:rPr lang="ru-RU" sz="2200" i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0" i="0" dirty="0">
                <a:solidFill>
                  <a:srgbClr val="000000"/>
                </a:solidFill>
                <a:effectLst/>
                <a:latin typeface="-apple-system"/>
                <a:cs typeface="Aharoni" panose="02010803020104030203" pitchFamily="2" charset="-79"/>
              </a:rPr>
              <a:t>«Использование </a:t>
            </a:r>
            <a:r>
              <a:rPr lang="ru-RU" sz="4000" b="0" i="0" dirty="0" err="1">
                <a:solidFill>
                  <a:srgbClr val="000000"/>
                </a:solidFill>
                <a:effectLst/>
                <a:latin typeface="-apple-system"/>
                <a:cs typeface="Aharoni" panose="02010803020104030203" pitchFamily="2" charset="-79"/>
              </a:rPr>
              <a:t>нейроковриков</a:t>
            </a:r>
            <a:r>
              <a:rPr lang="ru-RU" sz="4000" b="0" i="0" dirty="0">
                <a:solidFill>
                  <a:srgbClr val="000000"/>
                </a:solidFill>
                <a:effectLst/>
                <a:latin typeface="-apple-system"/>
                <a:cs typeface="Aharoni" panose="02010803020104030203" pitchFamily="2" charset="-79"/>
              </a:rPr>
              <a:t> при формировании правильного звукопроизношения у детей с тяжелыми нарушениями речи»</a:t>
            </a:r>
            <a:endParaRPr lang="ru-RU" sz="4000" b="1" i="1" dirty="0">
              <a:latin typeface="Times New Roman" pitchFamily="18" charset="0"/>
              <a:cs typeface="Aharoni" panose="02010803020104030203" pitchFamily="2" charset="-79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127" y="731716"/>
            <a:ext cx="11263746" cy="5511018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МАСТЕР – КЛАСС</a:t>
            </a:r>
          </a:p>
          <a:p>
            <a:pPr algn="ctr">
              <a:buNone/>
            </a:pP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				      </a:t>
            </a:r>
          </a:p>
          <a:p>
            <a:pPr algn="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 Учитель – логопед:  </a:t>
            </a:r>
          </a:p>
          <a:p>
            <a:pPr algn="r">
              <a:buNone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Ткаличева Галина Владимировна</a:t>
            </a:r>
          </a:p>
          <a:p>
            <a:pPr algn="ctr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				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DC44EC-3979-4EB6-9F44-68EE7B2A7165}"/>
              </a:ext>
            </a:extLst>
          </p:cNvPr>
          <p:cNvSpPr txBox="1"/>
          <p:nvPr/>
        </p:nvSpPr>
        <p:spPr>
          <a:xfrm>
            <a:off x="5784396" y="6242734"/>
            <a:ext cx="62130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г.  Северск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Фоны\0917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49A65F-62AA-49F9-B6DD-6E2161FC3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05681"/>
          </a:xfrm>
        </p:spPr>
        <p:txBody>
          <a:bodyPr>
            <a:normAutofit/>
          </a:bodyPr>
          <a:lstStyle/>
          <a:p>
            <a:pPr algn="ctr"/>
            <a:r>
              <a:rPr lang="ru-RU" sz="9600" b="1" i="1" dirty="0"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sz="96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9600" b="1" i="1" dirty="0">
                <a:latin typeface="Times New Roman" pitchFamily="18" charset="0"/>
                <a:cs typeface="Times New Roman" pitchFamily="18" charset="0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04052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Фоны\0917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49A65F-62AA-49F9-B6DD-6E2161FC3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05681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Ссылки  на авторов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нейроковриков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i="1" dirty="0">
                <a:latin typeface="Times New Roman" pitchFamily="18" charset="0"/>
                <a:cs typeface="Times New Roman" pitchFamily="18" charset="0"/>
                <a:hlinkClick r:id="rId3"/>
              </a:rPr>
              <a:t>https://vk.com/logowoods</a:t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i="1" dirty="0">
                <a:latin typeface="Times New Roman" pitchFamily="18" charset="0"/>
                <a:cs typeface="Times New Roman" pitchFamily="18" charset="0"/>
                <a:hlinkClick r:id="rId4"/>
              </a:rPr>
              <a:t>https://vk.com/tvoydefectolog</a:t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115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Фоны\0917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9744" y="718457"/>
            <a:ext cx="10912839" cy="5337569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dirty="0"/>
              <a:t>		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Sylfaen" panose="010A0502050306030303" pitchFamily="18" charset="0"/>
              </a:rPr>
              <a:t>Нейроковрики </a:t>
            </a:r>
            <a:r>
              <a:rPr lang="ru-RU" sz="3600" dirty="0">
                <a:latin typeface="Sylfaen" panose="010A0502050306030303" pitchFamily="18" charset="0"/>
              </a:rPr>
              <a:t>— это специализированные сенсомоторные тренажеры (массажные, тактильные, с графическими схемами), направленные на развитие межполушарного взаимодействия.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dirty="0">
                <a:latin typeface="Sylfaen" panose="010A0502050306030303" pitchFamily="18" charset="0"/>
              </a:rPr>
              <a:t>  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Фоны\091777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9317" y="571500"/>
            <a:ext cx="10733649" cy="5477608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Зачем это логопеду?</a:t>
            </a:r>
            <a:endParaRPr kumimoji="0" lang="ru-RU" b="0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1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Причины использования </a:t>
            </a:r>
            <a:r>
              <a:rPr kumimoji="0" lang="ru-RU" b="0" i="1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нейроковриков</a:t>
            </a:r>
            <a:r>
              <a:rPr kumimoji="0" lang="ru-RU" b="0" i="1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в логопедической работе: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b="0" i="1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игровая форма обучения;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b="0" i="1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эмоциональная привлекательность;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b="0" i="1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многофункциональность;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b="0" i="1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автоматизация звуков в сочетании с двигательной активностью, а не статичное выполнение заданий только за столом;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b="0" i="1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формирование партнерского взаимодействия между ребенком и учителем-логопедом 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59022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Фоны\091777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3914" y="293914"/>
            <a:ext cx="11674929" cy="6564086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70000"/>
              </a:lnSpc>
              <a:buNone/>
            </a:pPr>
            <a:r>
              <a:rPr lang="ru-RU" sz="1200" dirty="0"/>
              <a:t>	</a:t>
            </a:r>
            <a:r>
              <a:rPr lang="ru-RU" sz="2400" dirty="0"/>
              <a:t>	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Предложенные мной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нейроковрики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, я использую в работе с детьми на индивидуальных, подгрупповых занятиях, в режимных моментах. Тем самым решаю сразу несколько коррекционных задач: </a:t>
            </a:r>
          </a:p>
          <a:p>
            <a:pPr marL="1258888" algn="just">
              <a:lnSpc>
                <a:spcPct val="160000"/>
              </a:lnSpc>
            </a:pP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автоматизирую и дифференцирую звуки, </a:t>
            </a:r>
          </a:p>
          <a:p>
            <a:pPr marL="1258888" algn="just">
              <a:lnSpc>
                <a:spcPct val="160000"/>
              </a:lnSpc>
            </a:pP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обогащаю словарный запас, </a:t>
            </a:r>
          </a:p>
          <a:p>
            <a:pPr marL="1258888" algn="just">
              <a:lnSpc>
                <a:spcPct val="160000"/>
              </a:lnSpc>
            </a:pP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совершенствую грамматический строй, </a:t>
            </a:r>
          </a:p>
          <a:p>
            <a:pPr marL="1258888" algn="just">
              <a:lnSpc>
                <a:spcPct val="160000"/>
              </a:lnSpc>
            </a:pP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слоговую структуру речи;</a:t>
            </a:r>
          </a:p>
          <a:p>
            <a:pPr marL="1258888" algn="just">
              <a:lnSpc>
                <a:spcPct val="160000"/>
              </a:lnSpc>
            </a:pP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развиваю память, внимание, мышление; </a:t>
            </a:r>
          </a:p>
          <a:p>
            <a:pPr marL="1258888" algn="just">
              <a:lnSpc>
                <a:spcPct val="160000"/>
              </a:lnSpc>
            </a:pP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улучшаем физические показатели.</a:t>
            </a:r>
          </a:p>
          <a:p>
            <a:pPr marL="0" indent="0" algn="just">
              <a:buNone/>
            </a:pPr>
            <a:endParaRPr lang="ru-RU" sz="1200" i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just">
              <a:buNone/>
            </a:pPr>
            <a:r>
              <a:rPr lang="ru-RU" sz="1200" i="1" dirty="0">
                <a:solidFill>
                  <a:srgbClr val="7030A0"/>
                </a:solidFill>
                <a:latin typeface="Comic Sans MS" panose="030F0702030302020204" pitchFamily="66" charset="0"/>
              </a:rPr>
              <a:t>	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Фоны\0917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4794"/>
            <a:ext cx="12192000" cy="6858000"/>
          </a:xfrm>
          <a:prstGeom prst="rect">
            <a:avLst/>
          </a:prstGeom>
          <a:noFill/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4EDE6B7-6566-4282-A3D1-1711055DE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14794"/>
            <a:ext cx="10357864" cy="839449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rPr>
              <a:t>Основные упражнения</a:t>
            </a:r>
            <a:br>
              <a:rPr lang="ru-RU" i="1" dirty="0">
                <a:solidFill>
                  <a:srgbClr val="7030A0"/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>
          <a:xfrm>
            <a:off x="494676" y="810165"/>
            <a:ext cx="10857536" cy="5590635"/>
          </a:xfrm>
        </p:spPr>
        <p:txBody>
          <a:bodyPr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sng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Звуковые шаги: </a:t>
            </a: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произнесение звука/слога на каждый шаг по определенному сектору.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sng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Тактильные дорожки: </a:t>
            </a: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синхронизация движений рук и ног по коврику с проговариванием чистоговорок.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sng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Нейро-прыжки: </a:t>
            </a: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дифференциация звуков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(например, на левый сектор прыгаем на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звук [С], на правый — на [Ш]).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45C6B8C-8C1C-41CF-98C3-B9E6BFA70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7366" y="2818151"/>
            <a:ext cx="5092717" cy="345202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020467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Фоны\0917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9803" y="194871"/>
            <a:ext cx="11662348" cy="6460761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Этапы работы над звукопроизношением с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нейроковриками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ru-RU" i="1" u="sng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ru-RU" i="1" u="sng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Подготовительный: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Знакомство с ковриком, выполнение простых движений без речи.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ru-RU" i="1" u="sng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Постановка звука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: Использование коврика для артикуляционной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гимностики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ru-RU" i="1" u="sng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Автоматизация: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Усложнение двигательной программы (прыжки, удержание равновесия) параллельно с речью. Автоматизация во фразах при выполнении перекрестных движений (правая рука — левая нога).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ru-RU" i="1" u="sng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Дифференциация: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Прыжки на разные сектора коврика при различении оппозиционных звуков (например на картинки со звуком [С] — мы прыгнем одной ногой , на картинки со звуком [Ш] — двумя ногами). </a:t>
            </a:r>
          </a:p>
        </p:txBody>
      </p:sp>
    </p:spTree>
    <p:extLst>
      <p:ext uri="{BB962C8B-B14F-4D97-AF65-F5344CB8AC3E}">
        <p14:creationId xmlns:p14="http://schemas.microsoft.com/office/powerpoint/2010/main" val="4142717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Фоны\0917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8128" y="0"/>
            <a:ext cx="12192000" cy="6858000"/>
          </a:xfrm>
          <a:prstGeom prst="rect">
            <a:avLst/>
          </a:prstGeom>
          <a:noFill/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05E6C4F3-0044-41A6-9E43-3F767A6CE2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9213" t="21068" r="13372" b="13039"/>
          <a:stretch/>
        </p:blipFill>
        <p:spPr>
          <a:xfrm>
            <a:off x="261256" y="1553908"/>
            <a:ext cx="4225870" cy="4145856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D591715-2315-48B2-9F0A-B76A0B9AD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6" y="0"/>
            <a:ext cx="10972800" cy="761546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r>
              <a:rPr lang="ru-RU" sz="3100" i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rPr>
              <a:t>Для отработки окончаний существительных, а также для работы с пространством.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8F4BC20-F6B8-4DEC-870B-61429D5F70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8731" y="1553908"/>
            <a:ext cx="2915325" cy="4465439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150BAE2-975F-4AA3-80BB-03F66F6F68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5722" y="1287263"/>
            <a:ext cx="3460555" cy="6858000"/>
          </a:xfrm>
          <a:prstGeom prst="rect">
            <a:avLst/>
          </a:prstGeom>
          <a:effectLst>
            <a:softEdge rad="152400"/>
          </a:effectLst>
        </p:spPr>
      </p:pic>
    </p:spTree>
    <p:extLst>
      <p:ext uri="{BB962C8B-B14F-4D97-AF65-F5344CB8AC3E}">
        <p14:creationId xmlns:p14="http://schemas.microsoft.com/office/powerpoint/2010/main" val="3340652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E755E79-BEA1-45F0-81DE-E02B36944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4591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B6B105-8A45-4DB1-8CD5-14CC26D9F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823912"/>
          </a:xfrm>
        </p:spPr>
        <p:txBody>
          <a:bodyPr/>
          <a:lstStyle/>
          <a:p>
            <a:r>
              <a:rPr lang="ru-RU" dirty="0"/>
              <a:t>Нейроковрики от автора Твой дефектолог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B04691-4957-45D7-901C-BC0917128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9733" y="1681163"/>
            <a:ext cx="3747824" cy="457880"/>
          </a:xfrm>
        </p:spPr>
        <p:txBody>
          <a:bodyPr/>
          <a:lstStyle/>
          <a:p>
            <a:r>
              <a:rPr lang="ru-RU" dirty="0"/>
              <a:t> «Моторика и </a:t>
            </a:r>
            <a:r>
              <a:rPr lang="ru-RU" dirty="0" err="1"/>
              <a:t>интелект</a:t>
            </a:r>
            <a:r>
              <a:rPr lang="ru-RU" dirty="0"/>
              <a:t>» 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824D5C52-B78F-4E56-918D-0C7BC3C4EC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036346" y="2505075"/>
            <a:ext cx="2764670" cy="3684588"/>
          </a:xfrm>
          <a:prstGeom prst="rect">
            <a:avLst/>
          </a:prstGeo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4E7AA586-AF90-4D9D-A42C-26A7312C4F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47108"/>
            <a:ext cx="5183188" cy="457880"/>
          </a:xfrm>
        </p:spPr>
        <p:txBody>
          <a:bodyPr/>
          <a:lstStyle/>
          <a:p>
            <a:pPr algn="ctr"/>
            <a:r>
              <a:rPr lang="ru-RU" dirty="0"/>
              <a:t> «Смарт»</a:t>
            </a:r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C4CD8315-49A1-41A1-ADC6-480E39663ED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 rot="361033">
            <a:off x="5915560" y="1090071"/>
            <a:ext cx="6314707" cy="6529759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830163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Фоны\0917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9803" y="669471"/>
            <a:ext cx="11662348" cy="5986161"/>
          </a:xfrm>
        </p:spPr>
        <p:txBody>
          <a:bodyPr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	Таким образом, использование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нейроковриков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в коррекционных занятиях привлекает внимание детей, вызывает желание познакомиться с ним, выполнить то или иное игровое упражнение, научиться читать или составлять слова и предложения, а также улучшает результативность в организованной образовательной деятельности.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i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	Благодаря универсальному пособию «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Нейроковрик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», коррекционная деятельность становится для дошкольников более интересной и разнообразной как для детей так и для педагогов.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3950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992</TotalTime>
  <Words>489</Words>
  <Application>Microsoft Office PowerPoint</Application>
  <PresentationFormat>Широкоэкранный</PresentationFormat>
  <Paragraphs>59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-apple-system</vt:lpstr>
      <vt:lpstr>Arial</vt:lpstr>
      <vt:lpstr>Calibri</vt:lpstr>
      <vt:lpstr>Calibri Light</vt:lpstr>
      <vt:lpstr>Comic Sans MS</vt:lpstr>
      <vt:lpstr>Sylfaen</vt:lpstr>
      <vt:lpstr>Times New Roman</vt:lpstr>
      <vt:lpstr>Wingdings</vt:lpstr>
      <vt:lpstr>Тема Office</vt:lpstr>
      <vt:lpstr> МБДОУ «Детский сад № 11»       «Использование нейроковриков при формировании правильного звукопроизношения у детей с тяжелыми нарушениями речи»</vt:lpstr>
      <vt:lpstr>Презентация PowerPoint</vt:lpstr>
      <vt:lpstr>Презентация PowerPoint</vt:lpstr>
      <vt:lpstr>Презентация PowerPoint</vt:lpstr>
      <vt:lpstr>Основные упражнения </vt:lpstr>
      <vt:lpstr>Презентация PowerPoint</vt:lpstr>
      <vt:lpstr> Для отработки окончаний существительных, а также для работы с пространством.</vt:lpstr>
      <vt:lpstr>Нейроковрики от автора Твой дефектолог</vt:lpstr>
      <vt:lpstr>Презентация PowerPoint</vt:lpstr>
      <vt:lpstr>Спасибо  за внимание!</vt:lpstr>
      <vt:lpstr>Ссылки  на авторов нейроковриков:  https://vk.com/logowoods  https://vk.com/tvoydefectolog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 Леонидовна</dc:creator>
  <cp:lastModifiedBy>Ткаличева Галина</cp:lastModifiedBy>
  <cp:revision>71</cp:revision>
  <dcterms:created xsi:type="dcterms:W3CDTF">2021-11-18T18:08:11Z</dcterms:created>
  <dcterms:modified xsi:type="dcterms:W3CDTF">2026-02-26T00:24:37Z</dcterms:modified>
</cp:coreProperties>
</file>