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24384000" cy="13716000"/>
  <p:notesSz cx="24384000" cy="13716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 /><Relationship Id="rId25" Type="http://schemas.openxmlformats.org/officeDocument/2006/relationships/tableStyles" Target="tableStyles.xml" /><Relationship Id="rId2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1647792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859040"/>
            <a:ext cx="1647792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4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85904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5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85904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9520200" y="1060956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4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5091560" y="1060956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5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85904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6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9520200" y="1085904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7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5091560" y="10859040"/>
            <a:ext cx="530568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3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3948840" y="10609560"/>
            <a:ext cx="1647792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1647792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1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804096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609560"/>
            <a:ext cx="804096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3952800" y="3645720"/>
            <a:ext cx="16477920" cy="1615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609560"/>
            <a:ext cx="804096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4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85904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8040960" cy="477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4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85904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4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" name="PlaceHolder 2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3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12392280" y="10609560"/>
            <a:ext cx="804096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4" hidden="0"/>
          <p:cNvSpPr>
            <a:spLocks noGrp="1"/>
          </p:cNvSpPr>
          <p:nvPr isPhoto="0" userDrawn="0">
            <p:ph hasCustomPrompt="0"/>
          </p:nvPr>
        </p:nvSpPr>
        <p:spPr bwMode="auto">
          <a:xfrm>
            <a:off x="3948840" y="10859040"/>
            <a:ext cx="16477920" cy="22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pPr>
              <a:defRPr/>
            </a:pP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948840" y="10609560"/>
            <a:ext cx="16477920" cy="477360"/>
          </a:xfrm>
          <a:prstGeom prst="rect">
            <a:avLst/>
          </a:prstGeom>
          <a:noFill/>
          <a:ln w="12600">
            <a:noFill/>
          </a:ln>
        </p:spPr>
        <p:txBody>
          <a:bodyPr lIns="34200" tIns="34200" rIns="34200" bIns="342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28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Автор и дата</a:t>
            </a:r>
            <a:endParaRPr lang="ru-RU" sz="2800" b="1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2800" b="1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2800" b="1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2800" b="1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28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952800" y="3645720"/>
            <a:ext cx="16477920" cy="3485880"/>
          </a:xfrm>
          <a:prstGeom prst="rect">
            <a:avLst/>
          </a:prstGeom>
          <a:noFill/>
          <a:ln w="12600">
            <a:noFill/>
          </a:ln>
        </p:spPr>
        <p:txBody>
          <a:bodyPr lIns="38160" tIns="38160" rIns="38160" bIns="38160" anchor="b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11400" b="1" strike="noStrike" spc="-228">
                <a:solidFill>
                  <a:srgbClr val="000000"/>
                </a:solidFill>
                <a:latin typeface="Helvetica Neue"/>
                <a:ea typeface="Helvetica Neue"/>
              </a:rPr>
              <a:t>Заголовок презентации</a:t>
            </a:r>
            <a:endParaRPr lang="ru-RU" sz="114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948840" y="7131960"/>
            <a:ext cx="16477920" cy="1428480"/>
          </a:xfrm>
          <a:prstGeom prst="rect">
            <a:avLst/>
          </a:prstGeom>
          <a:noFill/>
          <a:ln w="12600">
            <a:noFill/>
          </a:ln>
        </p:spPr>
        <p:txBody>
          <a:bodyPr lIns="38160" tIns="38160" rIns="38160" bIns="3816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Подзаголовок презентации</a:t>
            </a:r>
            <a:endParaRPr lang="ru-RU" sz="5200" b="1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4" hidden="0"/>
          <p:cNvSpPr>
            <a:spLocks noGrp="1"/>
          </p:cNvSpPr>
          <p:nvPr isPhoto="0" userDrawn="0">
            <p:ph type="sldNum" hasCustomPrompt="0"/>
          </p:nvPr>
        </p:nvSpPr>
        <p:spPr bwMode="auto">
          <a:xfrm>
            <a:off x="12029760" y="11507040"/>
            <a:ext cx="314640" cy="298800"/>
          </a:xfrm>
          <a:prstGeom prst="rect">
            <a:avLst/>
          </a:prstGeom>
          <a:noFill/>
          <a:ln w="12600">
            <a:noFill/>
          </a:ln>
        </p:spPr>
        <p:txBody>
          <a:bodyPr lIns="38160" tIns="38160" rIns="38160" bIns="3816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  <a:defRPr/>
            </a:pPr>
            <a:fld id="{960BED33-371A-4736-B609-2BA584113576}" type="slidenum">
              <a:rPr lang="ru-RU" sz="16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/>
            </a:fld>
            <a:endParaRPr lang="ru-RU" sz="16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5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www.researchgate.net/publication/242562463_How_Much_Information_2009_Report_on_American_Consumers" TargetMode="External"/><Relationship Id="rId4" Type="http://schemas.openxmlformats.org/officeDocument/2006/relationships/hyperlink" Target="https://www.nytimes.com/2009/12/10/technology/10data.html" TargetMode="External"/><Relationship Id="rId5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pubmed.ncbi.nlm.nih.gov/15450170/" TargetMode="External"/><Relationship Id="rId4" Type="http://schemas.openxmlformats.org/officeDocument/2006/relationships/hyperlink" Target="https://www.ncbi.nlm.nih.gov/pmc/articles/PMC6084281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" name="4_memo_prime ко 4.jpg" descr="4_memo_prime ко 4.jpg" hidden="0"/>
          <p:cNvPicPr/>
          <p:nvPr isPhoto="0" userDrawn="0"/>
        </p:nvPicPr>
        <p:blipFill>
          <a:blip r:embed="rId2"/>
          <a:srcRect l="1384" t="0" r="3730" b="4912"/>
          <a:stretch/>
        </p:blipFill>
        <p:spPr bwMode="auto">
          <a:xfrm>
            <a:off x="-75960" y="0"/>
            <a:ext cx="24535800" cy="13830840"/>
          </a:xfrm>
          <a:prstGeom prst="rect">
            <a:avLst/>
          </a:prstGeom>
          <a:ln w="12700">
            <a:noFill/>
          </a:ln>
        </p:spPr>
      </p:pic>
      <p:sp>
        <p:nvSpPr>
          <p:cNvPr id="41" name="Safrino…_1" hidden="0"/>
          <p:cNvSpPr/>
          <p:nvPr isPhoto="0" userDrawn="0"/>
        </p:nvSpPr>
        <p:spPr bwMode="auto">
          <a:xfrm>
            <a:off x="1556280" y="3869640"/>
            <a:ext cx="15156000" cy="39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15400" b="1" strike="noStrike" spc="-1">
                <a:solidFill>
                  <a:srgbClr val="363F47"/>
                </a:solidFill>
                <a:latin typeface="Arial"/>
                <a:ea typeface="Arial"/>
              </a:rPr>
              <a:t>Memo-Prime</a:t>
            </a:r>
            <a:br>
              <a:rPr/>
            </a:br>
            <a:r>
              <a:rPr lang="ru-RU" sz="7400" b="1" strike="noStrike" spc="-1">
                <a:solidFill>
                  <a:srgbClr val="363F47"/>
                </a:solidFill>
                <a:latin typeface="Arial"/>
                <a:ea typeface="Arial"/>
              </a:rPr>
              <a:t>Сохраняя важное</a:t>
            </a:r>
            <a:endParaRPr lang="ru-RU" sz="7400" b="0" strike="noStrike" spc="-1">
              <a:latin typeface="Arial"/>
            </a:endParaRPr>
          </a:p>
        </p:txBody>
      </p:sp>
      <p:pic>
        <p:nvPicPr>
          <p:cNvPr id="42" name="cc logo_grafit.png" descr="cc logo_grafit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1192680" y="12180240"/>
            <a:ext cx="3771000" cy="1152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" name="Фигура" hidden="0"/>
          <p:cNvSpPr/>
          <p:nvPr isPhoto="0" userDrawn="0"/>
        </p:nvSpPr>
        <p:spPr bwMode="auto">
          <a:xfrm rot="10800000">
            <a:off x="-99726" y="9245520"/>
            <a:ext cx="24778800" cy="9501120"/>
          </a:xfrm>
          <a:custGeom>
            <a:avLst/>
            <a:gdLst/>
            <a:ahLst/>
            <a:cxnLst/>
            <a:rect l="l" t="t" r="r" b="b"/>
            <a:pathLst>
              <a:path w="21600" h="21561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86" y="21561"/>
                </a:lnTo>
                <a:cubicBezTo>
                  <a:pt x="20352" y="20547"/>
                  <a:pt x="19081" y="19881"/>
                  <a:pt x="17793" y="19574"/>
                </a:cubicBezTo>
                <a:cubicBezTo>
                  <a:pt x="13453" y="18540"/>
                  <a:pt x="9123" y="21600"/>
                  <a:pt x="4766" y="21009"/>
                </a:cubicBezTo>
                <a:cubicBezTo>
                  <a:pt x="3164" y="20792"/>
                  <a:pt x="1578" y="20081"/>
                  <a:pt x="41" y="18891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F91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7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86280" y="1022760"/>
            <a:ext cx="22236120" cy="267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8200" b="0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Исследования подтверждают</a:t>
            </a:r>
            <a:r>
              <a:rPr lang="ru-RU" sz="82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 положительное влияние Memophenol™ </a:t>
            </a:r>
            <a:r>
              <a:rPr lang="ru-RU" sz="8200" b="0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на когнитивные способности</a:t>
            </a:r>
            <a:endParaRPr lang="ru-RU" sz="8200" b="0" strike="noStrike" spc="-1">
              <a:latin typeface="Arial"/>
            </a:endParaRPr>
          </a:p>
        </p:txBody>
      </p:sp>
      <p:sp>
        <p:nvSpPr>
          <p:cNvPr id="17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43160" y="3304080"/>
            <a:ext cx="15459840" cy="1829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Рандомизированное двойное слепое плацебо-контролируемое исследование показывает, что: 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17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 flipH="0" flipV="0">
            <a:off x="2176920" y="5180759"/>
            <a:ext cx="18287711" cy="1756355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при регулярном приеме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улучшается эпизодическая память</a:t>
            </a: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 (память о событиях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в жизни человека, их месте и времени, а также о связанных с ними эмоциях)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7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2176920" y="6786360"/>
            <a:ext cx="167302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и даже при разовом приеме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увеличивается рабочая память и внимание</a:t>
            </a: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во время интеллектуальной задачи, требующей больших усилий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2939040" y="11193840"/>
            <a:ext cx="18930960" cy="1542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500" b="0" strike="noStrike" spc="-1" baseline="30000">
                <a:solidFill>
                  <a:srgbClr val="414A51"/>
                </a:solidFill>
                <a:latin typeface="Arial"/>
                <a:ea typeface="Arial"/>
              </a:rPr>
              <a:t>Memophenol™ особенно оценят студенты и школьники, подверженные высоким </a:t>
            </a:r>
            <a:br>
              <a:rPr/>
            </a:br>
            <a:r>
              <a:rPr lang="ru-RU" sz="4500" b="0" strike="noStrike" spc="-1" baseline="30000">
                <a:solidFill>
                  <a:srgbClr val="414A51"/>
                </a:solidFill>
                <a:latin typeface="Arial"/>
                <a:ea typeface="Arial"/>
              </a:rPr>
              <a:t>интеллектуальным нагрузкам, а также пожилые люди с признаками возрастных изменений.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180" name="Кружок" hidden="0"/>
          <p:cNvSpPr/>
          <p:nvPr isPhoto="0" userDrawn="0"/>
        </p:nvSpPr>
        <p:spPr bwMode="auto">
          <a:xfrm>
            <a:off x="1674720" y="5450760"/>
            <a:ext cx="315000" cy="315000"/>
          </a:xfrm>
          <a:prstGeom prst="ellipse">
            <a:avLst/>
          </a:prstGeom>
          <a:solidFill>
            <a:srgbClr val="494294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81" name="Кружок" hidden="0"/>
          <p:cNvSpPr/>
          <p:nvPr isPhoto="0" userDrawn="0"/>
        </p:nvSpPr>
        <p:spPr bwMode="auto">
          <a:xfrm>
            <a:off x="1674720" y="7052039"/>
            <a:ext cx="315000" cy="315000"/>
          </a:xfrm>
          <a:prstGeom prst="ellipse">
            <a:avLst/>
          </a:prstGeom>
          <a:solidFill>
            <a:srgbClr val="494294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182" name="memo-prime-14.png" descr="memo-prime-14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398240" y="11020680"/>
            <a:ext cx="1171440" cy="1171440"/>
          </a:xfrm>
          <a:prstGeom prst="rect">
            <a:avLst/>
          </a:prstGeom>
          <a:ln w="12700">
            <a:noFill/>
          </a:ln>
        </p:spPr>
      </p:pic>
      <p:sp>
        <p:nvSpPr>
          <p:cNvPr id="183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84" name="Main.png" descr="Main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" name="Фигура" hidden="0"/>
          <p:cNvSpPr/>
          <p:nvPr isPhoto="0" userDrawn="0"/>
        </p:nvSpPr>
        <p:spPr bwMode="auto">
          <a:xfrm rot="10800000">
            <a:off x="-197280" y="8580960"/>
            <a:ext cx="24778800" cy="5353560"/>
          </a:xfrm>
          <a:custGeom>
            <a:avLst/>
            <a:gdLst/>
            <a:ahLst/>
            <a:cxnLst/>
            <a:rect l="l" t="t" r="r" b="b"/>
            <a:pathLst>
              <a:path w="21600" h="19708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81" y="18253"/>
                </a:lnTo>
                <a:cubicBezTo>
                  <a:pt x="21260" y="18506"/>
                  <a:pt x="20937" y="18724"/>
                  <a:pt x="20612" y="18907"/>
                </a:cubicBezTo>
                <a:cubicBezTo>
                  <a:pt x="15834" y="21600"/>
                  <a:pt x="11039" y="16653"/>
                  <a:pt x="6221" y="16499"/>
                </a:cubicBezTo>
                <a:cubicBezTo>
                  <a:pt x="4146" y="16432"/>
                  <a:pt x="2074" y="17260"/>
                  <a:pt x="39" y="18968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F91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88" name="Абрикосы, согретые солнцем и выращенные…" hidden="0"/>
          <p:cNvSpPr/>
          <p:nvPr isPhoto="0" userDrawn="0"/>
        </p:nvSpPr>
        <p:spPr bwMode="auto">
          <a:xfrm>
            <a:off x="1367280" y="741240"/>
            <a:ext cx="18477720" cy="1765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Эффективность </a:t>
            </a: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Memophenol™ — </a:t>
            </a: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получила</a:t>
            </a:r>
            <a:br>
              <a:rPr/>
            </a:b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международное признание</a:t>
            </a:r>
            <a:endParaRPr lang="ru-RU" sz="5500" b="0" strike="noStrike" spc="-1">
              <a:latin typeface="Arial"/>
            </a:endParaRPr>
          </a:p>
        </p:txBody>
      </p:sp>
      <p:sp>
        <p:nvSpPr>
          <p:cNvPr id="18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1391480" y="6522480"/>
            <a:ext cx="1265004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French Innovation Corner 2016 в категории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«Pharmaceutical Product» («Фармацевтический продукт»)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90" name="Сертификаты:" hidden="0"/>
          <p:cNvSpPr/>
          <p:nvPr isPhoto="0" userDrawn="0"/>
        </p:nvSpPr>
        <p:spPr bwMode="auto">
          <a:xfrm>
            <a:off x="1300680" y="9196560"/>
            <a:ext cx="8370000" cy="884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414A51"/>
                </a:solidFill>
                <a:latin typeface="Arial"/>
                <a:ea typeface="Arial"/>
              </a:rPr>
              <a:t>Сертификаты:</a:t>
            </a:r>
            <a:endParaRPr lang="ru-RU" sz="5200" b="0" strike="noStrike" spc="-1">
              <a:latin typeface="Arial"/>
            </a:endParaRPr>
          </a:p>
        </p:txBody>
      </p:sp>
      <p:grpSp>
        <p:nvGrpSpPr>
          <p:cNvPr id="191" name="Группа" hidden="0"/>
          <p:cNvGrpSpPr/>
          <p:nvPr isPhoto="0" userDrawn="0"/>
        </p:nvGrpSpPr>
        <p:grpSpPr bwMode="auto">
          <a:xfrm>
            <a:off x="1372680" y="10261079"/>
            <a:ext cx="16090560" cy="1814040"/>
            <a:chOff x="1372680" y="10261079"/>
            <a:chExt cx="16090560" cy="1814040"/>
          </a:xfrm>
        </p:grpSpPr>
        <p:pic>
          <p:nvPicPr>
            <p:cNvPr id="192" name="made-in-france.png" descr="made-in-france.png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1564920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93" name="Kosher-.png" descr="Kosher-.png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279368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94" name="halal.png" descr="halal.png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993852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95" name="clean-label.png" descr="clean-label.png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708300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96" name="organic.png" descr="organic.png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422784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97" name="vegan.png" descr="vegan.png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1372680" y="10261079"/>
              <a:ext cx="1814040" cy="18140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9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06080" y="6522480"/>
            <a:ext cx="10085040" cy="254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Vitafoods Europe 2017, 2019 в категории «Healthy Ageing» («Здоровое старение») </a:t>
            </a:r>
            <a:br>
              <a:rPr/>
            </a:br>
            <a:endParaRPr lang="ru-RU" sz="5200" b="0" strike="noStrike" spc="-1">
              <a:latin typeface="Arial"/>
            </a:endParaRPr>
          </a:p>
        </p:txBody>
      </p:sp>
      <p:sp>
        <p:nvSpPr>
          <p:cNvPr id="19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1567520" y="3084798"/>
            <a:ext cx="12043079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BEST INNOVATION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(ЛУЧШАЯ ИННОВАЦИЯ) 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0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67280" y="3049019"/>
            <a:ext cx="69904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BEST INGREDIENT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(ЛУЧШИЙ ИНГРЕДИЕНТ)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01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02" name="Main.png" descr="Main.png" hidden="0"/>
          <p:cNvPicPr/>
          <p:nvPr isPhoto="0" userDrawn="0"/>
        </p:nvPicPr>
        <p:blipFill>
          <a:blip r:embed="rId8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pic>
        <p:nvPicPr>
          <p:cNvPr id="203" name="Рисунок 1" descr="Рисунок 1" hidden="0"/>
          <p:cNvPicPr/>
          <p:nvPr isPhoto="0" userDrawn="0"/>
        </p:nvPicPr>
        <p:blipFill>
          <a:blip r:embed="rId9"/>
          <a:stretch/>
        </p:blipFill>
        <p:spPr bwMode="auto">
          <a:xfrm>
            <a:off x="11567520" y="4641120"/>
            <a:ext cx="1596240" cy="1596240"/>
          </a:xfrm>
          <a:prstGeom prst="rect">
            <a:avLst/>
          </a:prstGeom>
          <a:ln w="12700">
            <a:noFill/>
          </a:ln>
        </p:spPr>
      </p:pic>
      <p:grpSp>
        <p:nvGrpSpPr>
          <p:cNvPr id="2" name="Group 1" hidden="0"/>
          <p:cNvGrpSpPr/>
          <p:nvPr isPhoto="0" userDrawn="0"/>
        </p:nvGrpSpPr>
        <p:grpSpPr bwMode="auto">
          <a:xfrm>
            <a:off x="1543500" y="4639500"/>
            <a:ext cx="3591360" cy="1532880"/>
            <a:chOff x="1256759" y="4621320"/>
            <a:chExt cx="3591360" cy="1532880"/>
          </a:xfrm>
        </p:grpSpPr>
        <p:sp>
          <p:nvSpPr>
            <p:cNvPr id="185" name="Сквиркл" hidden="0"/>
            <p:cNvSpPr/>
            <p:nvPr isPhoto="0" userDrawn="0"/>
          </p:nvSpPr>
          <p:spPr bwMode="auto">
            <a:xfrm>
              <a:off x="1256759" y="4621320"/>
              <a:ext cx="3591360" cy="1532880"/>
            </a:xfrm>
            <a:prstGeom prst="roundRect">
              <a:avLst>
                <a:gd name="adj" fmla="val 12425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04" name="Рисунок 2" descr="Рисунок 2" hidden="0"/>
            <p:cNvPicPr/>
            <p:nvPr isPhoto="0" userDrawn="0"/>
          </p:nvPicPr>
          <p:blipFill>
            <a:blip r:embed="rId10"/>
            <a:stretch/>
          </p:blipFill>
          <p:spPr bwMode="auto">
            <a:xfrm>
              <a:off x="1367280" y="4641120"/>
              <a:ext cx="1428480" cy="14284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5" name="Рисунок 4" descr="Рисунок 4" hidden="0"/>
            <p:cNvPicPr/>
            <p:nvPr isPhoto="0" userDrawn="0"/>
          </p:nvPicPr>
          <p:blipFill>
            <a:blip r:embed="rId11"/>
            <a:stretch/>
          </p:blipFill>
          <p:spPr bwMode="auto">
            <a:xfrm>
              <a:off x="3186360" y="4625640"/>
              <a:ext cx="1428480" cy="142848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6" name="memo-prime_2_small копия.jpg" descr="memo-prime_2_small копия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-15120" y="0"/>
            <a:ext cx="21513600" cy="13715640"/>
          </a:xfrm>
          <a:prstGeom prst="rect">
            <a:avLst/>
          </a:prstGeom>
          <a:ln w="12700">
            <a:noFill/>
          </a:ln>
        </p:spPr>
      </p:pic>
      <p:sp>
        <p:nvSpPr>
          <p:cNvPr id="207" name="Фигура" hidden="0"/>
          <p:cNvSpPr/>
          <p:nvPr isPhoto="0" userDrawn="0"/>
        </p:nvSpPr>
        <p:spPr bwMode="auto">
          <a:xfrm flipH="1">
            <a:off x="11725920" y="-25560"/>
            <a:ext cx="12747240" cy="13766400"/>
          </a:xfrm>
          <a:custGeom>
            <a:avLst/>
            <a:gdLst/>
            <a:ahLst/>
            <a:cxnLst/>
            <a:rect l="l" t="t" r="r" b="b"/>
            <a:pathLst>
              <a:path w="21374" h="21600" fill="norm" stroke="1" extrusionOk="0">
                <a:moveTo>
                  <a:pt x="0" y="0"/>
                </a:moveTo>
                <a:lnTo>
                  <a:pt x="20297" y="0"/>
                </a:lnTo>
                <a:cubicBezTo>
                  <a:pt x="21288" y="2988"/>
                  <a:pt x="21600" y="6136"/>
                  <a:pt x="21214" y="9243"/>
                </a:cubicBezTo>
                <a:cubicBezTo>
                  <a:pt x="20754" y="12947"/>
                  <a:pt x="19310" y="16597"/>
                  <a:pt x="19970" y="20292"/>
                </a:cubicBezTo>
                <a:cubicBezTo>
                  <a:pt x="20049" y="20734"/>
                  <a:pt x="20159" y="21171"/>
                  <a:pt x="20297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9429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8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09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210" name="Стресс вокруг нас" hidden="0"/>
          <p:cNvSpPr/>
          <p:nvPr isPhoto="0" userDrawn="0"/>
        </p:nvSpPr>
        <p:spPr bwMode="auto">
          <a:xfrm>
            <a:off x="13736520" y="4008960"/>
            <a:ext cx="9648000" cy="5289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72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Memophenol™ —</a:t>
            </a:r>
            <a:r>
              <a:rPr lang="ru-RU" sz="59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br>
              <a:rPr/>
            </a:br>
            <a:r>
              <a:rPr lang="ru-RU" sz="5200" b="1" strike="noStrike" spc="-1">
                <a:solidFill>
                  <a:srgbClr val="FFFFFF"/>
                </a:solidFill>
                <a:latin typeface="Arial"/>
                <a:ea typeface="Arial"/>
              </a:rPr>
              <a:t>главный ингредиент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5200" b="1" strike="noStrike" spc="-1">
                <a:solidFill>
                  <a:srgbClr val="FFFFFF"/>
                </a:solidFill>
                <a:latin typeface="Arial"/>
                <a:ea typeface="Arial"/>
              </a:rPr>
              <a:t>новинки Memo-Prime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5200" b="1" strike="noStrike" spc="-1">
                <a:solidFill>
                  <a:srgbClr val="FFFFFF"/>
                </a:solidFill>
                <a:latin typeface="Arial"/>
                <a:ea typeface="Arial"/>
              </a:rPr>
              <a:t>для поддержания когнитивных функций</a:t>
            </a:r>
            <a:endParaRPr lang="ru-RU" sz="5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" name="Сквиркл" hidden="0"/>
          <p:cNvSpPr/>
          <p:nvPr isPhoto="0" userDrawn="0"/>
        </p:nvSpPr>
        <p:spPr bwMode="auto">
          <a:xfrm>
            <a:off x="1393560" y="4578839"/>
            <a:ext cx="11229840" cy="1136809"/>
          </a:xfrm>
          <a:prstGeom prst="roundRect">
            <a:avLst>
              <a:gd name="adj" fmla="val 50000"/>
            </a:avLst>
          </a:prstGeom>
          <a:solidFill>
            <a:srgbClr val="D0DD8B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12" name="Стресс вокруг нас" hidden="0"/>
          <p:cNvSpPr/>
          <p:nvPr isPhoto="0" userDrawn="0"/>
        </p:nvSpPr>
        <p:spPr bwMode="auto">
          <a:xfrm>
            <a:off x="1294920" y="691920"/>
            <a:ext cx="21793680" cy="1009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Формула продукта усилена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213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214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1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6944760"/>
            <a:ext cx="11439000" cy="96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защищает мозг от преждевременного старения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1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888560" y="4763160"/>
            <a:ext cx="1096452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Экстракт зеленого чая — природная польза </a:t>
            </a:r>
            <a:br>
              <a:rPr/>
            </a:b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для памяти и внимания: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1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43160" y="2062080"/>
            <a:ext cx="1545984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экстрактом зеленого чая, богатого полифенолами </a:t>
            </a:r>
            <a:br>
              <a:rPr/>
            </a:b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и известного своим тонизирующим эффектом.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2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10273680"/>
            <a:ext cx="11439000" cy="96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повышает стрессоустойчивость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2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8358840"/>
            <a:ext cx="1018872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улучшает кровообращение, активирует мозговую деятельность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23" name="amirhossein-okhravi-bec-lneYZDc-unsplash.jpg" hidden="0"/>
          <p:cNvSpPr/>
          <p:nvPr isPhoto="0" userDrawn="0"/>
        </p:nvSpPr>
        <p:spPr bwMode="auto">
          <a:xfrm>
            <a:off x="15214320" y="2912760"/>
            <a:ext cx="8356320" cy="8355960"/>
          </a:xfrm>
          <a:custGeom>
            <a:avLst/>
            <a:gdLst/>
            <a:ahLst/>
            <a:cxnLst/>
            <a:rect l="l" t="t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8" y="0"/>
                  <a:pt x="9840" y="0"/>
                </a:cubicBezTo>
                <a:close/>
              </a:path>
            </a:pathLst>
          </a:custGeom>
          <a:blipFill>
            <a:blip r:embed="rId3"/>
            <a:stretch/>
          </a:blip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24" name="Кружок" hidden="0"/>
          <p:cNvSpPr/>
          <p:nvPr isPhoto="0" userDrawn="0"/>
        </p:nvSpPr>
        <p:spPr bwMode="auto">
          <a:xfrm>
            <a:off x="22783680" y="9978840"/>
            <a:ext cx="1846800" cy="1846800"/>
          </a:xfrm>
          <a:prstGeom prst="ellipse">
            <a:avLst/>
          </a:prstGeom>
          <a:solidFill>
            <a:srgbClr val="D1DD8A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25" name="Кружок" hidden="0"/>
          <p:cNvSpPr/>
          <p:nvPr isPhoto="0" userDrawn="0"/>
        </p:nvSpPr>
        <p:spPr bwMode="auto">
          <a:xfrm>
            <a:off x="17754480" y="2746440"/>
            <a:ext cx="748440" cy="748440"/>
          </a:xfrm>
          <a:prstGeom prst="ellipse">
            <a:avLst/>
          </a:prstGeom>
          <a:solidFill>
            <a:srgbClr val="D1DD8A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2" name="Group 1" hidden="0"/>
          <p:cNvGrpSpPr/>
          <p:nvPr isPhoto="0" userDrawn="0"/>
        </p:nvGrpSpPr>
        <p:grpSpPr bwMode="auto">
          <a:xfrm>
            <a:off x="1666259" y="6662880"/>
            <a:ext cx="1245600" cy="1244880"/>
            <a:chOff x="1679040" y="6455520"/>
            <a:chExt cx="1245600" cy="1244880"/>
          </a:xfrm>
        </p:grpSpPr>
        <p:sp>
          <p:nvSpPr>
            <p:cNvPr id="217" name="Кружок" hidden="0"/>
            <p:cNvSpPr/>
            <p:nvPr isPhoto="0" userDrawn="0"/>
          </p:nvSpPr>
          <p:spPr bwMode="auto">
            <a:xfrm>
              <a:off x="1752480" y="655416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26" name="memo-prime-15.png" descr="memo-prime-15.png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679040" y="6455520"/>
              <a:ext cx="1245600" cy="124488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" name="Group 3" hidden="0"/>
          <p:cNvGrpSpPr/>
          <p:nvPr isPhoto="0" userDrawn="0"/>
        </p:nvGrpSpPr>
        <p:grpSpPr bwMode="auto">
          <a:xfrm>
            <a:off x="1722600" y="10120680"/>
            <a:ext cx="1107720" cy="1116000"/>
            <a:chOff x="1735200" y="9912240"/>
            <a:chExt cx="1107720" cy="1116000"/>
          </a:xfrm>
        </p:grpSpPr>
        <p:sp>
          <p:nvSpPr>
            <p:cNvPr id="220" name="Кружок" hidden="0"/>
            <p:cNvSpPr/>
            <p:nvPr isPhoto="0" userDrawn="0"/>
          </p:nvSpPr>
          <p:spPr bwMode="auto">
            <a:xfrm>
              <a:off x="1752480" y="995472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27" name="memo-prime-16.png" descr="memo-prime-16.png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1735200" y="9912240"/>
              <a:ext cx="1107720" cy="11073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" name="Group 2" hidden="0"/>
          <p:cNvGrpSpPr/>
          <p:nvPr isPhoto="0" userDrawn="0"/>
        </p:nvGrpSpPr>
        <p:grpSpPr bwMode="auto">
          <a:xfrm>
            <a:off x="1697668" y="8379261"/>
            <a:ext cx="1092960" cy="1092960"/>
            <a:chOff x="1742759" y="8244360"/>
            <a:chExt cx="1092960" cy="1092960"/>
          </a:xfrm>
        </p:grpSpPr>
        <p:sp>
          <p:nvSpPr>
            <p:cNvPr id="219" name="Кружок" hidden="0"/>
            <p:cNvSpPr/>
            <p:nvPr isPhoto="0" userDrawn="0"/>
          </p:nvSpPr>
          <p:spPr bwMode="auto">
            <a:xfrm>
              <a:off x="1752480" y="825444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28" name="memo-prime-20.png" descr="memo-prime-20.png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742759" y="8244360"/>
              <a:ext cx="1092960" cy="109296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9" name="joel-filipe-KZa4fREZoKk-unsplash.jpg" hidden="0"/>
          <p:cNvSpPr/>
          <p:nvPr isPhoto="0" userDrawn="0"/>
        </p:nvSpPr>
        <p:spPr bwMode="auto">
          <a:xfrm>
            <a:off x="15214320" y="2912760"/>
            <a:ext cx="8356320" cy="8355960"/>
          </a:xfrm>
          <a:custGeom>
            <a:avLst/>
            <a:gdLst/>
            <a:ahLst/>
            <a:cxnLst/>
            <a:rect l="l" t="t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9" y="0"/>
                  <a:pt x="9840" y="0"/>
                </a:cubicBezTo>
                <a:close/>
              </a:path>
            </a:pathLst>
          </a:custGeom>
          <a:blipFill>
            <a:blip r:embed="rId2"/>
            <a:stretch/>
          </a:blip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30" name="Сквиркл" hidden="0"/>
          <p:cNvSpPr/>
          <p:nvPr isPhoto="0" userDrawn="0"/>
        </p:nvSpPr>
        <p:spPr bwMode="auto">
          <a:xfrm>
            <a:off x="1393560" y="3536280"/>
            <a:ext cx="11229840" cy="1346759"/>
          </a:xfrm>
          <a:prstGeom prst="roundRect">
            <a:avLst>
              <a:gd name="adj" fmla="val 50000"/>
            </a:avLst>
          </a:prstGeom>
          <a:solidFill>
            <a:srgbClr val="D2DE90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31" name="Стресс вокруг нас" hidden="0"/>
          <p:cNvSpPr/>
          <p:nvPr isPhoto="0" userDrawn="0"/>
        </p:nvSpPr>
        <p:spPr bwMode="auto">
          <a:xfrm>
            <a:off x="1294920" y="704520"/>
            <a:ext cx="19870920" cy="1847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Формула Memo-Prime обогащена </a:t>
            </a:r>
            <a:br>
              <a:rPr/>
            </a:b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витаминами группы В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232" name="Main.png" descr="Main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233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3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5830920"/>
            <a:ext cx="11439000" cy="96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поддерживают здоровье нервной системы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3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888560" y="3725280"/>
            <a:ext cx="10964520" cy="96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414A51"/>
                </a:solidFill>
                <a:latin typeface="Arial"/>
                <a:ea typeface="Arial"/>
              </a:rPr>
              <a:t>Как витамины заботятся о когнитивных способностях: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3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9243720"/>
            <a:ext cx="11439000" cy="96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улучшают кровоснабжение головного мозга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4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222720" y="7328880"/>
            <a:ext cx="1018872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обеспечивают достаточный уровень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энергии в течение дня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41" name="Кружок" hidden="0"/>
          <p:cNvSpPr/>
          <p:nvPr isPhoto="0" userDrawn="0"/>
        </p:nvSpPr>
        <p:spPr bwMode="auto">
          <a:xfrm>
            <a:off x="22783680" y="1876320"/>
            <a:ext cx="1846800" cy="1846800"/>
          </a:xfrm>
          <a:prstGeom prst="ellipse">
            <a:avLst/>
          </a:prstGeom>
          <a:solidFill>
            <a:srgbClr val="D2DE90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42" name="Стресс вокруг нас" hidden="0"/>
          <p:cNvSpPr/>
          <p:nvPr isPhoto="0" userDrawn="0"/>
        </p:nvSpPr>
        <p:spPr bwMode="auto">
          <a:xfrm>
            <a:off x="17695080" y="4293360"/>
            <a:ext cx="3394800" cy="5733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6500" b="1" strike="noStrike" cap="all" spc="-7">
                <a:solidFill>
                  <a:srgbClr val="E0F7FF"/>
                </a:solidFill>
                <a:latin typeface="Arial"/>
                <a:ea typeface="Arial"/>
              </a:rPr>
              <a:t>В</a:t>
            </a:r>
            <a:endParaRPr lang="ru-RU" sz="36500" b="0" strike="noStrike" spc="-1">
              <a:latin typeface="Arial"/>
            </a:endParaRPr>
          </a:p>
        </p:txBody>
      </p:sp>
      <p:sp>
        <p:nvSpPr>
          <p:cNvPr id="243" name="Кружок" hidden="0"/>
          <p:cNvSpPr/>
          <p:nvPr isPhoto="0" userDrawn="0"/>
        </p:nvSpPr>
        <p:spPr bwMode="auto">
          <a:xfrm>
            <a:off x="20370960" y="2771640"/>
            <a:ext cx="748440" cy="748440"/>
          </a:xfrm>
          <a:prstGeom prst="ellipse">
            <a:avLst/>
          </a:prstGeom>
          <a:solidFill>
            <a:srgbClr val="D2DE90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4" name="Group 3" hidden="0"/>
          <p:cNvGrpSpPr/>
          <p:nvPr isPhoto="0" userDrawn="0"/>
        </p:nvGrpSpPr>
        <p:grpSpPr bwMode="auto">
          <a:xfrm>
            <a:off x="1675620" y="8996132"/>
            <a:ext cx="1270800" cy="1270800"/>
            <a:chOff x="1653840" y="8805600"/>
            <a:chExt cx="1270800" cy="1270800"/>
          </a:xfrm>
        </p:grpSpPr>
        <p:sp>
          <p:nvSpPr>
            <p:cNvPr id="238" name="Кружок" hidden="0"/>
            <p:cNvSpPr/>
            <p:nvPr isPhoto="0" userDrawn="0"/>
          </p:nvSpPr>
          <p:spPr bwMode="auto">
            <a:xfrm>
              <a:off x="1752480" y="891684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44" name="memo-prime-17.png" descr="memo-prime-17.png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653840" y="8805600"/>
              <a:ext cx="1270800" cy="12708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" name="Group 1" hidden="0"/>
          <p:cNvGrpSpPr/>
          <p:nvPr isPhoto="0" userDrawn="0"/>
        </p:nvGrpSpPr>
        <p:grpSpPr bwMode="auto">
          <a:xfrm>
            <a:off x="1736460" y="5643360"/>
            <a:ext cx="1111320" cy="1111320"/>
            <a:chOff x="1733400" y="5484600"/>
            <a:chExt cx="1111320" cy="1111320"/>
          </a:xfrm>
        </p:grpSpPr>
        <p:sp>
          <p:nvSpPr>
            <p:cNvPr id="236" name="Кружок" hidden="0"/>
            <p:cNvSpPr/>
            <p:nvPr isPhoto="0" userDrawn="0"/>
          </p:nvSpPr>
          <p:spPr bwMode="auto">
            <a:xfrm>
              <a:off x="1752480" y="551628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45" name="memo-prime-18.png" descr="memo-prime-18.png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1733400" y="5484600"/>
              <a:ext cx="1111320" cy="11113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" name="Group 2" hidden="0"/>
          <p:cNvGrpSpPr/>
          <p:nvPr isPhoto="0" userDrawn="0"/>
        </p:nvGrpSpPr>
        <p:grpSpPr bwMode="auto">
          <a:xfrm>
            <a:off x="1679040" y="7365960"/>
            <a:ext cx="1245600" cy="1245600"/>
            <a:chOff x="1666440" y="7124039"/>
            <a:chExt cx="1245600" cy="1245600"/>
          </a:xfrm>
        </p:grpSpPr>
        <p:sp>
          <p:nvSpPr>
            <p:cNvPr id="237" name="Кружок" hidden="0"/>
            <p:cNvSpPr/>
            <p:nvPr isPhoto="0" userDrawn="0"/>
          </p:nvSpPr>
          <p:spPr bwMode="auto">
            <a:xfrm>
              <a:off x="1752480" y="721656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246" name="memo-prime-19.png" descr="memo-prime-19.png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666440" y="7124039"/>
              <a:ext cx="1245600" cy="124560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" name="Сквиркл" hidden="0"/>
          <p:cNvSpPr/>
          <p:nvPr isPhoto="0" userDrawn="0"/>
        </p:nvSpPr>
        <p:spPr bwMode="auto">
          <a:xfrm>
            <a:off x="17407080" y="4671720"/>
            <a:ext cx="6050520" cy="6344640"/>
          </a:xfrm>
          <a:prstGeom prst="roundRect">
            <a:avLst>
              <a:gd name="adj" fmla="val 3148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48" name="Сквиркл" hidden="0"/>
          <p:cNvSpPr/>
          <p:nvPr isPhoto="0" userDrawn="0"/>
        </p:nvSpPr>
        <p:spPr bwMode="auto">
          <a:xfrm>
            <a:off x="11226960" y="4671720"/>
            <a:ext cx="5604120" cy="6344640"/>
          </a:xfrm>
          <a:prstGeom prst="roundRect">
            <a:avLst>
              <a:gd name="adj" fmla="val 3602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49" name="Сквиркл" hidden="0"/>
          <p:cNvSpPr/>
          <p:nvPr isPhoto="0" userDrawn="0"/>
        </p:nvSpPr>
        <p:spPr bwMode="auto">
          <a:xfrm>
            <a:off x="1393560" y="4671720"/>
            <a:ext cx="9195120" cy="6344640"/>
          </a:xfrm>
          <a:prstGeom prst="roundRect">
            <a:avLst>
              <a:gd name="adj" fmla="val 3002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50" name="Стресс вокруг нас" hidden="0"/>
          <p:cNvSpPr/>
          <p:nvPr isPhoto="0" userDrawn="0"/>
        </p:nvSpPr>
        <p:spPr bwMode="auto">
          <a:xfrm>
            <a:off x="1294920" y="691920"/>
            <a:ext cx="19870920" cy="1847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Лучшие формы витаминов группы В </a:t>
            </a:r>
            <a:br>
              <a:rPr/>
            </a:b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для оптимального усвоения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251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252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5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566000" y="5203080"/>
            <a:ext cx="6818039" cy="96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2F4B91"/>
                </a:solidFill>
                <a:latin typeface="Arial"/>
                <a:ea typeface="Arial"/>
              </a:rPr>
              <a:t>B12 —  метилкобаламин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05360" y="3031200"/>
            <a:ext cx="19138680" cy="726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70000"/>
              </a:lnSpc>
              <a:spcBef>
                <a:spcPts val="46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Активные формы* витаминов группы B легко усваиваются организмом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546200" y="6990120"/>
            <a:ext cx="8889840" cy="38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поддерживает когнитивные способности</a:t>
            </a:r>
            <a:endParaRPr lang="ru-RU" sz="5200" b="0" strike="noStrike" spc="-1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помогает предотвратить анемию</a:t>
            </a:r>
            <a:endParaRPr lang="ru-RU" sz="5200" b="0" strike="noStrike" spc="-1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улучшает концентрацию внимания, память, повышает сообразительность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1469960" y="5203080"/>
            <a:ext cx="545040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2F4B91"/>
                </a:solidFill>
                <a:latin typeface="Arial"/>
                <a:ea typeface="Arial"/>
              </a:rPr>
              <a:t>B6 — </a:t>
            </a:r>
            <a:br>
              <a:rPr/>
            </a:br>
            <a:r>
              <a:rPr lang="ru-RU" sz="5200" b="1" strike="noStrike" spc="-1" baseline="30000">
                <a:solidFill>
                  <a:srgbClr val="2F4B91"/>
                </a:solidFill>
                <a:latin typeface="Arial"/>
                <a:ea typeface="Arial"/>
              </a:rPr>
              <a:t>пиридоксаль-5-фосфат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1397960" y="6983640"/>
            <a:ext cx="5307840" cy="254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помогает улучшить настроение, сон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и память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7619480" y="5202720"/>
            <a:ext cx="5625360" cy="726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70000"/>
              </a:lnSpc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2F4B91"/>
                </a:solidFill>
                <a:latin typeface="Arial"/>
                <a:ea typeface="Arial"/>
              </a:rPr>
              <a:t>B9 — Extrafolate-S™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5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7553600" y="6235200"/>
            <a:ext cx="5808240" cy="518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положительно влияет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на рост и развитие всех тканей </a:t>
            </a:r>
            <a:endParaRPr lang="ru-RU" sz="5200" b="0" strike="noStrike" spc="-1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поддерживает работу сердечно-сосудистой системы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6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47120" y="11862360"/>
            <a:ext cx="15518880" cy="537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30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*Активные формы легче усваиваются организмом, так как не требуют преобразования из неактивной формы в активную.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1" name="Прямоугольник" hidden="0"/>
          <p:cNvSpPr/>
          <p:nvPr isPhoto="0" userDrawn="0"/>
        </p:nvSpPr>
        <p:spPr bwMode="auto">
          <a:xfrm>
            <a:off x="-52560" y="-22320"/>
            <a:ext cx="24433560" cy="13797360"/>
          </a:xfrm>
          <a:prstGeom prst="rect">
            <a:avLst/>
          </a:prstGeom>
          <a:solidFill>
            <a:srgbClr val="80B580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62" name="Стресс вокруг нас" hidden="0"/>
          <p:cNvSpPr/>
          <p:nvPr isPhoto="0" userDrawn="0"/>
        </p:nvSpPr>
        <p:spPr bwMode="auto">
          <a:xfrm>
            <a:off x="1282320" y="691920"/>
            <a:ext cx="14313600" cy="1009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263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264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6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19400" y="2058840"/>
            <a:ext cx="15152040" cy="1000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Содержание активных веществ в 1 капсуле: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6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15080" y="10964160"/>
            <a:ext cx="1669284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В упаковке 30 капсул на 30 дней приема </a:t>
            </a:r>
            <a:br>
              <a:rPr/>
            </a:b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(по 1 капсуле в день утром или в середине дня во время еды).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67" name="Кружок" hidden="0"/>
          <p:cNvSpPr/>
          <p:nvPr isPhoto="0" userDrawn="0"/>
        </p:nvSpPr>
        <p:spPr bwMode="auto">
          <a:xfrm>
            <a:off x="21317040" y="7650720"/>
            <a:ext cx="3561840" cy="3561840"/>
          </a:xfrm>
          <a:prstGeom prst="ellipse">
            <a:avLst/>
          </a:prstGeom>
          <a:solidFill>
            <a:srgbClr val="5E6CAE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68" name="Кружок" hidden="0"/>
          <p:cNvSpPr/>
          <p:nvPr isPhoto="0" userDrawn="0"/>
        </p:nvSpPr>
        <p:spPr bwMode="auto">
          <a:xfrm>
            <a:off x="16659360" y="4230360"/>
            <a:ext cx="870480" cy="870480"/>
          </a:xfrm>
          <a:prstGeom prst="ellipse">
            <a:avLst/>
          </a:prstGeom>
          <a:solidFill>
            <a:srgbClr val="5E6CAE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269" name="4_memo_prime 55.png" descr="4_memo_prime 55.png" hidden="0"/>
          <p:cNvPicPr/>
          <p:nvPr isPhoto="0" userDrawn="0"/>
        </p:nvPicPr>
        <p:blipFill>
          <a:blip r:embed="rId3"/>
          <a:srcRect l="63090" t="0" r="0" b="0"/>
          <a:stretch/>
        </p:blipFill>
        <p:spPr bwMode="auto">
          <a:xfrm>
            <a:off x="15824160" y="-118440"/>
            <a:ext cx="8999640" cy="13715640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270" name="Table 1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1315080" y="3493800"/>
          <a:ext cx="13751640" cy="692052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9402840"/>
                <a:gridCol w="4348800"/>
              </a:tblGrid>
              <a:tr h="16758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Memophenol™ (экстракт винограда и ягод дикой голубики) 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300 мг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noFill/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67580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Экстракт листьев зеленого чая </a:t>
                      </a:r>
                      <a:br>
                        <a:rPr/>
                      </a:b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(</a:t>
                      </a:r>
                      <a:r>
                        <a:rPr lang="en-US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Camellia sinensis)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50 мг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892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Витамин </a:t>
                      </a:r>
                      <a:r>
                        <a:rPr lang="en-US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B6 (</a:t>
                      </a: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пиридоксаль 5-фосфат) 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 мг 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892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Витамин В9 (</a:t>
                      </a:r>
                      <a:r>
                        <a:rPr lang="en-US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Extrafolate-S)  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100 мкг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892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Витамин </a:t>
                      </a:r>
                      <a:r>
                        <a:rPr lang="en-US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B12 (</a:t>
                      </a: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метилкобаламин) 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3 мкг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8920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Цинк (оксид цинка как компонент капсулы)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  <a:defRPr/>
                      </a:pPr>
                      <a:r>
                        <a:rPr lang="ru-RU" sz="5200" b="0" strike="noStrike" spc="-1" baseline="3000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2,3 мг</a:t>
                      </a:r>
                      <a:endParaRPr lang="ru-RU" sz="5200" b="0" strike="noStrike" spc="-1">
                        <a:latin typeface="Arial"/>
                      </a:endParaRPr>
                    </a:p>
                  </a:txBody>
                  <a:tcPr anchor="b">
                    <a:lnL w="12240" algn="ctr">
                      <a:noFill/>
                    </a:lnL>
                    <a:lnR w="12240" algn="ctr">
                      <a:noFill/>
                    </a:lnR>
                    <a:lnT w="12240" algn="ctr">
                      <a:solidFill>
                        <a:srgbClr val="FFFFFF"/>
                      </a:solidFill>
                    </a:lnT>
                    <a:lnB w="1224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1" name="4_memo_prime 3.jpg" descr="4_memo_prime 3.jpg" hidden="0"/>
          <p:cNvPicPr/>
          <p:nvPr isPhoto="0" userDrawn="0"/>
        </p:nvPicPr>
        <p:blipFill>
          <a:blip r:embed="rId2"/>
          <a:srcRect l="2238" t="2719" r="0" b="0"/>
          <a:stretch/>
        </p:blipFill>
        <p:spPr bwMode="auto">
          <a:xfrm>
            <a:off x="-123120" y="-121320"/>
            <a:ext cx="24742800" cy="13849200"/>
          </a:xfrm>
          <a:prstGeom prst="rect">
            <a:avLst/>
          </a:prstGeom>
          <a:ln w="12700">
            <a:noFill/>
          </a:ln>
        </p:spPr>
      </p:pic>
      <p:sp>
        <p:nvSpPr>
          <p:cNvPr id="272" name="Стресс вокруг нас" hidden="0"/>
          <p:cNvSpPr/>
          <p:nvPr isPhoto="0" userDrawn="0"/>
        </p:nvSpPr>
        <p:spPr bwMode="auto">
          <a:xfrm>
            <a:off x="1294920" y="691920"/>
            <a:ext cx="19870920" cy="1009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Memo-Prime: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273" name="Main.png" descr="Main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274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7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691080" y="2998440"/>
            <a:ext cx="1277640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поможет улучшить память </a:t>
            </a:r>
            <a:br>
              <a:rPr/>
            </a:br>
            <a:r>
              <a:rPr lang="ru-RU" sz="68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и концентрацию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7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691080" y="6024321"/>
            <a:ext cx="1109628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поддержит работу мозга при высоких умственных нагрузках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7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691080" y="8661060"/>
            <a:ext cx="12776400" cy="120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продлит активное долголетие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78" name="Стресс вокруг нас" hidden="0"/>
          <p:cNvSpPr/>
          <p:nvPr isPhoto="0" userDrawn="0"/>
        </p:nvSpPr>
        <p:spPr bwMode="auto">
          <a:xfrm>
            <a:off x="1247040" y="2944800"/>
            <a:ext cx="2598840" cy="1923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11500" b="1" strike="noStrike" cap="all" spc="-1">
                <a:solidFill>
                  <a:srgbClr val="CADE67"/>
                </a:solidFill>
                <a:latin typeface="Arial"/>
                <a:ea typeface="Arial"/>
              </a:rPr>
              <a:t>01</a:t>
            </a:r>
            <a:endParaRPr lang="ru-RU" sz="11500" b="0" strike="noStrike" spc="-1">
              <a:latin typeface="Arial"/>
            </a:endParaRPr>
          </a:p>
        </p:txBody>
      </p:sp>
      <p:sp>
        <p:nvSpPr>
          <p:cNvPr id="279" name="Стресс вокруг нас" hidden="0"/>
          <p:cNvSpPr/>
          <p:nvPr isPhoto="0" userDrawn="0"/>
        </p:nvSpPr>
        <p:spPr bwMode="auto">
          <a:xfrm>
            <a:off x="1247040" y="5577120"/>
            <a:ext cx="2598840" cy="1923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11500" b="1" strike="noStrike" cap="all" spc="-1">
                <a:solidFill>
                  <a:srgbClr val="CADE67"/>
                </a:solidFill>
                <a:latin typeface="Arial"/>
                <a:ea typeface="Arial"/>
              </a:rPr>
              <a:t>02</a:t>
            </a:r>
            <a:endParaRPr lang="ru-RU" sz="11500" b="0" strike="noStrike" spc="-1">
              <a:latin typeface="Arial"/>
            </a:endParaRPr>
          </a:p>
        </p:txBody>
      </p:sp>
      <p:sp>
        <p:nvSpPr>
          <p:cNvPr id="280" name="Стресс вокруг нас" hidden="0"/>
          <p:cNvSpPr/>
          <p:nvPr isPhoto="0" userDrawn="0"/>
        </p:nvSpPr>
        <p:spPr bwMode="auto">
          <a:xfrm>
            <a:off x="1247040" y="8171640"/>
            <a:ext cx="2598840" cy="1923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11500" b="1" strike="noStrike" cap="all" spc="-1">
                <a:solidFill>
                  <a:srgbClr val="CADE67"/>
                </a:solidFill>
                <a:latin typeface="Arial"/>
                <a:ea typeface="Arial"/>
              </a:rPr>
              <a:t>03</a:t>
            </a:r>
            <a:endParaRPr lang="ru-RU" sz="11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1" name="pexels-fauxels-3183147.jpg" descr="pexels-fauxels-3183147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4958000" y="-177840"/>
            <a:ext cx="9772200" cy="14643360"/>
          </a:xfrm>
          <a:prstGeom prst="rect">
            <a:avLst/>
          </a:prstGeom>
          <a:ln w="12700">
            <a:noFill/>
          </a:ln>
        </p:spPr>
      </p:pic>
      <p:sp>
        <p:nvSpPr>
          <p:cNvPr id="282" name="Фигура" hidden="0"/>
          <p:cNvSpPr/>
          <p:nvPr isPhoto="0" userDrawn="0"/>
        </p:nvSpPr>
        <p:spPr bwMode="auto">
          <a:xfrm>
            <a:off x="-124560" y="-25560"/>
            <a:ext cx="16656120" cy="13766400"/>
          </a:xfrm>
          <a:custGeom>
            <a:avLst/>
            <a:gdLst/>
            <a:ahLst/>
            <a:cxnLst/>
            <a:rect l="l" t="t" r="r" b="b"/>
            <a:pathLst>
              <a:path w="21214" h="21600" fill="norm" stroke="1" extrusionOk="0">
                <a:moveTo>
                  <a:pt x="0" y="0"/>
                </a:moveTo>
                <a:lnTo>
                  <a:pt x="19823" y="0"/>
                </a:lnTo>
                <a:cubicBezTo>
                  <a:pt x="21268" y="3654"/>
                  <a:pt x="21600" y="7826"/>
                  <a:pt x="20760" y="11756"/>
                </a:cubicBezTo>
                <a:cubicBezTo>
                  <a:pt x="20147" y="14625"/>
                  <a:pt x="18919" y="17439"/>
                  <a:pt x="19465" y="20352"/>
                </a:cubicBezTo>
                <a:cubicBezTo>
                  <a:pt x="19546" y="20783"/>
                  <a:pt x="19666" y="21202"/>
                  <a:pt x="19823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83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8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86280" y="1033920"/>
            <a:ext cx="15224400" cy="3919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82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Memo-Prime — незаменимая ежедневная поддержка </a:t>
            </a:r>
            <a:br>
              <a:rPr/>
            </a:br>
            <a:r>
              <a:rPr lang="ru-RU" sz="82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для тех, кто:</a:t>
            </a:r>
            <a:endParaRPr lang="ru-RU" sz="8200" b="0" strike="noStrike" spc="-1">
              <a:latin typeface="Arial"/>
            </a:endParaRPr>
          </a:p>
        </p:txBody>
      </p:sp>
      <p:sp>
        <p:nvSpPr>
          <p:cNvPr id="28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60080" y="4319262"/>
            <a:ext cx="13783320" cy="8222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стремится к высокой продуктивности </a:t>
            </a:r>
            <a:endParaRPr lang="ru-RU" sz="5200" b="0" strike="noStrike" spc="-1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работает в режиме многозадачности и испытывает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трудности с концентрацией внимания</a:t>
            </a:r>
            <a:endParaRPr lang="ru-RU" sz="5200" b="0" strike="noStrike" spc="-1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проводит много времени в телефоне/компьютере,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потребляет быстрый видео-контент </a:t>
            </a:r>
            <a:endParaRPr lang="ru-RU" sz="5200" b="0" strike="noStrike" spc="-1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сдает сессию, строит карьеру, осваивает новые знания </a:t>
            </a:r>
            <a:endParaRPr lang="ru-RU" sz="5200" b="0" strike="noStrike" spc="-1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замечает ухудшения памяти с возрастом/со временем</a:t>
            </a:r>
            <a:endParaRPr lang="ru-RU" sz="5200" b="0" strike="noStrike" spc="-1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хочет надолго сохранить в памяти ценные моменты</a:t>
            </a:r>
            <a:endParaRPr lang="ru-RU" sz="5200" b="0" strike="noStrike" spc="-1">
              <a:latin typeface="Arial"/>
            </a:endParaRPr>
          </a:p>
        </p:txBody>
      </p:sp>
      <p:pic>
        <p:nvPicPr>
          <p:cNvPr id="286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7" name="1_memo_prime копия.jpg" descr="1_memo_prime копия.jpg" hidden="0"/>
          <p:cNvPicPr/>
          <p:nvPr isPhoto="0" userDrawn="0"/>
        </p:nvPicPr>
        <p:blipFill>
          <a:blip r:embed="rId2"/>
          <a:srcRect l="2120" t="0" r="0" b="0"/>
          <a:stretch/>
        </p:blipFill>
        <p:spPr bwMode="auto">
          <a:xfrm>
            <a:off x="-68040" y="0"/>
            <a:ext cx="13424760" cy="13715640"/>
          </a:xfrm>
          <a:prstGeom prst="rect">
            <a:avLst/>
          </a:prstGeom>
          <a:ln w="12700">
            <a:noFill/>
          </a:ln>
        </p:spPr>
      </p:pic>
      <p:sp>
        <p:nvSpPr>
          <p:cNvPr id="288" name="Фигура" hidden="0"/>
          <p:cNvSpPr/>
          <p:nvPr isPhoto="0" userDrawn="0"/>
        </p:nvSpPr>
        <p:spPr bwMode="auto">
          <a:xfrm flipH="1">
            <a:off x="8197560" y="-25560"/>
            <a:ext cx="16206840" cy="13766400"/>
          </a:xfrm>
          <a:custGeom>
            <a:avLst/>
            <a:gdLst/>
            <a:ahLst/>
            <a:cxnLst/>
            <a:rect l="l" t="t" r="r" b="b"/>
            <a:pathLst>
              <a:path w="21422" h="21600" fill="norm" stroke="1" extrusionOk="0">
                <a:moveTo>
                  <a:pt x="0" y="0"/>
                </a:moveTo>
                <a:lnTo>
                  <a:pt x="20573" y="0"/>
                </a:lnTo>
                <a:cubicBezTo>
                  <a:pt x="21354" y="2988"/>
                  <a:pt x="21600" y="6136"/>
                  <a:pt x="21296" y="9243"/>
                </a:cubicBezTo>
                <a:cubicBezTo>
                  <a:pt x="20933" y="12947"/>
                  <a:pt x="19795" y="16597"/>
                  <a:pt x="20315" y="20292"/>
                </a:cubicBezTo>
                <a:cubicBezTo>
                  <a:pt x="20377" y="20734"/>
                  <a:pt x="20464" y="21171"/>
                  <a:pt x="20573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0DD8B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89" name="Стресс вокруг нас" hidden="0"/>
          <p:cNvSpPr/>
          <p:nvPr isPhoto="0" userDrawn="0"/>
        </p:nvSpPr>
        <p:spPr bwMode="auto">
          <a:xfrm>
            <a:off x="10058040" y="691920"/>
            <a:ext cx="19870920" cy="1009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Memo-Prime:</a:t>
            </a:r>
            <a:endParaRPr lang="ru-RU" sz="5500" b="0" strike="noStrike" spc="-1">
              <a:latin typeface="Arial"/>
            </a:endParaRPr>
          </a:p>
        </p:txBody>
      </p:sp>
      <p:sp>
        <p:nvSpPr>
          <p:cNvPr id="29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454200" y="3211560"/>
            <a:ext cx="1277640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Поддержка памяти </a:t>
            </a:r>
            <a:br>
              <a:rPr/>
            </a:b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и концентрации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9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454200" y="5950660"/>
            <a:ext cx="11096280" cy="120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Запатентованный комплекс </a:t>
            </a: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Memophenol</a:t>
            </a: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™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9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492360" y="8206490"/>
            <a:ext cx="1277640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Клинически подтвержденный </a:t>
            </a:r>
            <a:br>
              <a:rPr/>
            </a:b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эффект 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29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494902" y="10838630"/>
            <a:ext cx="9275760" cy="224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Рекомендован взрослым </a:t>
            </a:r>
            <a:br>
              <a:rPr/>
            </a:br>
            <a:r>
              <a:rPr lang="ru-RU" sz="68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и детям с 14 лет </a:t>
            </a:r>
            <a:endParaRPr lang="ru-RU" sz="6800" b="0" strike="noStrike" spc="-1">
              <a:latin typeface="Arial"/>
            </a:endParaRPr>
          </a:p>
        </p:txBody>
      </p:sp>
      <p:pic>
        <p:nvPicPr>
          <p:cNvPr id="294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pic>
        <p:nvPicPr>
          <p:cNvPr id="295" name="Picture 1" descr="Picture 1" hidden="0"/>
          <p:cNvPicPr/>
          <p:nvPr isPhoto="0" userDrawn="0"/>
        </p:nvPicPr>
        <p:blipFill>
          <a:blip r:embed="rId4"/>
          <a:stretch/>
        </p:blipFill>
        <p:spPr bwMode="auto">
          <a:xfrm>
            <a:off x="10068120" y="5714280"/>
            <a:ext cx="1777680" cy="1777680"/>
          </a:xfrm>
          <a:prstGeom prst="rect">
            <a:avLst/>
          </a:prstGeom>
          <a:ln w="12700">
            <a:noFill/>
          </a:ln>
        </p:spPr>
      </p:pic>
      <p:pic>
        <p:nvPicPr>
          <p:cNvPr id="296" name="Picture 2" descr="Picture 2" hidden="0"/>
          <p:cNvPicPr/>
          <p:nvPr isPhoto="0" userDrawn="0"/>
        </p:nvPicPr>
        <p:blipFill>
          <a:blip r:embed="rId5"/>
          <a:stretch/>
        </p:blipFill>
        <p:spPr bwMode="auto">
          <a:xfrm>
            <a:off x="10068120" y="8293426"/>
            <a:ext cx="1777680" cy="1777680"/>
          </a:xfrm>
          <a:prstGeom prst="rect">
            <a:avLst/>
          </a:prstGeom>
          <a:ln w="12700">
            <a:noFill/>
          </a:ln>
        </p:spPr>
      </p:pic>
      <p:pic>
        <p:nvPicPr>
          <p:cNvPr id="297" name="Picture 3" descr="Picture 3" hidden="0"/>
          <p:cNvPicPr/>
          <p:nvPr isPhoto="0" userDrawn="0"/>
        </p:nvPicPr>
        <p:blipFill>
          <a:blip r:embed="rId6"/>
          <a:stretch/>
        </p:blipFill>
        <p:spPr bwMode="auto">
          <a:xfrm>
            <a:off x="10145586" y="11004533"/>
            <a:ext cx="1777680" cy="1777680"/>
          </a:xfrm>
          <a:prstGeom prst="rect">
            <a:avLst/>
          </a:prstGeom>
          <a:ln w="12700">
            <a:noFill/>
          </a:ln>
        </p:spPr>
      </p:pic>
      <p:pic>
        <p:nvPicPr>
          <p:cNvPr id="298" name="Picture 4" descr="Picture 4" hidden="0"/>
          <p:cNvPicPr/>
          <p:nvPr isPhoto="0" userDrawn="0"/>
        </p:nvPicPr>
        <p:blipFill>
          <a:blip r:embed="rId7"/>
          <a:stretch/>
        </p:blipFill>
        <p:spPr bwMode="auto">
          <a:xfrm>
            <a:off x="10068120" y="3263220"/>
            <a:ext cx="1777680" cy="17776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pexels-fernando-gonzalez-4201122 копия.jpg" descr="pexels-fernando-gonzalez-4201122 копия.jpg" hidden="0"/>
          <p:cNvPicPr/>
          <p:nvPr isPhoto="0" userDrawn="0"/>
        </p:nvPicPr>
        <p:blipFill>
          <a:blip r:embed="rId2"/>
          <a:srcRect l="0" t="18354" r="0" b="0"/>
          <a:stretch/>
        </p:blipFill>
        <p:spPr bwMode="auto">
          <a:xfrm>
            <a:off x="0" y="-102600"/>
            <a:ext cx="24383520" cy="6384960"/>
          </a:xfrm>
          <a:prstGeom prst="rect">
            <a:avLst/>
          </a:prstGeom>
          <a:ln w="12700">
            <a:noFill/>
          </a:ln>
        </p:spPr>
      </p:pic>
      <p:sp>
        <p:nvSpPr>
          <p:cNvPr id="44" name="Прямоугольник" hidden="0"/>
          <p:cNvSpPr/>
          <p:nvPr isPhoto="0" userDrawn="0"/>
        </p:nvSpPr>
        <p:spPr bwMode="auto">
          <a:xfrm>
            <a:off x="-160200" y="-199440"/>
            <a:ext cx="24644880" cy="5803560"/>
          </a:xfrm>
          <a:prstGeom prst="rect">
            <a:avLst/>
          </a:prstGeom>
          <a:solidFill>
            <a:srgbClr val="413298">
              <a:alpha val="33000"/>
            </a:srgbClr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5" name="Фигура" hidden="0"/>
          <p:cNvSpPr/>
          <p:nvPr isPhoto="0" userDrawn="0"/>
        </p:nvSpPr>
        <p:spPr bwMode="auto">
          <a:xfrm>
            <a:off x="-70560" y="1946520"/>
            <a:ext cx="24525720" cy="11971440"/>
          </a:xfrm>
          <a:custGeom>
            <a:avLst/>
            <a:gdLst/>
            <a:ahLst/>
            <a:cxnLst/>
            <a:rect l="l" t="t" r="r" b="b"/>
            <a:pathLst>
              <a:path w="21600" h="21380" fill="norm" stroke="1" extrusionOk="0">
                <a:moveTo>
                  <a:pt x="8" y="5362"/>
                </a:moveTo>
                <a:cubicBezTo>
                  <a:pt x="408" y="5332"/>
                  <a:pt x="807" y="5290"/>
                  <a:pt x="1207" y="5235"/>
                </a:cubicBezTo>
                <a:cubicBezTo>
                  <a:pt x="5624" y="4624"/>
                  <a:pt x="9940" y="2455"/>
                  <a:pt x="14305" y="995"/>
                </a:cubicBezTo>
                <a:cubicBezTo>
                  <a:pt x="16353" y="310"/>
                  <a:pt x="18424" y="-220"/>
                  <a:pt x="20495" y="91"/>
                </a:cubicBezTo>
                <a:cubicBezTo>
                  <a:pt x="20865" y="147"/>
                  <a:pt x="21233" y="229"/>
                  <a:pt x="21600" y="338"/>
                </a:cubicBezTo>
                <a:lnTo>
                  <a:pt x="21599" y="21380"/>
                </a:lnTo>
                <a:lnTo>
                  <a:pt x="0" y="21380"/>
                </a:lnTo>
                <a:lnTo>
                  <a:pt x="8" y="5362"/>
                </a:lnTo>
                <a:close/>
              </a:path>
            </a:pathLst>
          </a:custGeom>
          <a:solidFill>
            <a:srgbClr val="49429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6" name="Стресс вокруг нас" hidden="0"/>
          <p:cNvSpPr/>
          <p:nvPr isPhoto="0" userDrawn="0"/>
        </p:nvSpPr>
        <p:spPr bwMode="auto">
          <a:xfrm>
            <a:off x="1312200" y="6190200"/>
            <a:ext cx="19981800" cy="1176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Информационная нагрузка растет</a:t>
            </a:r>
            <a:endParaRPr lang="ru-RU" sz="5500" b="0" strike="noStrike" spc="-1">
              <a:latin typeface="Arial"/>
            </a:endParaRPr>
          </a:p>
        </p:txBody>
      </p:sp>
      <p:sp>
        <p:nvSpPr>
          <p:cNvPr id="47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72B6E3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4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03200" y="10254240"/>
            <a:ext cx="20549520" cy="20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Послушать утренний подкаст, посмотреть телевизор или шоу на ютубе за ужином, проверить почту и новостные каналы несколько раз в день, прочесть статью, пообщаться с друзьями </a:t>
            </a:r>
            <a:br>
              <a:rPr/>
            </a:b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в соцсетях, пройти онлайн-курс — и это не считая работы.</a:t>
            </a:r>
            <a:endParaRPr lang="ru-RU" sz="5200" b="0" strike="noStrike" spc="-1">
              <a:latin typeface="Arial"/>
            </a:endParaRPr>
          </a:p>
        </p:txBody>
      </p:sp>
      <p:pic>
        <p:nvPicPr>
          <p:cNvPr id="49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50" name="Линия" hidden="0"/>
          <p:cNvSpPr/>
          <p:nvPr isPhoto="0" userDrawn="0"/>
        </p:nvSpPr>
        <p:spPr bwMode="auto">
          <a:xfrm>
            <a:off x="-156960" y="1993680"/>
            <a:ext cx="24637680" cy="2954880"/>
          </a:xfrm>
          <a:custGeom>
            <a:avLst/>
            <a:gdLst/>
            <a:ahLst/>
            <a:cxnLst/>
            <a:rect l="l" t="t" r="r" b="b"/>
            <a:pathLst>
              <a:path w="21600" h="21382" fill="norm" stroke="1" extrusionOk="0">
                <a:moveTo>
                  <a:pt x="0" y="21382"/>
                </a:moveTo>
                <a:cubicBezTo>
                  <a:pt x="777" y="21092"/>
                  <a:pt x="1552" y="20634"/>
                  <a:pt x="2326" y="20008"/>
                </a:cubicBezTo>
                <a:cubicBezTo>
                  <a:pt x="5430" y="17499"/>
                  <a:pt x="8496" y="12306"/>
                  <a:pt x="11562" y="7529"/>
                </a:cubicBezTo>
                <a:cubicBezTo>
                  <a:pt x="13745" y="4128"/>
                  <a:pt x="15924" y="943"/>
                  <a:pt x="18145" y="178"/>
                </a:cubicBezTo>
                <a:cubicBezTo>
                  <a:pt x="19298" y="-218"/>
                  <a:pt x="20452" y="46"/>
                  <a:pt x="21600" y="970"/>
                </a:cubicBezTo>
              </a:path>
            </a:pathLst>
          </a:custGeom>
          <a:noFill/>
          <a:ln w="38100">
            <a:solidFill>
              <a:srgbClr val="FFFFFF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1" name="Кружок" hidden="0"/>
          <p:cNvSpPr/>
          <p:nvPr isPhoto="0" userDrawn="0"/>
        </p:nvSpPr>
        <p:spPr bwMode="auto">
          <a:xfrm>
            <a:off x="838080" y="4792320"/>
            <a:ext cx="211680" cy="21168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2" name="Кружок" hidden="0"/>
          <p:cNvSpPr/>
          <p:nvPr isPhoto="0" userDrawn="0"/>
        </p:nvSpPr>
        <p:spPr bwMode="auto">
          <a:xfrm>
            <a:off x="14046120" y="2709360"/>
            <a:ext cx="211680" cy="21168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3" name="Кружок" hidden="0"/>
          <p:cNvSpPr/>
          <p:nvPr isPhoto="0" userDrawn="0"/>
        </p:nvSpPr>
        <p:spPr bwMode="auto">
          <a:xfrm>
            <a:off x="22580640" y="1896480"/>
            <a:ext cx="211680" cy="21168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4" name="Кружок" hidden="0"/>
          <p:cNvSpPr/>
          <p:nvPr isPhoto="0" userDrawn="0"/>
        </p:nvSpPr>
        <p:spPr bwMode="auto">
          <a:xfrm>
            <a:off x="22421880" y="1738080"/>
            <a:ext cx="528840" cy="52884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5" name="Стресс вокруг нас" hidden="0"/>
          <p:cNvSpPr/>
          <p:nvPr isPhoto="0" userDrawn="0"/>
        </p:nvSpPr>
        <p:spPr bwMode="auto">
          <a:xfrm>
            <a:off x="1312200" y="7441920"/>
            <a:ext cx="19981800" cy="171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4600" b="0" strike="noStrike" spc="-1">
                <a:solidFill>
                  <a:srgbClr val="FFFFFF"/>
                </a:solidFill>
                <a:latin typeface="Arial"/>
                <a:ea typeface="Arial"/>
              </a:rPr>
              <a:t>Постоянное потребление контента с перерывом </a:t>
            </a:r>
            <a:br>
              <a:rPr/>
            </a:br>
            <a:r>
              <a:rPr lang="ru-RU" sz="4600" b="0" strike="noStrike" spc="-1">
                <a:solidFill>
                  <a:srgbClr val="FFFFFF"/>
                </a:solidFill>
                <a:latin typeface="Arial"/>
                <a:ea typeface="Arial"/>
              </a:rPr>
              <a:t>на сон становится нормой. </a:t>
            </a:r>
            <a:endParaRPr lang="ru-RU" sz="4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9" name="memo-prime_1 _small.png" descr="memo-prime_1 _small.png" hidden="0"/>
          <p:cNvPicPr/>
          <p:nvPr isPhoto="0" userDrawn="0"/>
        </p:nvPicPr>
        <p:blipFill>
          <a:blip r:embed="rId2"/>
          <a:srcRect l="3948" t="6523" r="1209" b="0"/>
          <a:stretch/>
        </p:blipFill>
        <p:spPr bwMode="auto">
          <a:xfrm>
            <a:off x="10471320" y="-12600"/>
            <a:ext cx="13941360" cy="13740480"/>
          </a:xfrm>
          <a:prstGeom prst="rect">
            <a:avLst/>
          </a:prstGeom>
          <a:ln w="12700">
            <a:noFill/>
          </a:ln>
        </p:spPr>
      </p:pic>
      <p:pic>
        <p:nvPicPr>
          <p:cNvPr id="300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pic>
        <p:nvPicPr>
          <p:cNvPr id="301" name="Изображение_1" descr="Изображение_1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302" name="Safrino_5" hidden="0"/>
          <p:cNvSpPr/>
          <p:nvPr isPhoto="0" userDrawn="0"/>
        </p:nvSpPr>
        <p:spPr bwMode="auto">
          <a:xfrm>
            <a:off x="1237320" y="3229920"/>
            <a:ext cx="9240480" cy="1268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7200" b="1" strike="noStrike" cap="all" spc="-1">
                <a:solidFill>
                  <a:srgbClr val="535353"/>
                </a:solidFill>
                <a:latin typeface="Arial"/>
                <a:ea typeface="Arial"/>
              </a:rPr>
              <a:t>Memo-prime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303" name="БОНУСНЫЕ БАЛЛЫ…" hidden="0"/>
          <p:cNvSpPr/>
          <p:nvPr isPhoto="0" userDrawn="0"/>
        </p:nvSpPr>
        <p:spPr bwMode="auto">
          <a:xfrm>
            <a:off x="1296720" y="5996160"/>
            <a:ext cx="4242960" cy="3583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БОНУСНЫЕ БАЛЛЫ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04" name="00" hidden="0"/>
          <p:cNvSpPr/>
          <p:nvPr isPhoto="0" userDrawn="0"/>
        </p:nvSpPr>
        <p:spPr bwMode="auto">
          <a:xfrm>
            <a:off x="6489720" y="5808600"/>
            <a:ext cx="913364" cy="973253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5200" b="1" strike="noStrike" spc="-1">
                <a:solidFill>
                  <a:srgbClr val="535353"/>
                </a:solidFill>
                <a:latin typeface="Arial"/>
                <a:ea typeface="Arial"/>
              </a:rPr>
              <a:t>14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305" name="000 у.е." hidden="0"/>
          <p:cNvSpPr/>
          <p:nvPr isPhoto="0" userDrawn="0"/>
        </p:nvSpPr>
        <p:spPr bwMode="auto">
          <a:xfrm>
            <a:off x="6429240" y="8613720"/>
            <a:ext cx="1745452" cy="973253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5200" b="1" strike="noStrike" spc="-1">
                <a:solidFill>
                  <a:srgbClr val="535353"/>
                </a:solidFill>
                <a:latin typeface="Arial"/>
                <a:ea typeface="Arial"/>
              </a:rPr>
              <a:t>3</a:t>
            </a:r>
            <a:r>
              <a:rPr lang="ru-RU" sz="5200" b="1" strike="noStrike" spc="-1">
                <a:solidFill>
                  <a:srgbClr val="535353"/>
                </a:solidFill>
                <a:latin typeface="Arial"/>
                <a:ea typeface="Arial"/>
              </a:rPr>
              <a:t>0 </a:t>
            </a: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06" name="00 у.е." hidden="0"/>
          <p:cNvSpPr/>
          <p:nvPr isPhoto="0" userDrawn="0"/>
        </p:nvSpPr>
        <p:spPr bwMode="auto">
          <a:xfrm>
            <a:off x="6423120" y="7200720"/>
            <a:ext cx="1673316" cy="973253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5200" b="1" strike="noStrike" spc="-1">
                <a:solidFill>
                  <a:srgbClr val="535353"/>
                </a:solidFill>
                <a:latin typeface="Arial"/>
                <a:ea typeface="Arial"/>
              </a:rPr>
              <a:t>24</a:t>
            </a: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07" name="Кружок_0" hidden="0"/>
          <p:cNvSpPr/>
          <p:nvPr isPhoto="0" userDrawn="0"/>
        </p:nvSpPr>
        <p:spPr bwMode="auto">
          <a:xfrm>
            <a:off x="6393240" y="5743800"/>
            <a:ext cx="1067400" cy="1069200"/>
          </a:xfrm>
          <a:prstGeom prst="ellipse">
            <a:avLst/>
          </a:prstGeom>
          <a:noFill/>
          <a:ln w="38100">
            <a:solidFill>
              <a:srgbClr val="285FB0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308" name="Прямоугольник 218" hidden="0"/>
          <p:cNvSpPr/>
          <p:nvPr isPhoto="0" userDrawn="0"/>
        </p:nvSpPr>
        <p:spPr bwMode="auto">
          <a:xfrm>
            <a:off x="1282320" y="4644000"/>
            <a:ext cx="389196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200" b="1" strike="noStrike" spc="-1">
                <a:solidFill>
                  <a:srgbClr val="858484"/>
                </a:solidFill>
                <a:latin typeface="Arial"/>
                <a:ea typeface="Arial"/>
              </a:rPr>
              <a:t>код 2181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09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0" name="4_memo_prime ко 4.jpg" descr="4_memo_prime ко 4.jpg" hidden="0"/>
          <p:cNvPicPr/>
          <p:nvPr isPhoto="0" userDrawn="0"/>
        </p:nvPicPr>
        <p:blipFill>
          <a:blip r:embed="rId2"/>
          <a:srcRect l="1384" t="0" r="3730" b="4912"/>
          <a:stretch/>
        </p:blipFill>
        <p:spPr bwMode="auto">
          <a:xfrm>
            <a:off x="-75960" y="0"/>
            <a:ext cx="24535800" cy="13830840"/>
          </a:xfrm>
          <a:prstGeom prst="rect">
            <a:avLst/>
          </a:prstGeom>
          <a:ln w="12700">
            <a:noFill/>
          </a:ln>
        </p:spPr>
      </p:pic>
      <p:sp>
        <p:nvSpPr>
          <p:cNvPr id="311" name="Safrino…_1" hidden="0"/>
          <p:cNvSpPr/>
          <p:nvPr isPhoto="0" userDrawn="0"/>
        </p:nvSpPr>
        <p:spPr bwMode="auto">
          <a:xfrm>
            <a:off x="1556280" y="3869640"/>
            <a:ext cx="15156000" cy="39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15400" b="1" strike="noStrike" spc="-1">
                <a:solidFill>
                  <a:srgbClr val="363F47"/>
                </a:solidFill>
                <a:latin typeface="Arial"/>
                <a:ea typeface="Arial"/>
              </a:rPr>
              <a:t>Memo-Prime</a:t>
            </a:r>
            <a:br>
              <a:rPr/>
            </a:br>
            <a:r>
              <a:rPr lang="ru-RU" sz="7400" b="1" strike="noStrike" spc="-1">
                <a:solidFill>
                  <a:srgbClr val="363F47"/>
                </a:solidFill>
                <a:latin typeface="Arial"/>
                <a:ea typeface="Arial"/>
              </a:rPr>
              <a:t>Сохраняя важное</a:t>
            </a:r>
            <a:endParaRPr lang="ru-RU" sz="7400" b="0" strike="noStrike" spc="-1">
              <a:latin typeface="Arial"/>
            </a:endParaRPr>
          </a:p>
        </p:txBody>
      </p:sp>
      <p:pic>
        <p:nvPicPr>
          <p:cNvPr id="312" name="cc logo_grafit.png" descr="cc logo_grafit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1192680" y="12180240"/>
            <a:ext cx="3771000" cy="1152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Стресс вокруг нас" hidden="0"/>
          <p:cNvSpPr/>
          <p:nvPr isPhoto="0" userDrawn="0"/>
        </p:nvSpPr>
        <p:spPr bwMode="auto">
          <a:xfrm>
            <a:off x="1294920" y="704520"/>
            <a:ext cx="23771520" cy="201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Избыток информации может</a:t>
            </a: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приводить</a:t>
            </a: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 </a:t>
            </a:r>
            <a:br>
              <a:rPr/>
            </a:b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к ухудшению памяти и концентрации внимания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57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58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grpSp>
        <p:nvGrpSpPr>
          <p:cNvPr id="59" name="Группа" hidden="0"/>
          <p:cNvGrpSpPr/>
          <p:nvPr isPhoto="0" userDrawn="0"/>
        </p:nvGrpSpPr>
        <p:grpSpPr bwMode="auto">
          <a:xfrm>
            <a:off x="4120920" y="12483720"/>
            <a:ext cx="16734960" cy="915480"/>
            <a:chOff x="4120920" y="12483720"/>
            <a:chExt cx="16734960" cy="915480"/>
          </a:xfrm>
        </p:grpSpPr>
        <p:sp>
          <p:nvSpPr>
            <p:cNvPr id="60" name="Сквиркл" hidden="0"/>
            <p:cNvSpPr/>
            <p:nvPr isPhoto="0" userDrawn="0"/>
          </p:nvSpPr>
          <p:spPr bwMode="auto">
            <a:xfrm>
              <a:off x="4120920" y="12483720"/>
              <a:ext cx="15136560" cy="915480"/>
            </a:xfrm>
            <a:prstGeom prst="roundRect">
              <a:avLst>
                <a:gd name="adj" fmla="val 50000"/>
              </a:avLst>
            </a:prstGeom>
            <a:solidFill>
              <a:srgbClr val="EEEEED"/>
            </a:solidFill>
            <a:ln w="127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1" name="*https://pubmed.ncbi.nlm.nih.gov/33598475/…" hidden="0"/>
            <p:cNvSpPr/>
            <p:nvPr isPhoto="0" userDrawn="0"/>
          </p:nvSpPr>
          <p:spPr bwMode="auto">
            <a:xfrm>
              <a:off x="5119560" y="12507120"/>
              <a:ext cx="15736320" cy="8110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85680" tIns="85680" rIns="85680" bIns="85680" numCol="1" spcCol="0" anchor="t">
              <a:spAutoFit/>
            </a:bodyPr>
            <a:lstStyle/>
            <a:p>
              <a:pPr>
                <a:lnSpc>
                  <a:spcPct val="70000"/>
                </a:lnSpc>
                <a:tabLst>
                  <a:tab pos="0" algn="l"/>
                </a:tabLst>
                <a:defRPr/>
              </a:pPr>
              <a:r>
                <a:rPr lang="ru-RU" sz="2000" b="0" strike="noStrike" spc="-1">
                  <a:solidFill>
                    <a:srgbClr val="929292"/>
                  </a:solidFill>
                  <a:latin typeface="Arial"/>
                  <a:ea typeface="Arial"/>
                </a:rPr>
                <a:t>*</a:t>
              </a:r>
              <a:r>
                <a:rPr lang="ru-RU" sz="2000" b="0" u="sng" strike="noStrike" spc="-1">
                  <a:solidFill>
                    <a:srgbClr val="0000FF"/>
                  </a:solidFill>
                  <a:latin typeface="Arial"/>
                  <a:ea typeface="Arial"/>
                  <a:hlinkClick r:id="rId3" tooltip="https://www.researchgate.net/publication/242562463_How_Much_Information_2009_Report_on_American_Consumers"/>
                </a:rPr>
                <a:t>https://www.researchgate.net/publication/242562463_How_Much_Information_2009_Report_on_American_Consumers</a:t>
              </a:r>
              <a:endParaRPr lang="ru-RU" sz="2000" b="0" strike="noStrike" spc="-1">
                <a:latin typeface="Arial"/>
              </a:endParaRPr>
            </a:p>
            <a:p>
              <a:pPr>
                <a:lnSpc>
                  <a:spcPct val="70000"/>
                </a:lnSpc>
                <a:tabLst>
                  <a:tab pos="0" algn="l"/>
                </a:tabLst>
                <a:defRPr/>
              </a:pPr>
              <a:endParaRPr lang="ru-RU" sz="2000" b="0" strike="noStrike" spc="-1">
                <a:latin typeface="Arial"/>
              </a:endParaRPr>
            </a:p>
            <a:p>
              <a:pPr>
                <a:lnSpc>
                  <a:spcPct val="70000"/>
                </a:lnSpc>
                <a:tabLst>
                  <a:tab pos="0" algn="l"/>
                </a:tabLst>
                <a:defRPr/>
              </a:pPr>
              <a:r>
                <a:rPr lang="ru-RU" sz="2000" b="0" strike="noStrike" spc="-1">
                  <a:solidFill>
                    <a:srgbClr val="929292"/>
                  </a:solidFill>
                  <a:latin typeface="Arial"/>
                  <a:ea typeface="Arial"/>
                </a:rPr>
                <a:t>**</a:t>
              </a:r>
              <a:r>
                <a:rPr lang="ru-RU" sz="2000" b="0" u="sng" strike="noStrike" spc="-1">
                  <a:solidFill>
                    <a:srgbClr val="0000FF"/>
                  </a:solidFill>
                  <a:latin typeface="Arial"/>
                  <a:ea typeface="Arial"/>
                  <a:hlinkClick r:id="rId4" tooltip="https://www.nytimes.com/2009/12/10/technology/10data.html"/>
                </a:rPr>
                <a:t>https://www.nytimes.com/2009/12/10/technology/10data.html</a:t>
              </a:r>
              <a:endParaRPr lang="ru-RU" sz="2000" b="0" strike="noStrike" spc="-1">
                <a:latin typeface="Arial"/>
              </a:endParaRPr>
            </a:p>
          </p:txBody>
        </p:sp>
        <p:pic>
          <p:nvPicPr>
            <p:cNvPr id="62" name="Изображение" descr="Изображение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4392000" y="12681360"/>
              <a:ext cx="520200" cy="52020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6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4115880" y="11862360"/>
            <a:ext cx="13789800" cy="537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30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*По данным исследования Калифорнийского университета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64" name="Абрикосы, согретые солнцем и выращенные…" hidden="0"/>
          <p:cNvSpPr/>
          <p:nvPr isPhoto="0" userDrawn="0"/>
        </p:nvSpPr>
        <p:spPr bwMode="auto">
          <a:xfrm>
            <a:off x="10531440" y="8624160"/>
            <a:ext cx="9493560" cy="653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700" b="1" strike="noStrike" spc="-1">
                <a:solidFill>
                  <a:srgbClr val="494295"/>
                </a:solidFill>
                <a:latin typeface="Arial"/>
                <a:ea typeface="Arial"/>
              </a:rPr>
              <a:t>Современный человек</a:t>
            </a:r>
            <a:endParaRPr lang="ru-RU" sz="3700" b="0" strike="noStrike" spc="-1">
              <a:latin typeface="Arial"/>
            </a:endParaRPr>
          </a:p>
        </p:txBody>
      </p:sp>
      <p:sp>
        <p:nvSpPr>
          <p:cNvPr id="65" name="Абрикосы, согретые солнцем и выращенные…" hidden="0"/>
          <p:cNvSpPr/>
          <p:nvPr isPhoto="0" userDrawn="0"/>
        </p:nvSpPr>
        <p:spPr bwMode="auto">
          <a:xfrm>
            <a:off x="2314440" y="8631360"/>
            <a:ext cx="6143039" cy="653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3700" b="1" strike="noStrike" spc="-1">
                <a:solidFill>
                  <a:srgbClr val="494295"/>
                </a:solidFill>
                <a:latin typeface="Arial"/>
                <a:ea typeface="Arial"/>
              </a:rPr>
              <a:t>Человек 30 лет назад</a:t>
            </a:r>
            <a:endParaRPr lang="ru-RU" sz="3700" b="0" strike="noStrike" spc="-1">
              <a:latin typeface="Arial"/>
            </a:endParaRPr>
          </a:p>
        </p:txBody>
      </p:sp>
      <p:sp>
        <p:nvSpPr>
          <p:cNvPr id="6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7336880" y="3366360"/>
            <a:ext cx="7220160" cy="3279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8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А стал ли наш </a:t>
            </a:r>
            <a:br>
              <a:rPr/>
            </a:br>
            <a:r>
              <a:rPr lang="ru-RU" sz="68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мозг на 350% производительнее?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6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0741680" y="3460680"/>
            <a:ext cx="5457960" cy="254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Это почти</a:t>
            </a:r>
            <a:r>
              <a:rPr lang="ru-RU" sz="52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 на 350% </a:t>
            </a:r>
            <a:br>
              <a:rPr/>
            </a:br>
            <a:r>
              <a:rPr lang="ru-RU" sz="52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больше, </a:t>
            </a: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чем 30 лет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назад.**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68" name="Линия" hidden="0"/>
          <p:cNvSpPr/>
          <p:nvPr isPhoto="0" userDrawn="0"/>
        </p:nvSpPr>
        <p:spPr bwMode="auto">
          <a:xfrm>
            <a:off x="1712520" y="8339400"/>
            <a:ext cx="14247360" cy="0"/>
          </a:xfrm>
          <a:prstGeom prst="line">
            <a:avLst/>
          </a:prstGeom>
          <a:ln w="25400">
            <a:solidFill>
              <a:srgbClr val="A7A7A7"/>
            </a:solidFill>
            <a:round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69" name="Линия" hidden="0"/>
          <p:cNvSpPr/>
          <p:nvPr isPhoto="0" userDrawn="0"/>
        </p:nvSpPr>
        <p:spPr bwMode="auto">
          <a:xfrm flipV="1">
            <a:off x="1729440" y="3672000"/>
            <a:ext cx="0" cy="4671360"/>
          </a:xfrm>
          <a:prstGeom prst="line">
            <a:avLst/>
          </a:prstGeom>
          <a:ln w="25400">
            <a:solidFill>
              <a:srgbClr val="A7A7A7"/>
            </a:solidFill>
            <a:round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2301480" y="9486360"/>
            <a:ext cx="5927400" cy="80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обрабатывал 9,7 GB 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7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0508040" y="9384480"/>
            <a:ext cx="78292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обрабатывает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34 GB информации*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72" name="Линия" hidden="0"/>
          <p:cNvSpPr/>
          <p:nvPr isPhoto="0" userDrawn="0"/>
        </p:nvSpPr>
        <p:spPr bwMode="auto">
          <a:xfrm>
            <a:off x="1712520" y="6569640"/>
            <a:ext cx="203400" cy="0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3" name="Линия" hidden="0"/>
          <p:cNvSpPr/>
          <p:nvPr isPhoto="0" userDrawn="0"/>
        </p:nvSpPr>
        <p:spPr bwMode="auto">
          <a:xfrm>
            <a:off x="1712520" y="7922880"/>
            <a:ext cx="203400" cy="0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4" name="Кружок" hidden="0"/>
          <p:cNvSpPr/>
          <p:nvPr isPhoto="0" userDrawn="0"/>
        </p:nvSpPr>
        <p:spPr bwMode="auto">
          <a:xfrm>
            <a:off x="2078280" y="7758000"/>
            <a:ext cx="177480" cy="1774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494295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5" name="Кружок" hidden="0"/>
          <p:cNvSpPr/>
          <p:nvPr isPhoto="0" userDrawn="0"/>
        </p:nvSpPr>
        <p:spPr bwMode="auto">
          <a:xfrm>
            <a:off x="10307880" y="3774600"/>
            <a:ext cx="177480" cy="1774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494295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6" name="Линия" hidden="0"/>
          <p:cNvSpPr/>
          <p:nvPr isPhoto="0" userDrawn="0"/>
        </p:nvSpPr>
        <p:spPr bwMode="auto">
          <a:xfrm flipV="1">
            <a:off x="2167200" y="8030520"/>
            <a:ext cx="0" cy="1150200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7" name="Линия" hidden="0"/>
          <p:cNvSpPr/>
          <p:nvPr isPhoto="0" userDrawn="0"/>
        </p:nvSpPr>
        <p:spPr bwMode="auto">
          <a:xfrm flipV="1">
            <a:off x="10396800" y="4047480"/>
            <a:ext cx="0" cy="5133240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5171480" y="7851600"/>
            <a:ext cx="1077840" cy="537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3000" b="0" strike="noStrike" spc="-1" baseline="30000">
                <a:solidFill>
                  <a:srgbClr val="A7A7A7"/>
                </a:solidFill>
                <a:latin typeface="Arial"/>
                <a:ea typeface="Arial"/>
              </a:rPr>
              <a:t>Годы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 rot="16199999">
            <a:off x="39960" y="4462920"/>
            <a:ext cx="2845080" cy="537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3000" b="0" strike="noStrike" spc="-1" baseline="30000">
                <a:solidFill>
                  <a:srgbClr val="A7A7A7"/>
                </a:solidFill>
                <a:latin typeface="Arial"/>
                <a:ea typeface="Arial"/>
              </a:rPr>
              <a:t>Кол-во информации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80" name="Линия" hidden="0"/>
          <p:cNvSpPr/>
          <p:nvPr isPhoto="0" userDrawn="0"/>
        </p:nvSpPr>
        <p:spPr bwMode="auto">
          <a:xfrm flipV="1">
            <a:off x="2167200" y="8256960"/>
            <a:ext cx="360" cy="823320"/>
          </a:xfrm>
          <a:prstGeom prst="line">
            <a:avLst/>
          </a:prstGeom>
          <a:ln w="25400">
            <a:solidFill>
              <a:srgbClr val="494395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2418840" y="7727039"/>
            <a:ext cx="2845080" cy="1146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8000" b="1" strike="noStrike" spc="-1" baseline="30000">
                <a:solidFill>
                  <a:srgbClr val="48428F"/>
                </a:solidFill>
                <a:latin typeface="Arial"/>
                <a:ea typeface="Arial"/>
              </a:rPr>
              <a:t>9,7 GB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8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8012520" y="3872880"/>
            <a:ext cx="2344320" cy="1146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  <a:defRPr/>
            </a:pPr>
            <a:r>
              <a:rPr lang="ru-RU" sz="8000" b="1" strike="noStrike" spc="-1" baseline="30000">
                <a:solidFill>
                  <a:srgbClr val="484290"/>
                </a:solidFill>
                <a:latin typeface="Arial"/>
                <a:ea typeface="Arial"/>
              </a:rPr>
              <a:t>34 GB</a:t>
            </a:r>
            <a:endParaRPr lang="ru-RU" sz="8000" b="0" strike="noStrike" spc="-1">
              <a:latin typeface="Arial"/>
            </a:endParaRPr>
          </a:p>
        </p:txBody>
      </p:sp>
      <p:sp>
        <p:nvSpPr>
          <p:cNvPr id="83" name="Линия" hidden="0"/>
          <p:cNvSpPr/>
          <p:nvPr isPhoto="0" userDrawn="0"/>
        </p:nvSpPr>
        <p:spPr bwMode="auto">
          <a:xfrm flipV="1">
            <a:off x="10396800" y="8256960"/>
            <a:ext cx="360" cy="823320"/>
          </a:xfrm>
          <a:prstGeom prst="line">
            <a:avLst/>
          </a:prstGeom>
          <a:ln w="25400">
            <a:solidFill>
              <a:srgbClr val="494395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4" name="Линия" hidden="0"/>
          <p:cNvSpPr/>
          <p:nvPr isPhoto="0" userDrawn="0"/>
        </p:nvSpPr>
        <p:spPr bwMode="auto">
          <a:xfrm flipH="1">
            <a:off x="15171120" y="3863519"/>
            <a:ext cx="1943280" cy="0"/>
          </a:xfrm>
          <a:prstGeom prst="line">
            <a:avLst/>
          </a:prstGeom>
          <a:ln w="38100" cap="rnd">
            <a:solidFill>
              <a:srgbClr val="494295"/>
            </a:solidFill>
            <a:round/>
            <a:headEnd type="oval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Сквиркл" hidden="0"/>
          <p:cNvSpPr/>
          <p:nvPr isPhoto="0" userDrawn="0"/>
        </p:nvSpPr>
        <p:spPr bwMode="auto">
          <a:xfrm>
            <a:off x="11788200" y="3440880"/>
            <a:ext cx="10738800" cy="8712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D5D5D5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6" name="Стресс вокруг нас" hidden="0"/>
          <p:cNvSpPr/>
          <p:nvPr isPhoto="0" userDrawn="0"/>
        </p:nvSpPr>
        <p:spPr bwMode="auto">
          <a:xfrm>
            <a:off x="1294920" y="704520"/>
            <a:ext cx="21793680" cy="201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Кроме информационного потока, </a:t>
            </a: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на память </a:t>
            </a:r>
            <a:endParaRPr lang="ru-RU" sz="5500" b="0" strike="noStrike" spc="-1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  <a:defRPr/>
            </a:pP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и концентрацию внимания влияют: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87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88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8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3188534" y="5028120"/>
            <a:ext cx="7829280" cy="6410638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курение </a:t>
            </a:r>
            <a:endParaRPr lang="en-US" sz="5200" b="0" strike="noStrike" spc="-1" baseline="30000">
              <a:solidFill>
                <a:srgbClr val="3F4447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недосып </a:t>
            </a:r>
            <a:endParaRPr lang="en-US" sz="5200" b="0" strike="noStrike" spc="-1" baseline="30000">
              <a:solidFill>
                <a:srgbClr val="3F4447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прием </a:t>
            </a: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алкоголя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несбалансированный рацион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с избытком «вредных жиров»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90" name="Сквиркл" hidden="0"/>
          <p:cNvSpPr/>
          <p:nvPr isPhoto="0" userDrawn="0"/>
        </p:nvSpPr>
        <p:spPr bwMode="auto">
          <a:xfrm>
            <a:off x="4120920" y="12483720"/>
            <a:ext cx="8094600" cy="915480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1" name="*https://pubmed.ncbi.nlm.nih.gov/33598475/…" hidden="0"/>
          <p:cNvSpPr/>
          <p:nvPr isPhoto="0" userDrawn="0"/>
        </p:nvSpPr>
        <p:spPr bwMode="auto">
          <a:xfrm>
            <a:off x="5119560" y="12507120"/>
            <a:ext cx="7274520" cy="102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40000"/>
              </a:lnSpc>
              <a:tabLst>
                <a:tab pos="0" algn="l"/>
              </a:tabLst>
              <a:defRPr/>
            </a:pPr>
            <a:r>
              <a:rPr lang="ru-RU" sz="2000" b="0" strike="noStrike" spc="-1">
                <a:solidFill>
                  <a:srgbClr val="929292"/>
                </a:solidFill>
                <a:latin typeface="Arial"/>
                <a:ea typeface="Arial"/>
              </a:rPr>
              <a:t>*</a:t>
            </a:r>
            <a:r>
              <a:rPr lang="ru-RU" sz="2000" b="0" u="sng" strike="noStrike" spc="-1">
                <a:solidFill>
                  <a:srgbClr val="0000FF"/>
                </a:solidFill>
                <a:latin typeface="Arial"/>
                <a:ea typeface="Arial"/>
                <a:hlinkClick r:id="rId3" tooltip="https://pubmed.ncbi.nlm.nih.gov/15450170/"/>
              </a:rPr>
              <a:t>https://pubmed.ncbi.nlm.nih.gov/15450170/</a:t>
            </a:r>
            <a:r>
              <a:rPr lang="ru-RU" sz="2000" b="0" u="sng" strike="noStrike" spc="-1">
                <a:solidFill>
                  <a:srgbClr val="929292"/>
                </a:solidFill>
                <a:latin typeface="Arial"/>
                <a:ea typeface="Arial"/>
              </a:rPr>
              <a:t>  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  <a:defRPr/>
            </a:pPr>
            <a:r>
              <a:rPr lang="ru-RU" sz="2000" b="0" strike="noStrike" spc="-1">
                <a:solidFill>
                  <a:srgbClr val="929292"/>
                </a:solidFill>
                <a:latin typeface="Arial"/>
                <a:ea typeface="Arial"/>
              </a:rPr>
              <a:t>*</a:t>
            </a:r>
            <a:r>
              <a:rPr lang="ru-RU" sz="2000" b="0" u="sng" strike="noStrike" spc="-1">
                <a:solidFill>
                  <a:srgbClr val="0000FF"/>
                </a:solidFill>
                <a:latin typeface="Arial"/>
                <a:ea typeface="Arial"/>
                <a:hlinkClick r:id="rId4" tooltip="https://www.ncbi.nlm.nih.gov/pmc/articles/PMC6084281/"/>
              </a:rPr>
              <a:t>https://www.ncbi.nlm.nih.gov/pmc/articles/PMC6084281/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92" name="Изображение" descr="Изображение" hidden="0"/>
          <p:cNvPicPr/>
          <p:nvPr isPhoto="0" userDrawn="0"/>
        </p:nvPicPr>
        <p:blipFill>
          <a:blip r:embed="rId5"/>
          <a:stretch/>
        </p:blipFill>
        <p:spPr bwMode="auto">
          <a:xfrm>
            <a:off x="4392000" y="12681360"/>
            <a:ext cx="520200" cy="520200"/>
          </a:xfrm>
          <a:prstGeom prst="rect">
            <a:avLst/>
          </a:prstGeom>
          <a:ln w="12700">
            <a:noFill/>
          </a:ln>
        </p:spPr>
      </p:pic>
      <p:sp>
        <p:nvSpPr>
          <p:cNvPr id="93" name="Сквиркл" hidden="0"/>
          <p:cNvSpPr/>
          <p:nvPr isPhoto="0" userDrawn="0"/>
        </p:nvSpPr>
        <p:spPr bwMode="auto">
          <a:xfrm>
            <a:off x="1397160" y="3440880"/>
            <a:ext cx="8826120" cy="8712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D5D5D5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4" name="Абрикосы, согретые солнцем и выращенные…" hidden="0"/>
          <p:cNvSpPr/>
          <p:nvPr isPhoto="0" userDrawn="0"/>
        </p:nvSpPr>
        <p:spPr bwMode="auto">
          <a:xfrm>
            <a:off x="3157200" y="3498840"/>
            <a:ext cx="5305680" cy="82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8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образ жизни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95" name="Абрикосы, согретые солнцем и выращенные…" hidden="0"/>
          <p:cNvSpPr/>
          <p:nvPr isPhoto="0" userDrawn="0"/>
        </p:nvSpPr>
        <p:spPr bwMode="auto">
          <a:xfrm>
            <a:off x="12411000" y="3492360"/>
            <a:ext cx="9493560" cy="820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48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возрастные изменения*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9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4000760" y="4965120"/>
            <a:ext cx="78292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кратковременная память</a:t>
            </a: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снижается на 5-10% после 20 лет</a:t>
            </a:r>
            <a:endParaRPr lang="ru-RU" sz="5200" b="0" strike="noStrike" spc="-1">
              <a:latin typeface="Arial"/>
            </a:endParaRPr>
          </a:p>
        </p:txBody>
      </p:sp>
      <p:grpSp>
        <p:nvGrpSpPr>
          <p:cNvPr id="7" name="Group 6" hidden="0"/>
          <p:cNvGrpSpPr/>
          <p:nvPr isPhoto="0" userDrawn="0"/>
        </p:nvGrpSpPr>
        <p:grpSpPr bwMode="auto">
          <a:xfrm>
            <a:off x="12504240" y="4893120"/>
            <a:ext cx="1111320" cy="1111320"/>
            <a:chOff x="12504240" y="4893120"/>
            <a:chExt cx="1111320" cy="1111320"/>
          </a:xfrm>
        </p:grpSpPr>
        <p:sp>
          <p:nvSpPr>
            <p:cNvPr id="102" name="Кружок" hidden="0"/>
            <p:cNvSpPr/>
            <p:nvPr isPhoto="0" userDrawn="0"/>
          </p:nvSpPr>
          <p:spPr bwMode="auto">
            <a:xfrm>
              <a:off x="12504240" y="4893120"/>
              <a:ext cx="1111320" cy="11113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3" name="memo-prime-04.png" descr="memo-prime-04.png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2819240" y="5028120"/>
              <a:ext cx="481320" cy="8604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6" name="Group 5" hidden="0"/>
          <p:cNvGrpSpPr/>
          <p:nvPr isPhoto="0" userDrawn="0"/>
        </p:nvGrpSpPr>
        <p:grpSpPr bwMode="auto">
          <a:xfrm>
            <a:off x="12504240" y="6599160"/>
            <a:ext cx="1111320" cy="1111320"/>
            <a:chOff x="12504240" y="6599160"/>
            <a:chExt cx="1111320" cy="1111320"/>
          </a:xfrm>
        </p:grpSpPr>
        <p:sp>
          <p:nvSpPr>
            <p:cNvPr id="101" name="Кружок" hidden="0"/>
            <p:cNvSpPr/>
            <p:nvPr isPhoto="0" userDrawn="0"/>
          </p:nvSpPr>
          <p:spPr bwMode="auto">
            <a:xfrm>
              <a:off x="12504240" y="6599160"/>
              <a:ext cx="1111320" cy="11113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4" name="memo-prime-05.png" descr="memo-prime-05.png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12832200" y="6724440"/>
              <a:ext cx="455400" cy="8604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" name="Group 2" hidden="0"/>
          <p:cNvGrpSpPr/>
          <p:nvPr isPhoto="0" userDrawn="0"/>
        </p:nvGrpSpPr>
        <p:grpSpPr bwMode="auto">
          <a:xfrm>
            <a:off x="1661040" y="4596471"/>
            <a:ext cx="1230840" cy="1230840"/>
            <a:chOff x="1661040" y="4596471"/>
            <a:chExt cx="1230840" cy="1230840"/>
          </a:xfrm>
        </p:grpSpPr>
        <p:sp>
          <p:nvSpPr>
            <p:cNvPr id="97" name="Кружок" hidden="0"/>
            <p:cNvSpPr/>
            <p:nvPr isPhoto="0" userDrawn="0"/>
          </p:nvSpPr>
          <p:spPr bwMode="auto">
            <a:xfrm>
              <a:off x="1752480" y="4705169"/>
              <a:ext cx="1073520" cy="10735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5" name="memo-prime-10.png" descr="memo-prime-10.png" hidden="0"/>
            <p:cNvPicPr/>
            <p:nvPr isPhoto="0" userDrawn="0"/>
          </p:nvPicPr>
          <p:blipFill>
            <a:blip r:embed="rId8"/>
            <a:stretch/>
          </p:blipFill>
          <p:spPr bwMode="auto">
            <a:xfrm>
              <a:off x="1661040" y="4596471"/>
              <a:ext cx="1230840" cy="12308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" name="Group 1" hidden="0"/>
          <p:cNvGrpSpPr/>
          <p:nvPr isPhoto="0" userDrawn="0"/>
        </p:nvGrpSpPr>
        <p:grpSpPr bwMode="auto">
          <a:xfrm>
            <a:off x="1691280" y="6069537"/>
            <a:ext cx="1221480" cy="1222200"/>
            <a:chOff x="1691280" y="6069537"/>
            <a:chExt cx="1221480" cy="1222200"/>
          </a:xfrm>
        </p:grpSpPr>
        <p:sp>
          <p:nvSpPr>
            <p:cNvPr id="98" name="Кружок" hidden="0"/>
            <p:cNvSpPr/>
            <p:nvPr isPhoto="0" userDrawn="0"/>
          </p:nvSpPr>
          <p:spPr bwMode="auto">
            <a:xfrm>
              <a:off x="1752480" y="6131457"/>
              <a:ext cx="1073520" cy="10735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6" name="memo-prime-11.png" descr="memo-prime-11.png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1691280" y="6069537"/>
              <a:ext cx="1221480" cy="12222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5" name="Group 4" hidden="0"/>
          <p:cNvGrpSpPr/>
          <p:nvPr isPhoto="0" userDrawn="0"/>
        </p:nvGrpSpPr>
        <p:grpSpPr bwMode="auto">
          <a:xfrm>
            <a:off x="1708200" y="9724931"/>
            <a:ext cx="1204560" cy="1205280"/>
            <a:chOff x="1674360" y="9496440"/>
            <a:chExt cx="1204560" cy="1205280"/>
          </a:xfrm>
        </p:grpSpPr>
        <p:sp>
          <p:nvSpPr>
            <p:cNvPr id="100" name="Кружок" hidden="0"/>
            <p:cNvSpPr/>
            <p:nvPr isPhoto="0" userDrawn="0"/>
          </p:nvSpPr>
          <p:spPr bwMode="auto">
            <a:xfrm>
              <a:off x="1752480" y="957492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7" name="memo-prime-12.png" descr="memo-prime-12.png" hidden="0"/>
            <p:cNvPicPr/>
            <p:nvPr isPhoto="0" userDrawn="0"/>
          </p:nvPicPr>
          <p:blipFill>
            <a:blip r:embed="rId10"/>
            <a:stretch/>
          </p:blipFill>
          <p:spPr bwMode="auto">
            <a:xfrm>
              <a:off x="1674360" y="9496440"/>
              <a:ext cx="1204560" cy="120528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" name="Group 3" hidden="0"/>
          <p:cNvGrpSpPr/>
          <p:nvPr isPhoto="0" userDrawn="0"/>
        </p:nvGrpSpPr>
        <p:grpSpPr bwMode="auto">
          <a:xfrm>
            <a:off x="1599300" y="7683526"/>
            <a:ext cx="1354320" cy="1355040"/>
            <a:chOff x="1612080" y="7577280"/>
            <a:chExt cx="1354320" cy="1355040"/>
          </a:xfrm>
        </p:grpSpPr>
        <p:sp>
          <p:nvSpPr>
            <p:cNvPr id="99" name="Кружок" hidden="0"/>
            <p:cNvSpPr/>
            <p:nvPr isPhoto="0" userDrawn="0"/>
          </p:nvSpPr>
          <p:spPr bwMode="auto">
            <a:xfrm>
              <a:off x="1752480" y="7731000"/>
              <a:ext cx="1073520" cy="107352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pic>
          <p:nvPicPr>
            <p:cNvPr id="108" name="memo-prime-13.png" descr="memo-prime-13.png" hidden="0"/>
            <p:cNvPicPr/>
            <p:nvPr isPhoto="0" userDrawn="0"/>
          </p:nvPicPr>
          <p:blipFill>
            <a:blip r:embed="rId11"/>
            <a:stretch/>
          </p:blipFill>
          <p:spPr bwMode="auto">
            <a:xfrm>
              <a:off x="1612080" y="7577280"/>
              <a:ext cx="1354320" cy="13550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0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4000760" y="6680160"/>
            <a:ext cx="78292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  <a:defRPr/>
            </a:pPr>
            <a:r>
              <a:rPr lang="ru-RU" sz="52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долговременная</a:t>
            </a: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 — резко </a:t>
            </a:r>
            <a:br>
              <a:rPr/>
            </a:br>
            <a:r>
              <a:rPr lang="ru-RU" sz="52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снижается после 70 лет</a:t>
            </a:r>
            <a:endParaRPr lang="ru-RU" sz="5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Изображение" descr="Изображение" hidden="0"/>
          <p:cNvPicPr/>
          <p:nvPr isPhoto="0" userDrawn="0"/>
        </p:nvPicPr>
        <p:blipFill>
          <a:blip r:embed="rId2"/>
          <a:stretch/>
        </p:blipFill>
        <p:spPr bwMode="auto">
          <a:xfrm flipH="1">
            <a:off x="-2510280" y="2858400"/>
            <a:ext cx="10165320" cy="10857240"/>
          </a:xfrm>
          <a:prstGeom prst="rect">
            <a:avLst/>
          </a:prstGeom>
          <a:ln w="12700">
            <a:noFill/>
          </a:ln>
        </p:spPr>
      </p:pic>
      <p:sp>
        <p:nvSpPr>
          <p:cNvPr id="111" name="Сквиркл" hidden="0"/>
          <p:cNvSpPr/>
          <p:nvPr isPhoto="0" userDrawn="0"/>
        </p:nvSpPr>
        <p:spPr bwMode="auto">
          <a:xfrm>
            <a:off x="9116280" y="10545120"/>
            <a:ext cx="4543920" cy="66564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2" name="Сквиркл" hidden="0"/>
          <p:cNvSpPr/>
          <p:nvPr isPhoto="0" userDrawn="0"/>
        </p:nvSpPr>
        <p:spPr bwMode="auto">
          <a:xfrm>
            <a:off x="9116280" y="9165960"/>
            <a:ext cx="1914840" cy="66564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3" name="Сквиркл" hidden="0"/>
          <p:cNvSpPr/>
          <p:nvPr isPhoto="0" userDrawn="0"/>
        </p:nvSpPr>
        <p:spPr bwMode="auto">
          <a:xfrm>
            <a:off x="9116280" y="7261560"/>
            <a:ext cx="2341800" cy="66564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4" name="Сквиркл" hidden="0"/>
          <p:cNvSpPr/>
          <p:nvPr isPhoto="0" userDrawn="0"/>
        </p:nvSpPr>
        <p:spPr bwMode="auto">
          <a:xfrm>
            <a:off x="12010341" y="5358883"/>
            <a:ext cx="2917080" cy="66564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5" name="Сквиркл" hidden="0"/>
          <p:cNvSpPr/>
          <p:nvPr isPhoto="0" userDrawn="0"/>
        </p:nvSpPr>
        <p:spPr bwMode="auto">
          <a:xfrm>
            <a:off x="9116280" y="3949967"/>
            <a:ext cx="2480040" cy="66564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6" name="Стресс вокруг нас" hidden="0"/>
          <p:cNvSpPr/>
          <p:nvPr isPhoto="0" userDrawn="0"/>
        </p:nvSpPr>
        <p:spPr bwMode="auto">
          <a:xfrm>
            <a:off x="8432280" y="708840"/>
            <a:ext cx="21793680" cy="1847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363F47"/>
                </a:solidFill>
                <a:latin typeface="Arial"/>
                <a:ea typeface="Arial"/>
              </a:rPr>
              <a:t>Возможно, эти ситуации </a:t>
            </a:r>
            <a:br>
              <a:rPr/>
            </a:br>
            <a:r>
              <a:rPr lang="ru-RU" sz="5500" b="1" strike="noStrike" cap="all" spc="-1">
                <a:solidFill>
                  <a:srgbClr val="363F47"/>
                </a:solidFill>
                <a:latin typeface="Arial"/>
                <a:ea typeface="Arial"/>
              </a:rPr>
              <a:t>происходят и с вами:</a:t>
            </a:r>
            <a:endParaRPr lang="ru-RU" sz="5500" b="0" strike="noStrike" spc="-1">
              <a:latin typeface="Arial"/>
            </a:endParaRPr>
          </a:p>
        </p:txBody>
      </p:sp>
      <p:pic>
        <p:nvPicPr>
          <p:cNvPr id="117" name="Main.png" descr="Main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20096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118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20" name="Линия" hidden="0"/>
          <p:cNvSpPr/>
          <p:nvPr isPhoto="0" userDrawn="0"/>
        </p:nvSpPr>
        <p:spPr bwMode="auto">
          <a:xfrm>
            <a:off x="8141039" y="4284000"/>
            <a:ext cx="924480" cy="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21" name="Линия" hidden="0"/>
          <p:cNvSpPr/>
          <p:nvPr isPhoto="0" userDrawn="0"/>
        </p:nvSpPr>
        <p:spPr bwMode="auto">
          <a:xfrm>
            <a:off x="8534160" y="5681160"/>
            <a:ext cx="713520" cy="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22" name="Линия" hidden="0"/>
          <p:cNvSpPr/>
          <p:nvPr isPhoto="0" userDrawn="0"/>
        </p:nvSpPr>
        <p:spPr bwMode="auto">
          <a:xfrm>
            <a:off x="8458200" y="9550440"/>
            <a:ext cx="713160" cy="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23" name="Линия" hidden="0"/>
          <p:cNvSpPr/>
          <p:nvPr isPhoto="0" userDrawn="0"/>
        </p:nvSpPr>
        <p:spPr bwMode="auto">
          <a:xfrm>
            <a:off x="8136720" y="10955520"/>
            <a:ext cx="924480" cy="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124" name="Группа" hidden="0"/>
          <p:cNvGrpSpPr/>
          <p:nvPr isPhoto="0" userDrawn="0"/>
        </p:nvGrpSpPr>
        <p:grpSpPr bwMode="auto">
          <a:xfrm>
            <a:off x="-9356400" y="-1599840"/>
            <a:ext cx="18199440" cy="18066960"/>
            <a:chOff x="-9356400" y="-1599840"/>
            <a:chExt cx="18199440" cy="18066960"/>
          </a:xfrm>
        </p:grpSpPr>
        <p:sp>
          <p:nvSpPr>
            <p:cNvPr id="125" name="Кружок" hidden="0"/>
            <p:cNvSpPr/>
            <p:nvPr isPhoto="0" userDrawn="0"/>
          </p:nvSpPr>
          <p:spPr bwMode="auto">
            <a:xfrm flipH="1">
              <a:off x="-9356400" y="-1599840"/>
              <a:ext cx="18066960" cy="18066960"/>
            </a:xfrm>
            <a:prstGeom prst="ellipse">
              <a:avLst/>
            </a:prstGeom>
            <a:noFill/>
            <a:ln w="38100">
              <a:solidFill>
                <a:srgbClr val="574F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6" name="Кружок" hidden="0"/>
            <p:cNvSpPr/>
            <p:nvPr isPhoto="0" userDrawn="0"/>
          </p:nvSpPr>
          <p:spPr bwMode="auto">
            <a:xfrm flipH="1">
              <a:off x="7985880" y="4138920"/>
              <a:ext cx="276840" cy="27684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7" name="Кружок" hidden="0"/>
            <p:cNvSpPr/>
            <p:nvPr isPhoto="0" userDrawn="0"/>
          </p:nvSpPr>
          <p:spPr bwMode="auto">
            <a:xfrm flipH="1">
              <a:off x="8392320" y="5544360"/>
              <a:ext cx="276840" cy="27684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8" name="Кружок" hidden="0"/>
            <p:cNvSpPr/>
            <p:nvPr isPhoto="0" userDrawn="0"/>
          </p:nvSpPr>
          <p:spPr bwMode="auto">
            <a:xfrm flipH="1">
              <a:off x="8565840" y="7481160"/>
              <a:ext cx="276840" cy="27684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9" name="Кружок" hidden="0"/>
            <p:cNvSpPr/>
            <p:nvPr isPhoto="0" userDrawn="0"/>
          </p:nvSpPr>
          <p:spPr bwMode="auto">
            <a:xfrm flipH="1">
              <a:off x="8316000" y="9411840"/>
              <a:ext cx="276840" cy="27684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30" name="Кружок" hidden="0"/>
            <p:cNvSpPr/>
            <p:nvPr isPhoto="0" userDrawn="0"/>
          </p:nvSpPr>
          <p:spPr bwMode="auto">
            <a:xfrm flipH="1">
              <a:off x="7863120" y="10817280"/>
              <a:ext cx="276840" cy="27684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3" name="Rectangle 2" hidden="0"/>
          <p:cNvSpPr/>
          <p:nvPr isPhoto="0" userDrawn="0"/>
        </p:nvSpPr>
        <p:spPr bwMode="auto">
          <a:xfrm>
            <a:off x="9180087" y="3895200"/>
            <a:ext cx="810606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spc="-1" baseline="30000">
                <a:solidFill>
                  <a:srgbClr val="FFFFFF"/>
                </a:solidFill>
                <a:ea typeface="Arial"/>
              </a:rPr>
              <a:t>забываете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  про дни рождения близких</a:t>
            </a:r>
            <a:endParaRPr lang="ru-RU" sz="5200" spc="-1">
              <a:solidFill>
                <a:prstClr val="black"/>
              </a:solidFill>
            </a:endParaRPr>
          </a:p>
        </p:txBody>
      </p:sp>
      <p:sp>
        <p:nvSpPr>
          <p:cNvPr id="4" name="Rectangle 3" hidden="0"/>
          <p:cNvSpPr/>
          <p:nvPr isPhoto="0" userDrawn="0"/>
        </p:nvSpPr>
        <p:spPr bwMode="auto">
          <a:xfrm>
            <a:off x="9406440" y="5295217"/>
            <a:ext cx="1219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становитесь  </a:t>
            </a:r>
            <a:r>
              <a:rPr lang="ru-RU" sz="5200" spc="-1" baseline="30000">
                <a:solidFill>
                  <a:srgbClr val="FFFFFF"/>
                </a:solidFill>
                <a:ea typeface="Arial"/>
              </a:rPr>
              <a:t>рассеянным,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  появляются 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ошибки</a:t>
            </a:r>
            <a:r>
              <a:rPr lang="en-US" sz="5200" spc="-1" baseline="30000">
                <a:solidFill>
                  <a:srgbClr val="3F4447"/>
                </a:solidFill>
                <a:ea typeface="Arial"/>
              </a:rPr>
              <a:t>  </a:t>
            </a:r>
            <a:br>
              <a:rPr lang="ru-RU">
                <a:solidFill>
                  <a:prstClr val="black"/>
                </a:solidFill>
              </a:rPr>
            </a:br>
            <a:endParaRPr lang="ru-RU"/>
          </a:p>
        </p:txBody>
      </p:sp>
      <p:sp>
        <p:nvSpPr>
          <p:cNvPr id="5" name="Rectangle 4" hidden="0"/>
          <p:cNvSpPr/>
          <p:nvPr isPhoto="0" userDrawn="0"/>
        </p:nvSpPr>
        <p:spPr bwMode="auto">
          <a:xfrm>
            <a:off x="9406440" y="6024523"/>
            <a:ext cx="712271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в работе из-за невнимательности</a:t>
            </a:r>
            <a:endParaRPr lang="ru-RU"/>
          </a:p>
        </p:txBody>
      </p:sp>
      <p:sp>
        <p:nvSpPr>
          <p:cNvPr id="6" name="Rectangle 5" hidden="0"/>
          <p:cNvSpPr/>
          <p:nvPr isPhoto="0" userDrawn="0"/>
        </p:nvSpPr>
        <p:spPr bwMode="auto">
          <a:xfrm>
            <a:off x="9171360" y="7219394"/>
            <a:ext cx="1219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5200" spc="-1" baseline="30000">
                <a:solidFill>
                  <a:srgbClr val="FFFFFF"/>
                </a:solidFill>
                <a:ea typeface="Arial"/>
              </a:rPr>
              <a:t>путаетесь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  в привычном маршруте от 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дома</a:t>
            </a:r>
            <a:r>
              <a:rPr lang="en-US" sz="5200" spc="-1" baseline="30000">
                <a:solidFill>
                  <a:srgbClr val="3F4447"/>
                </a:solidFill>
                <a:ea typeface="Arial"/>
              </a:rPr>
              <a:t>  </a:t>
            </a:r>
            <a:br>
              <a:rPr lang="ru-RU">
                <a:solidFill>
                  <a:prstClr val="black"/>
                </a:solidFill>
              </a:rPr>
            </a:br>
            <a:endParaRPr lang="ru-RU"/>
          </a:p>
        </p:txBody>
      </p:sp>
      <p:sp>
        <p:nvSpPr>
          <p:cNvPr id="8" name="Rectangle 7" hidden="0"/>
          <p:cNvSpPr/>
          <p:nvPr isPhoto="0" userDrawn="0"/>
        </p:nvSpPr>
        <p:spPr bwMode="auto">
          <a:xfrm>
            <a:off x="9116280" y="7882477"/>
            <a:ext cx="1057930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до работы, выходите не на той остановке/станции</a:t>
            </a:r>
            <a:endParaRPr lang="ru-RU"/>
          </a:p>
        </p:txBody>
      </p:sp>
      <p:sp>
        <p:nvSpPr>
          <p:cNvPr id="9" name="Rectangle 8" hidden="0"/>
          <p:cNvSpPr/>
          <p:nvPr isPhoto="0" userDrawn="0"/>
        </p:nvSpPr>
        <p:spPr bwMode="auto">
          <a:xfrm>
            <a:off x="9197376" y="9103984"/>
            <a:ext cx="586622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spc="-1" baseline="30000">
                <a:solidFill>
                  <a:srgbClr val="FFFFFF"/>
                </a:solidFill>
                <a:ea typeface="Arial"/>
              </a:rPr>
              <a:t>теряете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  вещи и документы</a:t>
            </a:r>
            <a:endParaRPr lang="ru-RU" sz="5200" spc="-1">
              <a:solidFill>
                <a:prstClr val="black"/>
              </a:solidFill>
            </a:endParaRPr>
          </a:p>
        </p:txBody>
      </p:sp>
      <p:sp>
        <p:nvSpPr>
          <p:cNvPr id="10" name="Rectangle 9" hidden="0"/>
          <p:cNvSpPr/>
          <p:nvPr isPhoto="0" userDrawn="0"/>
        </p:nvSpPr>
        <p:spPr bwMode="auto">
          <a:xfrm>
            <a:off x="9197376" y="10509244"/>
            <a:ext cx="88271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701"/>
              </a:spcBef>
              <a:tabLst>
                <a:tab pos="0" algn="l"/>
              </a:tabLst>
              <a:defRPr/>
            </a:pPr>
            <a:r>
              <a:rPr lang="ru-RU" sz="5200" spc="-1" baseline="30000">
                <a:solidFill>
                  <a:srgbClr val="FFFFFF"/>
                </a:solidFill>
                <a:ea typeface="Arial"/>
              </a:rPr>
              <a:t>с трудом усваиваете</a:t>
            </a:r>
            <a:r>
              <a:rPr lang="ru-RU" sz="5200" spc="-1" baseline="30000">
                <a:solidFill>
                  <a:srgbClr val="3F4447"/>
                </a:solidFill>
                <a:ea typeface="Arial"/>
              </a:rPr>
              <a:t>  новую информацию</a:t>
            </a:r>
            <a:endParaRPr lang="ru-RU" sz="5200" spc="-1">
              <a:solidFill>
                <a:prstClr val="black"/>
              </a:solidFill>
            </a:endParaRPr>
          </a:p>
        </p:txBody>
      </p:sp>
      <p:sp>
        <p:nvSpPr>
          <p:cNvPr id="32" name="Линия" hidden="0"/>
          <p:cNvSpPr/>
          <p:nvPr isPhoto="0" userDrawn="0"/>
        </p:nvSpPr>
        <p:spPr bwMode="auto">
          <a:xfrm flipV="1">
            <a:off x="8930917" y="7601318"/>
            <a:ext cx="240443" cy="1373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 hidden="0"/>
          <p:cNvSpPr/>
          <p:nvPr isPhoto="0" userDrawn="0"/>
        </p:nvSpPr>
        <p:spPr bwMode="auto">
          <a:xfrm>
            <a:off x="-140760" y="-324720"/>
            <a:ext cx="24524280" cy="14040360"/>
          </a:xfrm>
          <a:prstGeom prst="rect">
            <a:avLst/>
          </a:prstGeom>
          <a:solidFill>
            <a:srgbClr val="49429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2" name="Линия" hidden="0"/>
          <p:cNvSpPr/>
          <p:nvPr isPhoto="0" userDrawn="0"/>
        </p:nvSpPr>
        <p:spPr bwMode="auto">
          <a:xfrm>
            <a:off x="3516120" y="4258800"/>
            <a:ext cx="0" cy="6758280"/>
          </a:xfrm>
          <a:prstGeom prst="line">
            <a:avLst/>
          </a:prstGeom>
          <a:ln w="50800" cap="rnd">
            <a:solidFill>
              <a:srgbClr val="FFFFFF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5456520" y="3475440"/>
            <a:ext cx="13368600" cy="254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Найти эффективный и безопасный способ укрепить когнитивные функции — настоящий челлендж, с которым помогает справиться природа.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34" name="Абрикосы, согретые солнцем и выращенные…" hidden="0"/>
          <p:cNvSpPr/>
          <p:nvPr isPhoto="0" userDrawn="0"/>
        </p:nvSpPr>
        <p:spPr bwMode="auto">
          <a:xfrm>
            <a:off x="1367280" y="745200"/>
            <a:ext cx="18477720" cy="1765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500" b="0" strike="noStrike" cap="all" spc="-1">
                <a:solidFill>
                  <a:srgbClr val="FFFFFF"/>
                </a:solidFill>
                <a:latin typeface="Arial"/>
                <a:ea typeface="Arial"/>
              </a:rPr>
              <a:t>Актуальная проблема мотивирует нас </a:t>
            </a:r>
            <a:br>
              <a:rPr/>
            </a:br>
            <a:r>
              <a:rPr lang="ru-RU" sz="5500" b="0" strike="noStrike" cap="all" spc="-1">
                <a:solidFill>
                  <a:srgbClr val="FFFFFF"/>
                </a:solidFill>
                <a:latin typeface="Arial"/>
                <a:ea typeface="Arial"/>
              </a:rPr>
              <a:t>на поиск </a:t>
            </a:r>
            <a:r>
              <a:rPr lang="ru-RU" sz="5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актуальных решений</a:t>
            </a:r>
            <a:endParaRPr lang="ru-RU" sz="5500" b="0" strike="noStrike" spc="-1">
              <a:latin typeface="Arial"/>
            </a:endParaRPr>
          </a:p>
        </p:txBody>
      </p:sp>
      <p:sp>
        <p:nvSpPr>
          <p:cNvPr id="13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5456520" y="10443600"/>
            <a:ext cx="1515420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Благодаря этому нам удается создать наиболее </a:t>
            </a:r>
            <a:r>
              <a:rPr lang="ru-RU" sz="52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эффективные формулы,</a:t>
            </a: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 которые оказывают максимальную поддержку здоровью.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3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5456520" y="6921720"/>
            <a:ext cx="11424600" cy="254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При разработке новых продуктов мы выбираем лучшие </a:t>
            </a:r>
            <a:r>
              <a:rPr lang="ru-RU" sz="52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натуральные ингредиенты</a:t>
            </a:r>
            <a:r>
              <a:rPr lang="ru-RU" sz="5200" b="0" strike="noStrike" spc="-1" baseline="30000">
                <a:solidFill>
                  <a:srgbClr val="FFFFFF"/>
                </a:solidFill>
                <a:latin typeface="Arial"/>
                <a:ea typeface="Arial"/>
              </a:rPr>
              <a:t> и используем </a:t>
            </a:r>
            <a:r>
              <a:rPr lang="ru-RU" sz="52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современные технологии.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37" name="pexels-kourosh-qaffari-1583582.jpg" hidden="0"/>
          <p:cNvSpPr/>
          <p:nvPr isPhoto="0" userDrawn="0"/>
        </p:nvSpPr>
        <p:spPr bwMode="auto">
          <a:xfrm>
            <a:off x="2261160" y="2986920"/>
            <a:ext cx="2509920" cy="2510640"/>
          </a:xfrm>
          <a:custGeom>
            <a:avLst/>
            <a:gdLst/>
            <a:ahLst/>
            <a:cxnLst/>
            <a:rect l="l" t="t" r="r" b="b"/>
            <a:pathLst>
              <a:path w="19678" h="20595" fill="norm" stroke="1" extrusionOk="0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>
            <a:blip r:embed="rId2"/>
            <a:stretch/>
          </a:blip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8" name="maja-petric-vGQ49l9I4EE-unsplash.jpg" hidden="0"/>
          <p:cNvSpPr/>
          <p:nvPr isPhoto="0" userDrawn="0"/>
        </p:nvSpPr>
        <p:spPr bwMode="auto">
          <a:xfrm>
            <a:off x="2261160" y="6325920"/>
            <a:ext cx="2509920" cy="2510640"/>
          </a:xfrm>
          <a:custGeom>
            <a:avLst/>
            <a:gdLst/>
            <a:ahLst/>
            <a:cxnLst/>
            <a:rect l="l" t="t" r="r" b="b"/>
            <a:pathLst>
              <a:path w="19678" h="20595" fill="norm" stroke="1" extrusionOk="0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>
            <a:blip r:embed="rId3"/>
            <a:stretch/>
          </a:blip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9" name="47_safrino.jpg" hidden="0"/>
          <p:cNvSpPr/>
          <p:nvPr isPhoto="0" userDrawn="0"/>
        </p:nvSpPr>
        <p:spPr bwMode="auto">
          <a:xfrm>
            <a:off x="2261160" y="9664560"/>
            <a:ext cx="2509920" cy="2510640"/>
          </a:xfrm>
          <a:custGeom>
            <a:avLst/>
            <a:gdLst/>
            <a:ahLst/>
            <a:cxnLst/>
            <a:rect l="l" t="t" r="r" b="b"/>
            <a:pathLst>
              <a:path w="19678" h="20595" fill="norm" stroke="1" extrusionOk="0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>
            <a:blip r:embed="rId4"/>
            <a:stretch/>
          </a:blip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140" name="Изображение_0" descr="Изображение_0" hidden="0"/>
          <p:cNvPicPr/>
          <p:nvPr isPhoto="0" userDrawn="0"/>
        </p:nvPicPr>
        <p:blipFill>
          <a:blip r:embed="rId5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41" name="Кружок" hidden="0"/>
          <p:cNvSpPr/>
          <p:nvPr isPhoto="0" userDrawn="0"/>
        </p:nvSpPr>
        <p:spPr bwMode="auto">
          <a:xfrm>
            <a:off x="2177640" y="2903760"/>
            <a:ext cx="2677320" cy="267732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2" name="Кружок" hidden="0"/>
          <p:cNvSpPr/>
          <p:nvPr isPhoto="0" userDrawn="0"/>
        </p:nvSpPr>
        <p:spPr bwMode="auto">
          <a:xfrm>
            <a:off x="2177640" y="6242400"/>
            <a:ext cx="2677320" cy="267732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3" name="Кружок" hidden="0"/>
          <p:cNvSpPr/>
          <p:nvPr isPhoto="0" userDrawn="0"/>
        </p:nvSpPr>
        <p:spPr bwMode="auto">
          <a:xfrm>
            <a:off x="2177640" y="9581400"/>
            <a:ext cx="2677320" cy="267732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4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72B6E3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" name="shutterstock_1910825125 копия.jpg" descr="shutterstock_1910825125 копия.jpg" hidden="0"/>
          <p:cNvPicPr/>
          <p:nvPr isPhoto="0" userDrawn="0"/>
        </p:nvPicPr>
        <p:blipFill>
          <a:blip r:embed="rId2"/>
          <a:srcRect l="0" t="13975" r="0" b="799"/>
          <a:stretch/>
        </p:blipFill>
        <p:spPr bwMode="auto">
          <a:xfrm>
            <a:off x="-7200" y="-73080"/>
            <a:ext cx="24398280" cy="13861800"/>
          </a:xfrm>
          <a:prstGeom prst="rect">
            <a:avLst/>
          </a:prstGeom>
          <a:ln w="12700">
            <a:noFill/>
          </a:ln>
        </p:spPr>
      </p:pic>
      <p:sp>
        <p:nvSpPr>
          <p:cNvPr id="146" name="Фигура" hidden="0"/>
          <p:cNvSpPr/>
          <p:nvPr isPhoto="0" userDrawn="0"/>
        </p:nvSpPr>
        <p:spPr bwMode="auto">
          <a:xfrm>
            <a:off x="-124560" y="-244800"/>
            <a:ext cx="24778800" cy="7592039"/>
          </a:xfrm>
          <a:custGeom>
            <a:avLst/>
            <a:gdLst/>
            <a:ahLst/>
            <a:cxnLst/>
            <a:rect l="l" t="t" r="r" b="b"/>
            <a:pathLst>
              <a:path w="21600" h="21428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8499"/>
                </a:lnTo>
                <a:cubicBezTo>
                  <a:pt x="20865" y="17699"/>
                  <a:pt x="20108" y="17129"/>
                  <a:pt x="19339" y="16798"/>
                </a:cubicBezTo>
                <a:cubicBezTo>
                  <a:pt x="14868" y="14871"/>
                  <a:pt x="10506" y="20970"/>
                  <a:pt x="6014" y="21403"/>
                </a:cubicBezTo>
                <a:cubicBezTo>
                  <a:pt x="3972" y="21600"/>
                  <a:pt x="1935" y="20617"/>
                  <a:pt x="0" y="18499"/>
                </a:cubicBez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7" name="Сквиркл" hidden="0"/>
          <p:cNvSpPr/>
          <p:nvPr isPhoto="0" userDrawn="0"/>
        </p:nvSpPr>
        <p:spPr bwMode="auto">
          <a:xfrm>
            <a:off x="7607156" y="4928580"/>
            <a:ext cx="5090924" cy="741600"/>
          </a:xfrm>
          <a:prstGeom prst="roundRect">
            <a:avLst>
              <a:gd name="adj" fmla="val 50000"/>
            </a:avLst>
          </a:prstGeom>
          <a:solidFill>
            <a:srgbClr val="5850B6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8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4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99240" y="2644695"/>
            <a:ext cx="15741360" cy="341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  <a:defRPr/>
            </a:pPr>
            <a:r>
              <a:rPr lang="ru-RU" sz="71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Так, одной из находок стал запатентованный </a:t>
            </a:r>
            <a:br>
              <a:rPr/>
            </a:br>
            <a:r>
              <a:rPr lang="ru-RU" sz="71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экстракт </a:t>
            </a:r>
            <a:r>
              <a:rPr lang="ru-RU" sz="71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французского</a:t>
            </a:r>
            <a:r>
              <a:rPr lang="en-US" sz="71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 </a:t>
            </a:r>
            <a:r>
              <a:rPr lang="ru-RU" sz="7100" spc="-1" baseline="30000">
                <a:solidFill>
                  <a:srgbClr val="3F4447"/>
                </a:solidFill>
                <a:latin typeface="Arial"/>
                <a:ea typeface="Arial"/>
              </a:rPr>
              <a:t>винограда </a:t>
            </a:r>
            <a:br>
              <a:rPr/>
            </a:br>
            <a:r>
              <a:rPr lang="ru-RU" sz="7100" b="0" strike="noStrike" spc="-1" baseline="30000">
                <a:solidFill>
                  <a:srgbClr val="3F4447"/>
                </a:solidFill>
                <a:latin typeface="Arial"/>
                <a:ea typeface="Arial"/>
              </a:rPr>
              <a:t>и канадской голубики</a:t>
            </a:r>
            <a:r>
              <a:rPr lang="ru-RU" sz="7100" b="1" strike="noStrike" spc="-1" baseline="30000">
                <a:solidFill>
                  <a:srgbClr val="3F4447"/>
                </a:solidFill>
                <a:latin typeface="Arial"/>
                <a:ea typeface="Arial"/>
              </a:rPr>
              <a:t>   </a:t>
            </a:r>
            <a:r>
              <a:rPr lang="ru-RU" sz="71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Memophenol</a:t>
            </a:r>
            <a:r>
              <a:rPr lang="ru-RU" sz="71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™.</a:t>
            </a:r>
            <a:endParaRPr lang="ru-RU" sz="7100" b="0" strike="noStrike" spc="-1">
              <a:latin typeface="Arial"/>
            </a:endParaRPr>
          </a:p>
        </p:txBody>
      </p:sp>
      <p:sp>
        <p:nvSpPr>
          <p:cNvPr id="15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99240" y="1251720"/>
            <a:ext cx="21058920" cy="1014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70000"/>
              </a:lnSpc>
              <a:tabLst>
                <a:tab pos="0" algn="l"/>
              </a:tabLst>
              <a:defRPr/>
            </a:pPr>
            <a:r>
              <a:rPr lang="ru-RU" sz="79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Мы неустанно ищем решения</a:t>
            </a:r>
            <a:endParaRPr lang="ru-RU" sz="7900" b="0" strike="noStrike" spc="-1">
              <a:latin typeface="Arial"/>
            </a:endParaRPr>
          </a:p>
        </p:txBody>
      </p:sp>
      <p:pic>
        <p:nvPicPr>
          <p:cNvPr id="151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8F9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" name="pexels-christian-wallner-5611088 копия.jpg" descr="pexels-christian-wallner-5611088 копия.jpg" hidden="0"/>
          <p:cNvPicPr/>
          <p:nvPr isPhoto="0" userDrawn="0"/>
        </p:nvPicPr>
        <p:blipFill>
          <a:blip r:embed="rId2"/>
          <a:srcRect l="0" t="0" r="0" b="20382"/>
          <a:stretch/>
        </p:blipFill>
        <p:spPr bwMode="auto">
          <a:xfrm>
            <a:off x="-43920" y="5683680"/>
            <a:ext cx="24471360" cy="8087039"/>
          </a:xfrm>
          <a:prstGeom prst="rect">
            <a:avLst/>
          </a:prstGeom>
          <a:ln w="12700">
            <a:noFill/>
          </a:ln>
        </p:spPr>
      </p:pic>
      <p:sp>
        <p:nvSpPr>
          <p:cNvPr id="153" name="Фигура" hidden="0"/>
          <p:cNvSpPr/>
          <p:nvPr isPhoto="0" userDrawn="0"/>
        </p:nvSpPr>
        <p:spPr bwMode="auto">
          <a:xfrm>
            <a:off x="-124560" y="-25560"/>
            <a:ext cx="24778800" cy="10530000"/>
          </a:xfrm>
          <a:custGeom>
            <a:avLst/>
            <a:gdLst/>
            <a:ahLst/>
            <a:cxnLst/>
            <a:rect l="l" t="t" r="r" b="b"/>
            <a:pathLst>
              <a:path w="21600" h="20803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7836"/>
                </a:lnTo>
                <a:cubicBezTo>
                  <a:pt x="20209" y="19472"/>
                  <a:pt x="18687" y="20454"/>
                  <a:pt x="17125" y="20723"/>
                </a:cubicBezTo>
                <a:cubicBezTo>
                  <a:pt x="12046" y="21600"/>
                  <a:pt x="7176" y="14953"/>
                  <a:pt x="2094" y="16633"/>
                </a:cubicBezTo>
                <a:cubicBezTo>
                  <a:pt x="1379" y="16869"/>
                  <a:pt x="678" y="17272"/>
                  <a:pt x="0" y="17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4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5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86280" y="1330560"/>
            <a:ext cx="22146480" cy="1206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70000"/>
              </a:lnSpc>
              <a:tabLst>
                <a:tab pos="0" algn="l"/>
              </a:tabLst>
              <a:defRPr/>
            </a:pPr>
            <a:r>
              <a:rPr lang="ru-RU" sz="97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Только природа — и ничего лишнего</a:t>
            </a:r>
            <a:endParaRPr lang="ru-RU" sz="9700" b="0" strike="noStrike" spc="-1">
              <a:latin typeface="Arial"/>
            </a:endParaRPr>
          </a:p>
        </p:txBody>
      </p:sp>
      <p:sp>
        <p:nvSpPr>
          <p:cNvPr id="15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360080" y="5622840"/>
            <a:ext cx="2180484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Существует немало компонентов, которым приписывается положительное влияние на когнитивные </a:t>
            </a:r>
            <a:br>
              <a:rPr/>
            </a:b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функции. Одни из самых перспективных ингредиентов с доказанной эффективностью —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полифенолы.</a:t>
            </a:r>
            <a:endParaRPr lang="ru-RU" sz="5200" b="0" strike="noStrike" spc="-1">
              <a:latin typeface="Arial"/>
            </a:endParaRPr>
          </a:p>
        </p:txBody>
      </p:sp>
      <p:pic>
        <p:nvPicPr>
          <p:cNvPr id="157" name="Изображение_0" descr="Изображение_0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58" name="Сквиркл" hidden="0"/>
          <p:cNvSpPr/>
          <p:nvPr isPhoto="0" userDrawn="0"/>
        </p:nvSpPr>
        <p:spPr bwMode="auto">
          <a:xfrm>
            <a:off x="1194120" y="4158000"/>
            <a:ext cx="4825080" cy="783720"/>
          </a:xfrm>
          <a:prstGeom prst="roundRect">
            <a:avLst>
              <a:gd name="adj" fmla="val 50000"/>
            </a:avLst>
          </a:prstGeom>
          <a:solidFill>
            <a:srgbClr val="5850B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9" name="Абрикосы, согретые солнцем и выращенные…" hidden="0"/>
          <p:cNvSpPr/>
          <p:nvPr isPhoto="0" userDrawn="0"/>
        </p:nvSpPr>
        <p:spPr bwMode="auto">
          <a:xfrm>
            <a:off x="1370520" y="2259774"/>
            <a:ext cx="21407400" cy="2721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4800" b="1" strike="noStrike" spc="-1">
                <a:solidFill>
                  <a:srgbClr val="363F47"/>
                </a:solidFill>
                <a:latin typeface="Arial"/>
                <a:ea typeface="Arial"/>
              </a:rPr>
              <a:t>В составе </a:t>
            </a:r>
            <a:r>
              <a:rPr lang="ru-RU" sz="4800" b="1" strike="noStrike" spc="-1">
                <a:solidFill>
                  <a:srgbClr val="363F47"/>
                </a:solidFill>
                <a:latin typeface="Arial"/>
                <a:ea typeface="Arial"/>
              </a:rPr>
              <a:t>Memophenol</a:t>
            </a:r>
            <a:r>
              <a:rPr lang="ru-RU" sz="4800" b="1" strike="noStrike" spc="-1">
                <a:solidFill>
                  <a:srgbClr val="363F47"/>
                </a:solidFill>
                <a:latin typeface="Arial"/>
                <a:ea typeface="Arial"/>
              </a:rPr>
              <a:t>™ </a:t>
            </a:r>
            <a:r>
              <a:rPr lang="ru-RU" sz="4800" b="0" strike="noStrike" spc="-1">
                <a:solidFill>
                  <a:srgbClr val="363F47"/>
                </a:solidFill>
                <a:latin typeface="Arial"/>
                <a:ea typeface="Arial"/>
              </a:rPr>
              <a:t>экстракты канадской голубики и французского винограда, богатые полифенолами — веществами, которые оказывают </a:t>
            </a:r>
            <a:r>
              <a:rPr lang="ru-RU" sz="4800" b="0" strike="noStrike" spc="-1">
                <a:solidFill>
                  <a:srgbClr val="FFFFFF"/>
                </a:solidFill>
                <a:latin typeface="Arial"/>
                <a:ea typeface="Arial"/>
              </a:rPr>
              <a:t>положительное</a:t>
            </a:r>
            <a:r>
              <a:rPr lang="ru-RU" sz="4800" b="0" strike="noStrike" spc="-1">
                <a:solidFill>
                  <a:srgbClr val="363F47"/>
                </a:solidFill>
                <a:latin typeface="Arial"/>
                <a:ea typeface="Arial"/>
              </a:rPr>
              <a:t>  влияние на память и концентрацию внимания.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5F5F5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" name="Сквиркл" hidden="0"/>
          <p:cNvSpPr/>
          <p:nvPr isPhoto="0" userDrawn="0"/>
        </p:nvSpPr>
        <p:spPr bwMode="auto">
          <a:xfrm>
            <a:off x="-2835720" y="4918320"/>
            <a:ext cx="12851280" cy="5526720"/>
          </a:xfrm>
          <a:prstGeom prst="roundRect">
            <a:avLst>
              <a:gd name="adj" fmla="val 50000"/>
            </a:avLst>
          </a:prstGeom>
          <a:solidFill>
            <a:srgbClr val="49429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1" name="Safrino" hidden="0"/>
          <p:cNvSpPr/>
          <p:nvPr isPhoto="0" userDrawn="0"/>
        </p:nvSpPr>
        <p:spPr bwMode="auto">
          <a:xfrm>
            <a:off x="1301759" y="1267704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  <a:defRPr/>
            </a:pPr>
            <a:r>
              <a:rPr lang="ru-RU" sz="2500" b="1" strike="noStrike" cap="all" spc="-1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6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281960" y="1054080"/>
            <a:ext cx="21810960" cy="267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8200" b="1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Синергия ингредиентов — </a:t>
            </a:r>
            <a:br>
              <a:rPr/>
            </a:br>
            <a:r>
              <a:rPr lang="ru-RU" sz="8200" b="0" strike="noStrike" cap="all" spc="-1" baseline="30000">
                <a:solidFill>
                  <a:srgbClr val="363F47"/>
                </a:solidFill>
                <a:latin typeface="Arial"/>
                <a:ea typeface="Arial"/>
              </a:rPr>
              <a:t>ключ к эффективности Memophenol™</a:t>
            </a:r>
            <a:endParaRPr lang="ru-RU" sz="8200" b="0" strike="noStrike" spc="-1">
              <a:latin typeface="Arial"/>
            </a:endParaRPr>
          </a:p>
        </p:txBody>
      </p:sp>
      <p:sp>
        <p:nvSpPr>
          <p:cNvPr id="16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-17553" y="5992579"/>
            <a:ext cx="7953120" cy="4971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63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природные компоненты </a:t>
            </a:r>
            <a:br>
              <a:rPr/>
            </a:br>
            <a:r>
              <a:rPr lang="ru-RU" sz="63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в комплексе Memophenol™ </a:t>
            </a:r>
            <a:br>
              <a:rPr/>
            </a:br>
            <a:r>
              <a:rPr lang="ru-RU" sz="63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действуют взаимосвязанно, </a:t>
            </a:r>
            <a:br>
              <a:rPr/>
            </a:br>
            <a:r>
              <a:rPr lang="ru-RU" sz="63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повышая активность </a:t>
            </a:r>
            <a:br>
              <a:rPr/>
            </a:br>
            <a:r>
              <a:rPr lang="ru-RU" sz="6300" b="1" strike="noStrike" spc="-1" baseline="30000">
                <a:solidFill>
                  <a:srgbClr val="FFFFFF"/>
                </a:solidFill>
                <a:latin typeface="Arial"/>
                <a:ea typeface="Arial"/>
              </a:rPr>
              <a:t>друг друга.</a:t>
            </a:r>
            <a:endParaRPr lang="ru-RU" sz="6300" b="0" strike="noStrike" spc="-1">
              <a:latin typeface="Arial"/>
            </a:endParaRPr>
          </a:p>
        </p:txBody>
      </p:sp>
      <p:pic>
        <p:nvPicPr>
          <p:cNvPr id="164" name="Main.png" descr="Main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16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4182920" y="4960440"/>
            <a:ext cx="9112680" cy="3339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Экстракт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французского винограда</a:t>
            </a: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 сортов Пино Нуар и Шардоне из региона Шампань способствует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усилению концентрации внимания.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6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 hidden="0"/>
          <p:cNvSpPr/>
          <p:nvPr isPhoto="0" userDrawn="0"/>
        </p:nvSpPr>
        <p:spPr bwMode="auto">
          <a:xfrm>
            <a:off x="14182920" y="9012240"/>
            <a:ext cx="9112680" cy="17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5680" tIns="85680" rIns="85680" bIns="85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Экстракт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канадской дикой</a:t>
            </a:r>
            <a:r>
              <a:rPr lang="ru-RU" sz="5200" b="0" strike="noStrike" spc="-1" baseline="30000">
                <a:solidFill>
                  <a:srgbClr val="363F47"/>
                </a:solidFill>
                <a:latin typeface="Arial"/>
                <a:ea typeface="Arial"/>
              </a:rPr>
              <a:t> голубики помогает </a:t>
            </a:r>
            <a:r>
              <a:rPr lang="ru-RU" sz="5200" b="1" strike="noStrike" spc="-1" baseline="30000">
                <a:solidFill>
                  <a:srgbClr val="363F47"/>
                </a:solidFill>
                <a:latin typeface="Arial"/>
                <a:ea typeface="Arial"/>
              </a:rPr>
              <a:t>исправить нарушения памяти.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167" name="Кружок" hidden="0"/>
          <p:cNvSpPr/>
          <p:nvPr isPhoto="0" userDrawn="0"/>
        </p:nvSpPr>
        <p:spPr bwMode="auto">
          <a:xfrm>
            <a:off x="11899800" y="4838400"/>
            <a:ext cx="1487160" cy="1487160"/>
          </a:xfrm>
          <a:prstGeom prst="ellipse">
            <a:avLst/>
          </a:prstGeom>
          <a:noFill/>
          <a:ln w="38100">
            <a:solidFill>
              <a:srgbClr val="494295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8" name="Сквиркл" hidden="0"/>
          <p:cNvSpPr/>
          <p:nvPr isPhoto="0" userDrawn="0"/>
        </p:nvSpPr>
        <p:spPr bwMode="auto">
          <a:xfrm>
            <a:off x="11660040" y="4595760"/>
            <a:ext cx="1967040" cy="5917320"/>
          </a:xfrm>
          <a:prstGeom prst="roundRect">
            <a:avLst>
              <a:gd name="adj" fmla="val 50000"/>
            </a:avLst>
          </a:prstGeom>
          <a:noFill/>
          <a:ln w="50800" cap="rnd">
            <a:solidFill>
              <a:srgbClr val="484295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9" name="Кружок" hidden="0"/>
          <p:cNvSpPr/>
          <p:nvPr isPhoto="0" userDrawn="0"/>
        </p:nvSpPr>
        <p:spPr bwMode="auto">
          <a:xfrm>
            <a:off x="1298520" y="3907440"/>
            <a:ext cx="2223000" cy="2223000"/>
          </a:xfrm>
          <a:prstGeom prst="ellipse">
            <a:avLst/>
          </a:prstGeom>
          <a:solidFill>
            <a:srgbClr val="494295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70" name="Кружок" hidden="0"/>
          <p:cNvSpPr/>
          <p:nvPr isPhoto="0" userDrawn="0"/>
        </p:nvSpPr>
        <p:spPr bwMode="auto">
          <a:xfrm>
            <a:off x="11895840" y="8776440"/>
            <a:ext cx="1487160" cy="1487160"/>
          </a:xfrm>
          <a:prstGeom prst="ellipse">
            <a:avLst/>
          </a:prstGeom>
          <a:noFill/>
          <a:ln w="38100">
            <a:solidFill>
              <a:srgbClr val="494295"/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171" name="sinergy.png" descr="sinergy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1523160" y="4132080"/>
            <a:ext cx="1773720" cy="1773720"/>
          </a:xfrm>
          <a:prstGeom prst="rect">
            <a:avLst/>
          </a:prstGeom>
          <a:ln w="12700">
            <a:noFill/>
          </a:ln>
        </p:spPr>
      </p:pic>
      <p:pic>
        <p:nvPicPr>
          <p:cNvPr id="172" name="Picture 1" descr="Picture 1" hidden="0"/>
          <p:cNvPicPr/>
          <p:nvPr isPhoto="0" userDrawn="0"/>
        </p:nvPicPr>
        <p:blipFill>
          <a:blip r:embed="rId4"/>
          <a:stretch/>
        </p:blipFill>
        <p:spPr bwMode="auto">
          <a:xfrm>
            <a:off x="12205079" y="5041440"/>
            <a:ext cx="990720" cy="1038240"/>
          </a:xfrm>
          <a:prstGeom prst="rect">
            <a:avLst/>
          </a:prstGeom>
          <a:ln w="12700">
            <a:noFill/>
          </a:ln>
        </p:spPr>
      </p:pic>
      <p:pic>
        <p:nvPicPr>
          <p:cNvPr id="173" name="Picture 2" descr="Picture 2" hidden="0"/>
          <p:cNvPicPr/>
          <p:nvPr isPhoto="0" userDrawn="0"/>
        </p:nvPicPr>
        <p:blipFill>
          <a:blip r:embed="rId5"/>
          <a:stretch/>
        </p:blipFill>
        <p:spPr bwMode="auto">
          <a:xfrm>
            <a:off x="12165840" y="8993160"/>
            <a:ext cx="1055520" cy="10544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ONLYOFFICE/7.0.1.37</Application>
  <DocSecurity>0</DocSecurity>
  <PresentationFormat>Custom</PresentationFormat>
  <Paragraphs>0</Paragraphs>
  <Slides>21</Slides>
  <Notes>21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Елена Вермишева</dc:creator>
  <cp:keywords/>
  <dc:description/>
  <dc:identifier/>
  <dc:language>ru-RU</dc:language>
  <cp:lastModifiedBy>Valeria Shahina</cp:lastModifiedBy>
  <cp:revision>9</cp:revision>
  <dcterms:modified xsi:type="dcterms:W3CDTF">2022-06-22T08:28:03Z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21</vt:i4>
  </property>
</Properties>
</file>