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20104100" cy="11309350"/>
  <p:notesSz cx="20104100" cy="113093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914" autoAdjust="0"/>
  </p:normalViewPr>
  <p:slideViewPr>
    <p:cSldViewPr>
      <p:cViewPr varScale="1">
        <p:scale>
          <a:sx n="18" d="100"/>
          <a:sy n="18" d="100"/>
        </p:scale>
        <p:origin x="140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3215-5B3C-4807-9828-E20BFB255084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71207-770F-4762-8106-9FA15C4A6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рыбий жир  и рыба - не лучший выбор?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Детская классика гласит «ничто так не пугает мир, как всем известный рыбий жир». Отбросив преувеличение, взрослые специалисты могут подтвердить, что этого старого средства действительно есть причины опасаться.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Прежде всего - в рыбьем жире из печени рыбы в современных неблагоприятных условиях накапливаются жирорастворимые химикаты, тяжелые металлы и радионуклиды. Кроме того, в рыбьем жире содержится большое количество витамина Д и меньшее количество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Поэтому, если стремиться с помощью рыбьего жира получить достаточное количество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 возможна передозировка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Д, которая может вызвать отравление.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даже если просто использовать в пищу купленную в магазине морскую рыбу - это не гарантия того, что в организме будет достаточно Омега 3 кислот. Особенно в том случае, если эта рыба выращена не в естественной среде, а на ферме. Если эта рыба не питалась мелкой морской рыбешкой, выросшей на «меню» из водорослей, то Омега 3 в ней отсутствует.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5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последнем триместре беременности и в первые 4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мес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постнатальной жизни для быстрого роста мозга ребенка необходимы большие количества ПНЖК, в том числе омега 3, так как в этот период производные биологически активных тканевых гормонов (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эйкозаноидов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—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нейротрансмиттеры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оказывают функциональное влияние на развитие головного мозга и зрительный анализатор.</a:t>
            </a:r>
            <a:endParaRPr lang="ru-RU" dirty="0" smtClean="0"/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проведении клинических исследований здоровым беременным женщинам, начиная с 13-й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беременности и до родов, давали капсулы с рыбьим жиром. У этих матерей наблюдалось более высокое  содержание жирных кислот семейства омега 3 в фосфолипидах (которые формируют стенки клеток) пупочной плазмы и стенок сосудов. Ученые сделали вывод, что жиры семейства омега 3 могут оказывать благоприятное влияние на развитие новорожденного в неонатальном периоде.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Омега 3 кислоты, поступая к ребенку через плацентарный барьер, обеспечивают полноценное развитие его центральной нервной системы; улучшают усвоение кальция и магния клетками, обеспечивая транспорт этих минералов через мембраны, а также тормозят действие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циклооксигеназы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что снижает уровень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лейкотриенов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вызывающих воспалительные и аллергические реакции. Формирование запасов омега 3 в организме плода интенсивно происходит в третьем триместре беременности. Поскольку у недоношенных детей этот важный период развития сокращен или выпадает вовсе, то концентрация ДГК в раннем неонатальном периоде у них ниже, чем у детей, родившихся в срок. Как известно, запас омега 3 будет расходоваться в течение нескольких месяцев после рождения ребенка. В поддержку того, что ДГК омега-3 имеет серьезное значение для развития мозга, свидетельствует и факт улучшения остроты зрения при добавлении омега 3 в питание ребенка.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возникновении дефицита ПНЖК у детей в раннем периоде жизни к старшему возрасту могут развиться сердечно-сосудистые нарушения, проблемы, связанные с высоким содержанием холестерина, нарушением зрения, иммунитета, трудностями в обучении, нарушениями нервной системы.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ПНЖК В РАЗВИТИИ НЕРВНОЙ СИСТЕМЫ И ЗРЕНИЯ РЕБЕНКА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накоплено большое количество доказательств особой роли ПНЖК класса Омега 3 в созревании и функционировании центральной нервной системы у детей. Адекватное поступление ПНЖК в период неонатального развития и в первые месяцы жизни ребенка рассматривается как фактор, определяющий развитие мозга и зрения.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ПНЖК И ИММУНИТЕТ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уже отмечалось, полиненасыщенные жирные кислоты входят в состав мембран всех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иммуннокомпетентных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клеток, влияя на направленность иммунного ответа.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Известно, что определяющую роль в модуляции функции иммунной системы за счет их пластической и метаболической функции играют полиненасыщенные жирные кислоты, относящиеся к Омега 3 и Омега 6 группам ПНЖК.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 3 относится к полиненасыщенным жирным кислотам и не вырабатываются организмом самостоятельно.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ПНЖК оказывают функциональное влияние на развитие головного мозга и зрительный анализатор, что особенно важно во внутриутробном периоде и на ранних этапах развития ребенка.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Омега-3 обладает широким спектром действия на различные системы, что обусловливает его эффективность при включении в питание детей с раннего возраста (с 3 лет).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Клинически доказана взаимосвязь дефицита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ПНЖК и риска развития синдрома дефицита внимания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гиперактивности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(СДВГ).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дополнение диеты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ПНЖК способствует компенсации поведенческих проблем и трудностей обучения у детей с СДВГ.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Ученые Оксфордского университета показали, что у 40% детей улучшились способности к чтению и письму при регулярном употреблении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(в исследовании принимали участие более 300 школьников в возрасте от 5 до 12 лет). Результаты также показали увеличение концентрации внимания у детей и значительные улучшения в их поведении.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Полиненасыщенные жирные кислоты, которые относятся к незаменимым факторам питания, в последнее время признаны важнейшими микронутриентами, обеспечивающими нормальное развитие и поддержание баланса между физиологическими и патологическими процессами в организме.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8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Систематические эпидемиологические исследования состояния фактического питания и здоровья взрослых и детей в различных регионах России, проводимые НИИ питания РАМН, у большей части населения выявляют нарушения пищевого статуса, наиболее распространенными из которых являются дефицит животных белков, достигающий 15–20% от рекомендуемых величин; дефицит полиненасыщенных жирных кислот на фоне избыточного поступления животных жиров; дефицит большинства витаминов, обнаруживаемый повсеместно и круглогодично у большей части населения.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питании детей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раннего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возраста особое место должны занимать жиры, выполняющие функции структурных компонентов биологических мембран клеток и запасного энергетического материала, так как они играют активную роль в становлении и регуляции функций всего организма, в том числе иммунологической защиты.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этого, существует определенная категория людей, имеющих ограниченный рацион по медицинским показаниям. Наиболее показательным примером служат дети с множественной пищевой аллергией, длительно соблюдающие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гипоаллергенную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диету. Поскольку рыба, как высокоаллергенный продукт, традиционно исключается из питания этой категории больных, рацион их становится еще более дефицитным по ПНЖК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том числе.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одна проблема детского возраста — «пищевые предпочтения» или «избирательный аппетит», ее обсуждение не входит в задачи данного обзора, однако существует хорошо известный факт: многие дети не едят определенные продукты просто потому, что «не хотят». Именно поэтому для детской практики актуальным является создание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нутрицевтиков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удобных в применении и обладающих хорошими органолептическими свойствами.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8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190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Ваш правильный, семейный подход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3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12328" y="4601977"/>
            <a:ext cx="6079443" cy="1282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Omega_3_Orange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Omega_3_Oranges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pic>
        <p:nvPicPr>
          <p:cNvPr id="3" name="Изображение 2" descr="LogoCoralClu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10" y="4234307"/>
            <a:ext cx="2926080" cy="284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Omega_3_Oranges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"/>
            <a:ext cx="20104100" cy="1130573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3396" y="3960972"/>
            <a:ext cx="10303653" cy="3334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000"/>
              </a:lnSpc>
              <a:tabLst>
                <a:tab pos="1463040" algn="l"/>
                <a:tab pos="2594610" algn="l"/>
                <a:tab pos="2729865" algn="l"/>
                <a:tab pos="3591560" algn="l"/>
                <a:tab pos="4034154" algn="l"/>
                <a:tab pos="5195570" algn="l"/>
                <a:tab pos="7875270" algn="l"/>
              </a:tabLst>
            </a:pPr>
            <a:r>
              <a:rPr sz="6600" spc="-5" dirty="0">
                <a:solidFill>
                  <a:schemeClr val="bg1"/>
                </a:solidFill>
              </a:rPr>
              <a:t>Нич</a:t>
            </a:r>
            <a:r>
              <a:rPr sz="6600" spc="-85" dirty="0">
                <a:solidFill>
                  <a:schemeClr val="bg1"/>
                </a:solidFill>
              </a:rPr>
              <a:t>т</a:t>
            </a:r>
            <a:r>
              <a:rPr sz="6600" spc="-5" dirty="0">
                <a:solidFill>
                  <a:schemeClr val="bg1"/>
                </a:solidFill>
              </a:rPr>
              <a:t>о</a:t>
            </a:r>
            <a:r>
              <a:rPr sz="6600" dirty="0">
                <a:solidFill>
                  <a:schemeClr val="bg1"/>
                </a:solidFill>
              </a:rPr>
              <a:t>	</a:t>
            </a:r>
            <a:r>
              <a:rPr sz="6600" spc="-80" dirty="0">
                <a:solidFill>
                  <a:schemeClr val="bg1"/>
                </a:solidFill>
              </a:rPr>
              <a:t>т</a:t>
            </a:r>
            <a:r>
              <a:rPr sz="6600" spc="-5" dirty="0">
                <a:solidFill>
                  <a:schemeClr val="bg1"/>
                </a:solidFill>
              </a:rPr>
              <a:t>ак</a:t>
            </a:r>
            <a:r>
              <a:rPr sz="6600" dirty="0">
                <a:solidFill>
                  <a:schemeClr val="bg1"/>
                </a:solidFill>
              </a:rPr>
              <a:t>	</a:t>
            </a:r>
            <a:r>
              <a:rPr sz="6600" spc="-5" dirty="0">
                <a:solidFill>
                  <a:schemeClr val="bg1"/>
                </a:solidFill>
              </a:rPr>
              <a:t>не</a:t>
            </a:r>
            <a:r>
              <a:rPr sz="6600" dirty="0">
                <a:solidFill>
                  <a:schemeClr val="bg1"/>
                </a:solidFill>
              </a:rPr>
              <a:t>	</a:t>
            </a:r>
            <a:r>
              <a:rPr sz="6600" spc="-5" dirty="0">
                <a:solidFill>
                  <a:schemeClr val="bg1"/>
                </a:solidFill>
              </a:rPr>
              <a:t>пу</a:t>
            </a:r>
            <a:r>
              <a:rPr sz="6600" spc="-155" dirty="0">
                <a:solidFill>
                  <a:schemeClr val="bg1"/>
                </a:solidFill>
              </a:rPr>
              <a:t>г</a:t>
            </a:r>
            <a:r>
              <a:rPr sz="6600" spc="-5" dirty="0">
                <a:solidFill>
                  <a:schemeClr val="bg1"/>
                </a:solidFill>
              </a:rPr>
              <a:t>а</a:t>
            </a:r>
            <a:r>
              <a:rPr sz="6600" spc="-225" dirty="0">
                <a:solidFill>
                  <a:schemeClr val="bg1"/>
                </a:solidFill>
              </a:rPr>
              <a:t>е</a:t>
            </a:r>
            <a:r>
              <a:rPr sz="6600" spc="-5" dirty="0">
                <a:solidFill>
                  <a:schemeClr val="bg1"/>
                </a:solidFill>
              </a:rPr>
              <a:t>т</a:t>
            </a:r>
            <a:r>
              <a:rPr sz="6600" dirty="0">
                <a:solidFill>
                  <a:schemeClr val="bg1"/>
                </a:solidFill>
              </a:rPr>
              <a:t>	</a:t>
            </a:r>
            <a:r>
              <a:rPr sz="6600" spc="-5" dirty="0">
                <a:solidFill>
                  <a:schemeClr val="bg1"/>
                </a:solidFill>
              </a:rPr>
              <a:t>мир,  </a:t>
            </a:r>
            <a:r>
              <a:rPr sz="6600" spc="300" dirty="0">
                <a:solidFill>
                  <a:schemeClr val="bg1"/>
                </a:solidFill>
              </a:rPr>
              <a:t>как	всем	известный  </a:t>
            </a:r>
            <a:r>
              <a:rPr sz="6600" dirty="0">
                <a:solidFill>
                  <a:schemeClr val="bg1"/>
                </a:solidFill>
              </a:rPr>
              <a:t>рыбий		жир….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Omega_3_Oranges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573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40" y="1519027"/>
            <a:ext cx="17152409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Значение </a:t>
            </a:r>
            <a:r>
              <a:rPr sz="6600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Омега </a:t>
            </a:r>
            <a:r>
              <a:rPr sz="6600" spc="-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sz="6600" spc="1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</a:t>
            </a:r>
            <a:r>
              <a:rPr sz="6600" spc="-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детского</a:t>
            </a:r>
            <a:r>
              <a:rPr sz="6600" spc="28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6600" spc="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организма</a:t>
            </a:r>
            <a:endParaRPr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5578" y="8961228"/>
            <a:ext cx="158242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2850" spc="-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414042"/>
                </a:solidFill>
                <a:latin typeface="Arial"/>
                <a:cs typeface="Arial"/>
              </a:rPr>
              <a:t>месяца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8637" y="8961228"/>
            <a:ext cx="177292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2850" spc="-5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0" dirty="0">
                <a:solidFill>
                  <a:srgbClr val="414042"/>
                </a:solidFill>
                <a:latin typeface="Arial"/>
                <a:cs typeface="Arial"/>
              </a:rPr>
              <a:t>месяцев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1601" y="8961228"/>
            <a:ext cx="282765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0" dirty="0">
                <a:solidFill>
                  <a:srgbClr val="414042"/>
                </a:solidFill>
                <a:latin typeface="Arial"/>
                <a:cs typeface="Arial"/>
              </a:rPr>
              <a:t>Но</a:t>
            </a:r>
            <a:r>
              <a:rPr sz="2850" spc="-20" dirty="0">
                <a:solidFill>
                  <a:srgbClr val="414042"/>
                </a:solidFill>
                <a:latin typeface="Arial"/>
                <a:cs typeface="Arial"/>
              </a:rPr>
              <a:t>в</a:t>
            </a: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ор</a:t>
            </a:r>
            <a:r>
              <a:rPr sz="2850" spc="-20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2850" spc="20" dirty="0">
                <a:solidFill>
                  <a:srgbClr val="414042"/>
                </a:solidFill>
                <a:latin typeface="Arial"/>
                <a:cs typeface="Arial"/>
              </a:rPr>
              <a:t>жденный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5915" y="9932036"/>
            <a:ext cx="2483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F5821F"/>
                </a:solidFill>
                <a:latin typeface="Arial"/>
                <a:cs typeface="Arial"/>
              </a:rPr>
              <a:t>Беременность</a:t>
            </a:r>
            <a:endParaRPr sz="2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00177" y="8961228"/>
            <a:ext cx="106997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2850" spc="-8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414042"/>
                </a:solidFill>
                <a:latin typeface="Arial"/>
                <a:cs typeface="Arial"/>
              </a:rPr>
              <a:t>года</a:t>
            </a:r>
            <a:endParaRPr sz="2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246465" y="8961228"/>
            <a:ext cx="90424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6</a:t>
            </a:r>
            <a:r>
              <a:rPr sz="2850" spc="-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414042"/>
                </a:solidFill>
                <a:latin typeface="Arial"/>
                <a:cs typeface="Arial"/>
              </a:rPr>
              <a:t>лет</a:t>
            </a:r>
            <a:endParaRPr sz="2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67488" y="8961228"/>
            <a:ext cx="110807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12</a:t>
            </a:r>
            <a:r>
              <a:rPr sz="2850" spc="-8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414042"/>
                </a:solidFill>
                <a:latin typeface="Arial"/>
                <a:cs typeface="Arial"/>
              </a:rPr>
              <a:t>лет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Omega_3_Oranges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282" y="4952793"/>
            <a:ext cx="8772567" cy="128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>
                <a:solidFill>
                  <a:srgbClr val="FFFFFF"/>
                </a:solidFill>
              </a:rPr>
              <a:t>Гиперактивность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Omega_3_Oranges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764" y="3194374"/>
            <a:ext cx="8389286" cy="394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25699"/>
              </a:lnSpc>
            </a:pPr>
            <a:r>
              <a:rPr sz="4100" spc="20" dirty="0">
                <a:solidFill>
                  <a:srgbClr val="FFFFFF"/>
                </a:solidFill>
              </a:rPr>
              <a:t>По </a:t>
            </a:r>
            <a:r>
              <a:rPr sz="4100" spc="30" dirty="0">
                <a:solidFill>
                  <a:srgbClr val="FFFFFF"/>
                </a:solidFill>
              </a:rPr>
              <a:t>данным НИИ </a:t>
            </a:r>
            <a:r>
              <a:rPr sz="4100" spc="20" dirty="0">
                <a:solidFill>
                  <a:srgbClr val="FFFFFF"/>
                </a:solidFill>
              </a:rPr>
              <a:t>Питания </a:t>
            </a:r>
            <a:r>
              <a:rPr sz="4100" spc="-35" dirty="0">
                <a:solidFill>
                  <a:srgbClr val="FFFFFF"/>
                </a:solidFill>
              </a:rPr>
              <a:t>РАМН  </a:t>
            </a:r>
            <a:r>
              <a:rPr sz="4100" spc="60" dirty="0">
                <a:solidFill>
                  <a:srgbClr val="FFFFFF"/>
                </a:solidFill>
              </a:rPr>
              <a:t>дефицит </a:t>
            </a:r>
            <a:r>
              <a:rPr sz="4100" spc="35" dirty="0">
                <a:solidFill>
                  <a:srgbClr val="FFFFFF"/>
                </a:solidFill>
              </a:rPr>
              <a:t>потребления </a:t>
            </a:r>
            <a:r>
              <a:rPr sz="4100" spc="45" dirty="0">
                <a:solidFill>
                  <a:srgbClr val="FFFFFF"/>
                </a:solidFill>
              </a:rPr>
              <a:t>Омега- </a:t>
            </a:r>
            <a:r>
              <a:rPr sz="4100" spc="10" dirty="0">
                <a:solidFill>
                  <a:srgbClr val="FFFFFF"/>
                </a:solidFill>
              </a:rPr>
              <a:t>3  </a:t>
            </a:r>
            <a:r>
              <a:rPr sz="4100" spc="15" dirty="0">
                <a:solidFill>
                  <a:srgbClr val="FFFFFF"/>
                </a:solidFill>
              </a:rPr>
              <a:t>ПНЖК </a:t>
            </a:r>
            <a:r>
              <a:rPr sz="4100" spc="10" dirty="0">
                <a:solidFill>
                  <a:srgbClr val="FFFFFF"/>
                </a:solidFill>
              </a:rPr>
              <a:t>у </a:t>
            </a:r>
            <a:r>
              <a:rPr sz="4100" spc="-5" dirty="0">
                <a:solidFill>
                  <a:srgbClr val="FFFFFF"/>
                </a:solidFill>
              </a:rPr>
              <a:t>большей </a:t>
            </a:r>
            <a:r>
              <a:rPr sz="4100" spc="10" dirty="0">
                <a:solidFill>
                  <a:srgbClr val="FFFFFF"/>
                </a:solidFill>
              </a:rPr>
              <a:t>части</a:t>
            </a:r>
            <a:r>
              <a:rPr sz="4100" spc="-45" dirty="0">
                <a:solidFill>
                  <a:srgbClr val="FFFFFF"/>
                </a:solidFill>
              </a:rPr>
              <a:t> </a:t>
            </a:r>
            <a:r>
              <a:rPr sz="4100" spc="-20" dirty="0">
                <a:solidFill>
                  <a:srgbClr val="FFFFFF"/>
                </a:solidFill>
              </a:rPr>
              <a:t>детского  </a:t>
            </a:r>
            <a:r>
              <a:rPr sz="4100" spc="10" dirty="0">
                <a:solidFill>
                  <a:srgbClr val="FFFFFF"/>
                </a:solidFill>
              </a:rPr>
              <a:t>и </a:t>
            </a:r>
            <a:r>
              <a:rPr sz="4100" spc="50" dirty="0">
                <a:solidFill>
                  <a:srgbClr val="FFFFFF"/>
                </a:solidFill>
              </a:rPr>
              <a:t>взрослого населения </a:t>
            </a:r>
            <a:r>
              <a:rPr sz="4100" spc="40" dirty="0">
                <a:solidFill>
                  <a:srgbClr val="FFFFFF"/>
                </a:solidFill>
              </a:rPr>
              <a:t>России  </a:t>
            </a:r>
            <a:r>
              <a:rPr sz="4100" spc="20" dirty="0">
                <a:solidFill>
                  <a:srgbClr val="FFFFFF"/>
                </a:solidFill>
              </a:rPr>
              <a:t>составляет </a:t>
            </a:r>
            <a:r>
              <a:rPr sz="4100" spc="40" dirty="0">
                <a:solidFill>
                  <a:srgbClr val="FFFFFF"/>
                </a:solidFill>
              </a:rPr>
              <a:t>около</a:t>
            </a:r>
            <a:r>
              <a:rPr sz="4100" spc="110" dirty="0">
                <a:solidFill>
                  <a:srgbClr val="FFFFFF"/>
                </a:solidFill>
              </a:rPr>
              <a:t> </a:t>
            </a:r>
            <a:r>
              <a:rPr sz="4100" spc="50" dirty="0">
                <a:solidFill>
                  <a:srgbClr val="FFFFFF"/>
                </a:solidFill>
              </a:rPr>
              <a:t>80%</a:t>
            </a:r>
            <a:endParaRPr sz="4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Omega_3_Oranges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0758" y="1383376"/>
            <a:ext cx="16720819" cy="128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345" dirty="0">
                <a:solidFill>
                  <a:srgbClr val="FFFFFF"/>
                </a:solidFill>
              </a:rPr>
              <a:t>«Омега </a:t>
            </a:r>
            <a:r>
              <a:rPr spc="225" dirty="0">
                <a:solidFill>
                  <a:srgbClr val="FFFFFF"/>
                </a:solidFill>
              </a:rPr>
              <a:t>3 </a:t>
            </a:r>
            <a:r>
              <a:rPr spc="350" dirty="0">
                <a:solidFill>
                  <a:srgbClr val="FFFFFF"/>
                </a:solidFill>
              </a:rPr>
              <a:t>Апельсина»</a:t>
            </a:r>
            <a:r>
              <a:rPr spc="745" dirty="0">
                <a:solidFill>
                  <a:srgbClr val="FFFFFF"/>
                </a:solidFill>
              </a:rPr>
              <a:t> </a:t>
            </a:r>
            <a:r>
              <a:rPr spc="305" dirty="0">
                <a:solidFill>
                  <a:srgbClr val="FFFFFF"/>
                </a:solidFill>
              </a:rPr>
              <a:t>помогает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33089" y="5938664"/>
            <a:ext cx="7946390" cy="1434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2850" spc="5" dirty="0" err="1">
                <a:solidFill>
                  <a:srgbClr val="FFFFFF"/>
                </a:solidFill>
                <a:latin typeface="Arial"/>
                <a:cs typeface="Arial"/>
              </a:rPr>
              <a:t>Обеспечить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850" spc="5" dirty="0" smtClean="0">
                <a:solidFill>
                  <a:srgbClr val="FFFFFF"/>
                </a:solidFill>
                <a:latin typeface="Arial"/>
                <a:cs typeface="Arial"/>
              </a:rPr>
              <a:t>правильное </a:t>
            </a:r>
            <a:r>
              <a:rPr sz="2850" spc="10" dirty="0" err="1" smtClean="0">
                <a:solidFill>
                  <a:srgbClr val="FFFFFF"/>
                </a:solidFill>
                <a:latin typeface="Arial"/>
                <a:cs typeface="Arial"/>
              </a:rPr>
              <a:t>интеллектуальное</a:t>
            </a:r>
            <a:r>
              <a:rPr sz="2850" spc="10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развитие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ребенка, 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поддержать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концентрацию,  память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8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FFFFFF"/>
                </a:solidFill>
                <a:latin typeface="Arial"/>
                <a:cs typeface="Arial"/>
              </a:rPr>
              <a:t>внимательность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62805" y="8782649"/>
            <a:ext cx="7206615" cy="923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15" dirty="0">
                <a:solidFill>
                  <a:srgbClr val="FFFFFF"/>
                </a:solidFill>
                <a:latin typeface="Arial"/>
                <a:cs typeface="Arial"/>
              </a:rPr>
              <a:t>Развить </a:t>
            </a:r>
            <a:r>
              <a:rPr sz="2850" spc="240" dirty="0">
                <a:solidFill>
                  <a:srgbClr val="FFFFFF"/>
                </a:solidFill>
                <a:latin typeface="Arial"/>
                <a:cs typeface="Arial"/>
              </a:rPr>
              <a:t>мелкую</a:t>
            </a:r>
            <a:r>
              <a:rPr sz="285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29" dirty="0">
                <a:solidFill>
                  <a:srgbClr val="FFFFFF"/>
                </a:solidFill>
                <a:latin typeface="Arial"/>
                <a:cs typeface="Arial"/>
              </a:rPr>
              <a:t>моторику</a:t>
            </a:r>
            <a:endParaRPr sz="285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850" spc="18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850" spc="229" dirty="0">
                <a:solidFill>
                  <a:srgbClr val="FFFFFF"/>
                </a:solidFill>
                <a:latin typeface="Arial"/>
                <a:cs typeface="Arial"/>
              </a:rPr>
              <a:t>моторно-зрительную</a:t>
            </a:r>
            <a:r>
              <a:rPr sz="285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54" dirty="0">
                <a:solidFill>
                  <a:srgbClr val="FFFFFF"/>
                </a:solidFill>
                <a:latin typeface="Arial"/>
                <a:cs typeface="Arial"/>
              </a:rPr>
              <a:t>координацию</a:t>
            </a:r>
            <a:endParaRPr sz="285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72184" y="8745833"/>
            <a:ext cx="7653655" cy="960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Нормализовать поведение, </a:t>
            </a:r>
            <a:r>
              <a:rPr sz="2850" spc="-5" dirty="0">
                <a:solidFill>
                  <a:srgbClr val="FFFFFF"/>
                </a:solidFill>
                <a:latin typeface="Arial"/>
                <a:cs typeface="Arial"/>
              </a:rPr>
              <a:t>сделать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ребенка  </a:t>
            </a: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более </a:t>
            </a: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спокойным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8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уравновешенным</a:t>
            </a:r>
            <a:endParaRPr sz="285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0787" y="4168023"/>
            <a:ext cx="695007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Защитить </a:t>
            </a:r>
            <a:r>
              <a:rPr sz="2850" dirty="0">
                <a:solidFill>
                  <a:srgbClr val="FFFFFF"/>
                </a:solidFill>
                <a:latin typeface="Arial"/>
                <a:cs typeface="Arial"/>
              </a:rPr>
              <a:t>сердце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кровеносные</a:t>
            </a:r>
            <a:r>
              <a:rPr sz="28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сосуды</a:t>
            </a:r>
            <a:endParaRPr sz="285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72184" y="6034878"/>
            <a:ext cx="7666990" cy="139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70" dirty="0">
                <a:solidFill>
                  <a:srgbClr val="FFFFFF"/>
                </a:solidFill>
                <a:latin typeface="Arial"/>
                <a:cs typeface="Arial"/>
              </a:rPr>
              <a:t>Обеспечить</a:t>
            </a:r>
            <a:r>
              <a:rPr sz="28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80" dirty="0">
                <a:solidFill>
                  <a:srgbClr val="FFFFFF"/>
                </a:solidFill>
                <a:latin typeface="Arial"/>
                <a:cs typeface="Arial"/>
              </a:rPr>
              <a:t>общеукрепляющее</a:t>
            </a:r>
            <a:endParaRPr sz="285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08500"/>
              </a:lnSpc>
            </a:pP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оздоровительное воздействие </a:t>
            </a: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детский 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организм</a:t>
            </a:r>
            <a:endParaRPr sz="28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mega_3_Oranges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817996" y="4026432"/>
            <a:ext cx="5786254" cy="1169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850" spc="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Натуральный</a:t>
            </a:r>
            <a:r>
              <a:rPr sz="2850" spc="5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850" spc="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апельсиновый  </a:t>
            </a:r>
            <a:r>
              <a:rPr sz="2850" spc="9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вкус</a:t>
            </a:r>
            <a:r>
              <a:rPr sz="285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850" spc="9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оболочки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7996" y="6376441"/>
            <a:ext cx="5100454" cy="1028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Рыбий</a:t>
            </a:r>
            <a:r>
              <a:rPr sz="2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85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жир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2850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 </a:t>
            </a:r>
            <a:r>
              <a:rPr sz="285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ароматом</a:t>
            </a:r>
            <a:r>
              <a:rPr sz="285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85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апельсина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4450" y="8625168"/>
            <a:ext cx="5638800" cy="10182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Жевательная</a:t>
            </a:r>
            <a:r>
              <a:rPr sz="285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850" spc="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капсула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2700">
              <a:spcBef>
                <a:spcPts val="1110"/>
              </a:spcBef>
            </a:pPr>
            <a:r>
              <a:rPr lang="ru-RU" sz="2850" spc="9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 апельсиновым послевкусием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66086" y="1383387"/>
            <a:ext cx="15167763" cy="128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10" dirty="0">
                <a:solidFill>
                  <a:srgbClr val="404040"/>
                </a:solidFill>
              </a:rPr>
              <a:t>Как </a:t>
            </a:r>
            <a:r>
              <a:rPr spc="229" dirty="0">
                <a:solidFill>
                  <a:srgbClr val="404040"/>
                </a:solidFill>
              </a:rPr>
              <a:t>накормить</a:t>
            </a:r>
            <a:r>
              <a:rPr spc="-55" dirty="0">
                <a:solidFill>
                  <a:srgbClr val="404040"/>
                </a:solidFill>
              </a:rPr>
              <a:t> </a:t>
            </a:r>
            <a:r>
              <a:rPr spc="240" dirty="0">
                <a:solidFill>
                  <a:srgbClr val="404040"/>
                </a:solidFill>
              </a:rPr>
              <a:t>малоежку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mega_3_Oranges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40" y="1997075"/>
            <a:ext cx="7856009" cy="761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spc="150" dirty="0"/>
              <a:t>У </a:t>
            </a:r>
            <a:r>
              <a:rPr sz="4950" spc="235" dirty="0"/>
              <a:t>каждого </a:t>
            </a:r>
            <a:r>
              <a:rPr sz="4950" spc="210" dirty="0"/>
              <a:t>своя</a:t>
            </a:r>
            <a:r>
              <a:rPr sz="4950" spc="509" dirty="0"/>
              <a:t> </a:t>
            </a:r>
            <a:r>
              <a:rPr sz="4950" spc="220" dirty="0"/>
              <a:t>Омега</a:t>
            </a:r>
            <a:endParaRPr sz="4950" dirty="0"/>
          </a:p>
        </p:txBody>
      </p:sp>
      <p:sp>
        <p:nvSpPr>
          <p:cNvPr id="3" name="object 3"/>
          <p:cNvSpPr txBox="1"/>
          <p:nvPr/>
        </p:nvSpPr>
        <p:spPr>
          <a:xfrm>
            <a:off x="1631228" y="8329468"/>
            <a:ext cx="2324822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5" dirty="0">
                <a:solidFill>
                  <a:srgbClr val="414042"/>
                </a:solidFill>
                <a:latin typeface="Arial"/>
                <a:cs typeface="Arial"/>
              </a:rPr>
              <a:t>Для</a:t>
            </a:r>
            <a:r>
              <a:rPr sz="2850" spc="1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45" dirty="0">
                <a:solidFill>
                  <a:srgbClr val="414042"/>
                </a:solidFill>
                <a:latin typeface="Arial"/>
                <a:cs typeface="Arial"/>
              </a:rPr>
              <a:t>детей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4755" y="8329468"/>
            <a:ext cx="3795695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5" dirty="0">
                <a:solidFill>
                  <a:srgbClr val="414042"/>
                </a:solidFill>
                <a:latin typeface="Arial"/>
                <a:cs typeface="Arial"/>
              </a:rPr>
              <a:t>Для</a:t>
            </a:r>
            <a:r>
              <a:rPr sz="2850" spc="1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50" dirty="0">
                <a:solidFill>
                  <a:srgbClr val="414042"/>
                </a:solidFill>
                <a:latin typeface="Arial"/>
                <a:cs typeface="Arial"/>
              </a:rPr>
              <a:t>родителей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11150" y="2073275"/>
            <a:ext cx="6629400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 algn="r">
              <a:lnSpc>
                <a:spcPct val="100000"/>
              </a:lnSpc>
            </a:pPr>
            <a:r>
              <a:rPr lang="ru-RU" dirty="0"/>
              <a:t>На пользу детям, </a:t>
            </a:r>
            <a:endParaRPr spc="65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12979" r="62017"/>
          <a:stretch/>
        </p:blipFill>
        <p:spPr bwMode="auto">
          <a:xfrm>
            <a:off x="6863681" y="1037888"/>
            <a:ext cx="5702969" cy="98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13633450" y="5111327"/>
            <a:ext cx="8077200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8250" b="0" i="0">
                <a:solidFill>
                  <a:srgbClr val="41404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52400" defTabSz="914400"/>
            <a:r>
              <a:rPr lang="ru-RU" kern="0" dirty="0"/>
              <a:t>на радость родителям</a:t>
            </a:r>
            <a:endParaRPr lang="ru-RU" kern="0" spc="6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593</Words>
  <Application>Microsoft Office PowerPoint</Application>
  <PresentationFormat>Произвольный</PresentationFormat>
  <Paragraphs>73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Ничто так не пугает мир,  как всем известный  рыбий  жир….</vt:lpstr>
      <vt:lpstr>Значение Омега 3 для детского организма</vt:lpstr>
      <vt:lpstr>Гиперактивность</vt:lpstr>
      <vt:lpstr>По данным НИИ Питания РАМН  дефицит потребления Омега- 3  ПНЖК у большей части детского  и взрослого населения России  составляет около 80%</vt:lpstr>
      <vt:lpstr>«Омега 3 Апельсина» помогает</vt:lpstr>
      <vt:lpstr>Как накормить малоежку</vt:lpstr>
      <vt:lpstr>У каждого своя Омега</vt:lpstr>
      <vt:lpstr>На пользу детям, 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Omega_3_Oranges</dc:title>
  <dc:creator>Костина Ольга</dc:creator>
  <cp:lastModifiedBy>admin</cp:lastModifiedBy>
  <cp:revision>17</cp:revision>
  <dcterms:created xsi:type="dcterms:W3CDTF">2016-11-24T18:08:49Z</dcterms:created>
  <dcterms:modified xsi:type="dcterms:W3CDTF">2018-10-24T18:24:21Z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2016-11-23T21:00:00Z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2016-11-23T21:00:00Z</vt:filetime>
  </property>
</Properties>
</file>