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95" r:id="rId2"/>
    <p:sldId id="896" r:id="rId3"/>
    <p:sldId id="936" r:id="rId4"/>
    <p:sldId id="927" r:id="rId5"/>
    <p:sldId id="937" r:id="rId6"/>
    <p:sldId id="930" r:id="rId7"/>
    <p:sldId id="902" r:id="rId8"/>
    <p:sldId id="928" r:id="rId9"/>
    <p:sldId id="933" r:id="rId10"/>
    <p:sldId id="905" r:id="rId11"/>
    <p:sldId id="931" r:id="rId12"/>
    <p:sldId id="932" r:id="rId13"/>
    <p:sldId id="938" r:id="rId14"/>
    <p:sldId id="925" r:id="rId15"/>
    <p:sldId id="921" r:id="rId16"/>
  </p:sldIdLst>
  <p:sldSz cx="9144000" cy="5143500" type="screen16x9"/>
  <p:notesSz cx="6858000" cy="9144000"/>
  <p:embeddedFontLst>
    <p:embeddedFont>
      <p:font typeface="Raleway Light" panose="020B0604020202020204" charset="-52"/>
      <p:regular r:id="rId19"/>
    </p:embeddedFont>
    <p:embeddedFont>
      <p:font typeface="Roboto Light" panose="020B0604020202020204" charset="0"/>
      <p:regular r:id="rId20"/>
      <p: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Raleway" panose="020B0604020202020204" charset="0"/>
      <p:regular r:id="rId24"/>
      <p:bold r:id="rId25"/>
      <p:italic r:id="rId26"/>
      <p:boldItalic r:id="rId27"/>
    </p:embeddedFont>
    <p:embeddedFont>
      <p:font typeface="Aharoni" panose="02010803020104030203" pitchFamily="2" charset="-79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1156"/>
    <a:srgbClr val="FCD0D0"/>
    <a:srgbClr val="CC0000"/>
    <a:srgbClr val="E6E4CC"/>
    <a:srgbClr val="FFE5F8"/>
    <a:srgbClr val="FFCC00"/>
    <a:srgbClr val="FEB4EB"/>
    <a:srgbClr val="FF8FE2"/>
    <a:srgbClr val="FED8B8"/>
    <a:srgbClr val="FCA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75862" autoAdjust="0"/>
  </p:normalViewPr>
  <p:slideViewPr>
    <p:cSldViewPr snapToGrid="0" snapToObjects="1">
      <p:cViewPr varScale="1">
        <p:scale>
          <a:sx n="116" d="100"/>
          <a:sy n="116" d="100"/>
        </p:scale>
        <p:origin x="1356" y="12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10/9/2019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10/9/2019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продукте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рыбий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жир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присутствует в виде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докозагексаеновой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кислоты (ДГК) – самого ценного для организма вида Омега 3.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Достаточное количество ДГК в организме беременной женщины снижает риск преждевременных родов.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ДГК необходима для гармоничного развития плода и здоровья ребенка в первые годы жизни: исследования доказывают, что дети, внутриутробно получавшие много ДГК, имеют лучшее зрение. ДГК также нужна для мозга плода, который начинает развиваться уже в первые недели беременности.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ДГК также полезна грудным младенцам – пятилетние дети, получавшие ДГК с грудным молоком в первые 4 месяца жизни, демонстрировали лучшую внимательность и повышенную способность к концентрации.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ДГК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оддерживает здоровье сердца и сосудов, помогая укрепить стенки сосудов и капилляров, нормализовать работу сердца, понизить уровень «плохого» холестерина.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выраженной нехватке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селена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организме беременной женщины существует риск рождения ребенка с врожденными аномалиями.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Такие новорожденные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могут страдать мышечной слабостью, недоразвитием позвоночника, пороками развития сердца, заболеваниями дыхательной системы, нервными и психическими расстройствами.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Дефицит селена также может спровоцировать поздний токсикоз и преждевременные роды. Повышается вероятность сосудистой и мышечной гипертензии, отеков, анемии, депрессивных состояний, позднего токсикоза, слабой родовой деятельности.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роническая нехватка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цинка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 время беременности может привести к осложнениям во время родов (удлинение родов, послеродовые кровотечения, развитие врожденных аномалий у ребенка, ослабленное здоровье младенца).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Цинк,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и селен, 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оддерживает иммунитет, повышает сопротивляемость организма инфекциям (что особенно важно в период беременности, когда нужно с осторожностью принимать многие медикаменты).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Йод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важен для нормального функционирования щитовидной железы. Недостаточное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потребление этого элемента во время беременности может привести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 формированию зоба и последующим изменениям функции щитовидной железы. Прием йода помогает предотвратить возникновение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тиреоидных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расстройств и у ребенка. Наличие йода в организме – обязательное условие выработки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тиреоидных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гормонов, которые играют важную роль в формировании головного мозга в период внутриутробного развития.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b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состав </a:t>
            </a:r>
            <a:r>
              <a:rPr lang="ru-RU" sz="1200" b="0" u="sng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Пренатала</a:t>
            </a:r>
            <a:r>
              <a:rPr lang="ru-RU" sz="1200" b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включены с</a:t>
            </a:r>
            <a:r>
              <a:rPr lang="ru-RU" sz="12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амые важные для беременных женщин витамины.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Витамины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группы В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обеспечивают нормальное функционирование нервной системы,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отвечают за энергетический обмен, повышают сопротивляемость стрессу.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Дефицит витаминов этой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группы может отрицательно сказаться на здоровье матери и развитии нервной системы плода.</a:t>
            </a:r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 из важнейших витаминов этой группы –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фолиевая кислота (витамин В9),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также –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В12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Фолиевая кислота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играет важную роль в биосинтезе аминокислот и нуклеиновых кислот, а значит – в делении клеток. Потребность в фолиевой кислоте особенно повышается при частых беременностях и при многоплодии. С дефицитом фолиевой кислоты у беременных связан дефект нервной трубки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опасный порок развития плода, который нередко приводит к смерти плода или инвалидности у ребенка.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Витамин В12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ажен для нормального формирования нервной системы плода и для профилактики нервных расстройств у беременной женщины. Дефицит этого витамина в питании беременной женщины может обернуться серьезными проблемами и даже аномалиями в развитии плода – например, недоразвитием его нервной системы.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Е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райне важен в 1 триместре. Нужен для нормального развития ребенка и функционирования плаценты.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РР (ниацин)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ребуется для стабильного внутриутробного развития плода и нормального течения беременности. Участвует в регуляции функции щитовидной железы и надпочечников, при нарушении работы которых повышается риск прерывания беременности.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участвует в регуляции минерального обмена, от него во многом зависит прочность костей, хорошая осанка, состояние зубов. Особенно важно принимать его в период беременности – для лучшего усвоения кальция.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Прием витамина D положительно сказывается на состоянии иммунной системы. Он также необходим для нормального функционирования щитовидной железы и свертываемости крови.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составе </a:t>
            </a:r>
            <a:r>
              <a:rPr lang="ru-R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Пренатала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нет вредных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сомнительных вспомогательных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компонентов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солей железа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диоксида титана, которые часто выступают в роли красителей.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использовали натуральный краситель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кэроб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получаемый из плодов рожкового дерева. </a:t>
            </a:r>
            <a:b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Кэроб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диетическая альтернатива шоколаду, однако он не содержит кофеина и теобромина.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только самое полезное и безопасное!</a:t>
            </a:r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удобен в приеме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endParaRPr lang="ru-RU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капсула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удобно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вам не нужно носить упаковку с собой, и вероятность забыть о приеме сведена к минимуму.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овышает вероятность благоприятного течения беременности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снижает риск осложнений и врожденных аномалий,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способствует нормальному развитию плода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набжает организм сразу всем необходимым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ПНЖК Омега 3, витаминами и минералами) и помогает устранить последствия несбалансированного питания во время беременности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грудного вскармливания. Он также рекомендован тем, кто планирует беременность – для профилактики гиповитаминоза.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В период беременности и грудного вскармливания потребность в питательных веществах (витаминах, минералах, ПНЖК и других нутриентах) повышается, ведь они расходуются не только на поддержание здоровья матери, но и на развитие ребенка. К примеру, ежедневная доза фолиевой кислоты (витамина В9) во время беременности возрастает практически в 2 раза!  </a:t>
            </a:r>
          </a:p>
          <a:p>
            <a:endParaRPr lang="ru-RU" sz="1000" baseline="0" dirty="0" smtClean="0"/>
          </a:p>
          <a:p>
            <a:r>
              <a:rPr lang="ru-RU" sz="1000" baseline="0" dirty="0" smtClean="0"/>
              <a:t>Дополнительный прием витаминов важен и для тех, кто только планирует беременность: организм нужно заранее подготовить к зачатию и вынашиванию.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 беременностью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женщина испытывала даже небольшой дефицит витаминов, после зачатия он может легко перерасти в выраженный гиповитаминоз. Типичные симптомы: ухудшение состояния кожи, ногтей и волос, усталость и апатия. </a:t>
            </a:r>
            <a:endParaRPr lang="ru-RU" sz="1200" kern="1200" baseline="0" dirty="0" smtClean="0">
              <a:solidFill>
                <a:schemeClr val="accent5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accent5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Нехватка витаминов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непосредственно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беременности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наносит ущерб здоровью матери и ребенка. В первом триместре нехватка витаминов и микроэлементов может стать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причиной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аномалий развития плода вплоть до его гибели. Во 2-м и 3-м триместрах дефицит витаминов часто приводит к нарушению формирования органов и вызывает проблемы в работе сердечно-сосудистой, нервной, эндокринной, пищеварительной систем у ребенка.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Дефицит ПНЖК Омега 3 в организме матери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негативно сказаться на качестве зрения малыша.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данным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исследований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будущие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матери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часто испытывают умеренный или серьезный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гиповитаминоз. Например, в России среди беременных женщин наиболее распространен дефицит витаминов В6 (100%), В1 (96%), фолиевой кислоты (77%) и витамина С (64%). У 70–80% женщин наблюдается сочетанный дефицит трех и более витаминов.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лактации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витамины и другие нутриенты активно расходуются на образование г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рудного молока,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поэтому мать нередко страдает от гиповитаминоза. </a:t>
            </a:r>
            <a:endParaRPr lang="ru-RU" sz="10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Беременной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женщине родные часто советуют побольше есть, однако доказано, что «еда за двоих» отнюдь не удваивает шансы на рождение здорового ребенка. Зато это приводит к значительному набору веса, из-за чего повышается риск осложнений беременности и родов.</a:t>
            </a:r>
          </a:p>
          <a:p>
            <a:pPr fontAlgn="base"/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Особенно это касается первого триместра: если у женщины здоровый вес, то в этот период ей вообще не нужны дополнительные калории «для ребенка». Зато ей необходимо повышенное количество витаминов!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00" baseline="0" dirty="0" smtClean="0"/>
              <a:t>При этом усиленное питание (даже продуктами с дачи или рынка) не гарантирует получения всех необходимых питательных веществ.</a:t>
            </a:r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Известно, что с</a:t>
            </a:r>
            <a:r>
              <a:rPr lang="ru-RU" sz="1200" b="0" dirty="0" smtClean="0"/>
              <a:t>овременные продукты зачастую бедны витаминами и минералами</a:t>
            </a:r>
            <a:r>
              <a:rPr lang="ru-RU" sz="1200" b="0" baseline="0" dirty="0" smtClean="0"/>
              <a:t> и «богаты» вредными</a:t>
            </a:r>
            <a:r>
              <a:rPr lang="en-US" sz="1200" b="0" baseline="0" dirty="0" smtClean="0"/>
              <a:t> </a:t>
            </a:r>
            <a:r>
              <a:rPr lang="ru-RU" sz="1200" b="0" baseline="0" dirty="0" smtClean="0"/>
              <a:t>веществами, которые особенно нежелательны в период беременности.</a:t>
            </a:r>
            <a:r>
              <a:rPr lang="ru-RU" sz="1200" b="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/>
              <a:t>Для восполнения суточной нормы ПНЖК необходимо каждый день есть качественную рыбу, которую сложно найти на полках магазинов.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baseline="0" dirty="0" smtClean="0"/>
              <a:t>Фрукты и овощи из супермаркета выглядят красиво, однако с точки зрения витаминной ценности они совсем не привлекательны; кроме того, многие из них содержат пестициды и нитраты, которые входят в состав азотистых удобрений. Для удлинения срока хранения их также обрабатывают специальными веществами. Особенно осторожно стоит относиться к несезонным плодам.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baseline="0" dirty="0" smtClean="0"/>
              <a:t>Рыночные или дачные овощи и фрукты – лучший выбор, однако и их полезность зависит от качества почвы и условий выращивания.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dirty="0" smtClean="0"/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одна причина нехватки витаминов и минералов –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непереносимость определенных продуктов или аллергия на них. Например, если из-за непереносимости лактозы беременная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женщина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исключает из рациона молочные продукты, может возникнуть выраженный дефицит кальция и витамина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того, 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этот период могут резко измениться вкусы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обостриться чувствительность к запахам. </a:t>
            </a:r>
            <a:b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женщины вдруг перестают есть рыбу или другие продукты, которые они с удовольствием употребляли до беременности.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вегетарианок высок риск недополучить полезные вещества, которые содержатся в продуктах животного происхождения.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Наконец, женщины, привыкшие к нездоровой еде, не могут во время беременности резко перестроиться на правильное питание и продолжают есть то, что раньше.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 err="1" smtClean="0"/>
              <a:t>Пренатал</a:t>
            </a:r>
            <a:r>
              <a:rPr lang="ru-RU" sz="1000" dirty="0" smtClean="0"/>
              <a:t>+ содержит все самые необходимые в период беременности витамины, минералы и ПНЖК – в оптимальной концентрации.</a:t>
            </a:r>
          </a:p>
          <a:p>
            <a:endParaRPr lang="ru-RU" sz="1000" dirty="0" smtClean="0"/>
          </a:p>
          <a:p>
            <a:r>
              <a:rPr lang="ru-RU" sz="1000" dirty="0" smtClean="0"/>
              <a:t>Он поддерживает женщину в период, когда это особенно важно, и помогает ей благополучно выносить и родить здорового ребенка!</a:t>
            </a:r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капсула один раз в день –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удобнее и проще, чем раздельный прием рыбьего жира и нескольких витаминных капсул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таблеток.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1037" y="498590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82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0644"/>
            <a:ext cx="4040188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082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0644"/>
            <a:ext cx="4041775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2" y="1108869"/>
            <a:ext cx="4453731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 smtClean="0">
                <a:latin typeface="Calibri Light" panose="020F0302020204030204" pitchFamily="34" charset="0"/>
              </a:rPr>
              <a:t>www.coral-club.com</a:t>
            </a:r>
            <a:endParaRPr lang="en-US" i="0" dirty="0">
              <a:latin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257731" y="4720365"/>
            <a:ext cx="628539" cy="280755"/>
            <a:chOff x="3256504" y="4721279"/>
            <a:chExt cx="628539" cy="280755"/>
          </a:xfrm>
        </p:grpSpPr>
        <p:sp>
          <p:nvSpPr>
            <p:cNvPr id="5" name="Oval 4"/>
            <p:cNvSpPr/>
            <p:nvPr userDrawn="1"/>
          </p:nvSpPr>
          <p:spPr>
            <a:xfrm>
              <a:off x="3256504" y="4721279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608196" y="4725187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365891" y="4826243"/>
              <a:ext cx="45719" cy="73401"/>
              <a:chOff x="3345327" y="4804129"/>
              <a:chExt cx="74099" cy="118964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 userDrawn="1"/>
          </p:nvGrpSpPr>
          <p:grpSpPr>
            <a:xfrm flipH="1" flipV="1">
              <a:off x="3727667" y="4823914"/>
              <a:ext cx="45719" cy="73401"/>
              <a:chOff x="3345327" y="4804129"/>
              <a:chExt cx="74099" cy="118964"/>
            </a:xfrm>
          </p:grpSpPr>
          <p:cxnSp>
            <p:nvCxnSpPr>
              <p:cNvPr id="35" name="Straight Connector 3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Connector 36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Изображение 39" descr="CC_Logo_Green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130723"/>
            <a:ext cx="461049" cy="3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1833"/>
          <p:cNvSpPr/>
          <p:nvPr/>
        </p:nvSpPr>
        <p:spPr>
          <a:xfrm>
            <a:off x="-4" y="1"/>
            <a:ext cx="9144000" cy="5143500"/>
          </a:xfrm>
          <a:prstGeom prst="rect">
            <a:avLst/>
          </a:prstGeom>
          <a:solidFill>
            <a:srgbClr val="FCD0D0">
              <a:alpha val="6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dirty="0">
              <a:latin typeface="Raleway"/>
              <a:cs typeface="Ralewa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686" y="314325"/>
            <a:ext cx="5220627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ru-RU" sz="1100" b="1" dirty="0" smtClean="0">
              <a:solidFill>
                <a:srgbClr val="EF1156"/>
              </a:solidFill>
              <a:latin typeface="Raleway"/>
              <a:cs typeface="Raleway"/>
            </a:endParaRPr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100" spc="55" dirty="0" smtClean="0">
                <a:solidFill>
                  <a:srgbClr val="FF0000"/>
                </a:solidFill>
              </a:rPr>
              <a:t>CORAL-CLUB.COM</a:t>
            </a:r>
            <a:endParaRPr lang="en-US" sz="1100" spc="55" dirty="0">
              <a:solidFill>
                <a:srgbClr val="FF0000"/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838199" y="1076325"/>
            <a:ext cx="7210425" cy="202272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EF1156"/>
                </a:solidFill>
              </a:rPr>
              <a:t/>
            </a:r>
            <a:br>
              <a:rPr lang="ru-RU" sz="3600" b="1" dirty="0">
                <a:solidFill>
                  <a:srgbClr val="EF1156"/>
                </a:solidFill>
              </a:rPr>
            </a:br>
            <a:r>
              <a:rPr lang="ru-RU" sz="2800" b="1" dirty="0">
                <a:solidFill>
                  <a:srgbClr val="EF1156"/>
                </a:solidFill>
              </a:rPr>
              <a:t>САМОЕ ЦЕННОЕ ДЛЯ МАТЕРИ И </a:t>
            </a:r>
            <a:r>
              <a:rPr lang="ru-RU" sz="2800" b="1" dirty="0" smtClean="0">
                <a:solidFill>
                  <a:srgbClr val="EF1156"/>
                </a:solidFill>
              </a:rPr>
              <a:t>РЕБЕНКА!</a:t>
            </a:r>
          </a:p>
          <a:p>
            <a:pPr algn="ctr"/>
            <a:endParaRPr lang="ru-RU" b="1" dirty="0" smtClean="0">
              <a:solidFill>
                <a:srgbClr val="EF1156"/>
              </a:solidFill>
              <a:latin typeface="Raleway"/>
              <a:cs typeface="Raleway"/>
            </a:endParaRPr>
          </a:p>
          <a:p>
            <a:pPr algn="ctr"/>
            <a:r>
              <a:rPr lang="ru-RU" sz="4000" b="1" dirty="0" smtClean="0">
                <a:solidFill>
                  <a:srgbClr val="EF1156"/>
                </a:solidFill>
                <a:latin typeface="Raleway"/>
                <a:cs typeface="Raleway"/>
              </a:rPr>
              <a:t>ПРЕНАТАЛ</a:t>
            </a:r>
            <a:r>
              <a:rPr lang="ru-RU" sz="4400" b="1" dirty="0" smtClean="0">
                <a:solidFill>
                  <a:srgbClr val="EF1156"/>
                </a:solidFill>
                <a:latin typeface="Raleway"/>
                <a:cs typeface="Raleway"/>
              </a:rPr>
              <a:t> +</a:t>
            </a:r>
            <a:r>
              <a:rPr lang="ru-RU" b="1" dirty="0" smtClean="0">
                <a:solidFill>
                  <a:srgbClr val="EF1156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EF1156"/>
                </a:solidFill>
                <a:latin typeface="Raleway"/>
                <a:cs typeface="Raleway"/>
              </a:rPr>
            </a:br>
            <a:r>
              <a:rPr lang="ru-RU" b="1" dirty="0" smtClean="0">
                <a:solidFill>
                  <a:srgbClr val="EF1156"/>
                </a:solidFill>
                <a:latin typeface="Raleway"/>
                <a:cs typeface="Raleway"/>
              </a:rPr>
              <a:t>Сбалансированный </a:t>
            </a:r>
            <a:r>
              <a:rPr lang="ru-RU" b="1" dirty="0">
                <a:solidFill>
                  <a:srgbClr val="EF1156"/>
                </a:solidFill>
                <a:latin typeface="Raleway"/>
                <a:cs typeface="Raleway"/>
              </a:rPr>
              <a:t>витаминно-минеральный комплекс </a:t>
            </a:r>
            <a:br>
              <a:rPr lang="ru-RU" b="1" dirty="0">
                <a:solidFill>
                  <a:srgbClr val="EF1156"/>
                </a:solidFill>
                <a:latin typeface="Raleway"/>
                <a:cs typeface="Raleway"/>
              </a:rPr>
            </a:br>
            <a:r>
              <a:rPr lang="ru-RU" b="1" dirty="0">
                <a:solidFill>
                  <a:srgbClr val="EF1156"/>
                </a:solidFill>
                <a:latin typeface="Raleway"/>
                <a:cs typeface="Raleway"/>
              </a:rPr>
              <a:t>для беременных и кормящих женщин</a:t>
            </a:r>
          </a:p>
          <a:p>
            <a:pPr algn="ctr"/>
            <a:endParaRPr lang="ru-RU" sz="3200" b="1" dirty="0">
              <a:solidFill>
                <a:srgbClr val="EF1156"/>
              </a:solidFill>
            </a:endParaRPr>
          </a:p>
          <a:p>
            <a:pPr algn="ctr"/>
            <a:endParaRPr lang="ru-RU" sz="2800" b="1" dirty="0" smtClean="0">
              <a:solidFill>
                <a:srgbClr val="EF1156"/>
              </a:solidFill>
              <a:latin typeface="Raleway"/>
              <a:cs typeface="Raleway"/>
            </a:endParaRPr>
          </a:p>
        </p:txBody>
      </p:sp>
      <p:pic>
        <p:nvPicPr>
          <p:cNvPr id="8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EF1156">
                <a:tint val="45000"/>
                <a:satMod val="400000"/>
              </a:srgbClr>
            </a:duotone>
            <a:lum bright="27000" contras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196" y="344016"/>
            <a:ext cx="689688" cy="456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432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10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ПРЕНАТАЛ </a:t>
            </a:r>
            <a:r>
              <a:rPr lang="ru-RU" sz="2400" b="1" dirty="0" smtClean="0">
                <a:solidFill>
                  <a:srgbClr val="F4A32C"/>
                </a:solidFill>
                <a:latin typeface="Raleway"/>
                <a:cs typeface="Raleway"/>
              </a:rPr>
              <a:t>+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 СОДЕРЖИТ РЫБИЙ ЖИР – ИСТОЧНИК ОМЕГА 3  </a:t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ru-RU" b="1" dirty="0" smtClean="0">
                <a:solidFill>
                  <a:srgbClr val="C00000"/>
                </a:solidFill>
                <a:latin typeface="Raleway"/>
                <a:cs typeface="Raleway"/>
              </a:rPr>
              <a:t>ДГК – полиненасыщенная жирная кислота, нужная для здоровья практически всех органов и систем организма.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4" y="-140719"/>
            <a:ext cx="2306656" cy="3666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40" y="872721"/>
            <a:ext cx="3384084" cy="2241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8275" y="506852"/>
            <a:ext cx="215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Рыбий жир (ДГК)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506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11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4A32C"/>
                </a:solidFill>
                <a:latin typeface="Raleway"/>
                <a:cs typeface="Raleway"/>
              </a:rPr>
              <a:t>ПРЕНАТАЛ + СОДЕРЖИТ ВАЖНЕЙШИЕ ДЛЯ ЗДОРОВЬЯ МИНЕРАЛЫ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ru-RU" b="1" dirty="0" smtClean="0">
                <a:solidFill>
                  <a:srgbClr val="C00000"/>
                </a:solidFill>
                <a:latin typeface="Raleway"/>
                <a:cs typeface="Raleway"/>
              </a:rPr>
              <a:t>цинк, селен и йод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3" y="-140719"/>
            <a:ext cx="2544781" cy="4045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1405675"/>
            <a:ext cx="215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Комплекс минералов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80" y="-140719"/>
            <a:ext cx="2276970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40" y="1405675"/>
            <a:ext cx="1571625" cy="1571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88" y="1625930"/>
            <a:ext cx="1601512" cy="160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9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12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4A32C"/>
                </a:solidFill>
                <a:latin typeface="Raleway"/>
                <a:cs typeface="Raleway"/>
              </a:rPr>
              <a:t>ПРЕНАТАЛ + СОДЕРЖИТ ОСОБЕННО НУЖНЫЕ БЕРЕМЕННЫМ ВИТАМИНЫ  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4" y="-223517"/>
            <a:ext cx="2682594" cy="4264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97" y="638044"/>
            <a:ext cx="4764805" cy="2094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8283" y="1405675"/>
            <a:ext cx="215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Комплекс витаминов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90558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13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4A32C"/>
                </a:solidFill>
                <a:latin typeface="Raleway"/>
                <a:cs typeface="Raleway"/>
              </a:rPr>
              <a:t>ПРЕНАТАЛ + НЕ СОДЕРЖИТ ВРЕДНЫХ ИЛИ СОМНИТЕЛЬНЫХ КОМПОНЕНТОВ:  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ru-RU" b="1" dirty="0" smtClean="0">
                <a:solidFill>
                  <a:srgbClr val="C00000"/>
                </a:solidFill>
                <a:latin typeface="Raleway"/>
                <a:cs typeface="Raleway"/>
              </a:rPr>
              <a:t>диоксида титана, искусственных красителей и </a:t>
            </a:r>
            <a:r>
              <a:rPr lang="ru-RU" b="1" dirty="0" err="1" smtClean="0">
                <a:solidFill>
                  <a:srgbClr val="C00000"/>
                </a:solidFill>
                <a:latin typeface="Raleway"/>
                <a:cs typeface="Raleway"/>
              </a:rPr>
              <a:t>ароматизаторов</a:t>
            </a:r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4" y="-223517"/>
            <a:ext cx="2682594" cy="4264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37817"/>
            <a:ext cx="3886200" cy="2590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4650" y="1506661"/>
            <a:ext cx="2151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Натуральный краситель –</a:t>
            </a:r>
          </a:p>
          <a:p>
            <a:pPr algn="ctr"/>
            <a:r>
              <a:rPr lang="ru-RU" b="1" dirty="0" err="1" smtClean="0"/>
              <a:t>кэроб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21883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-9525"/>
            <a:ext cx="4571999" cy="3918857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-9525" y="3918857"/>
            <a:ext cx="9143999" cy="1224644"/>
          </a:xfrm>
          <a:prstGeom prst="rect">
            <a:avLst/>
          </a:prstGeom>
          <a:solidFill>
            <a:srgbClr val="EF11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6229" y="4225771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4 причины выбрать </a:t>
            </a:r>
            <a:r>
              <a:rPr lang="ru-RU" sz="3600" b="1" dirty="0" err="1" smtClean="0">
                <a:solidFill>
                  <a:schemeClr val="bg1"/>
                </a:solidFill>
              </a:rPr>
              <a:t>Пренатал</a:t>
            </a:r>
            <a:r>
              <a:rPr lang="ru-RU" sz="3600" b="1" dirty="0" smtClean="0">
                <a:solidFill>
                  <a:schemeClr val="bg1"/>
                </a:solidFill>
              </a:rPr>
              <a:t> +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4487" y="560861"/>
            <a:ext cx="337328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C0000"/>
                </a:solidFill>
              </a:rPr>
              <a:t>Все необходимое</a:t>
            </a:r>
            <a:r>
              <a:rPr lang="en-US" sz="1600" b="1" dirty="0" smtClean="0">
                <a:solidFill>
                  <a:srgbClr val="CC0000"/>
                </a:solidFill>
              </a:rPr>
              <a:t> </a:t>
            </a:r>
            <a:r>
              <a:rPr lang="ru-RU" sz="1600" b="1" smtClean="0">
                <a:solidFill>
                  <a:srgbClr val="CC0000"/>
                </a:solidFill>
              </a:rPr>
              <a:t>– </a:t>
            </a:r>
            <a:r>
              <a:rPr lang="ru-RU" sz="1600" b="1">
                <a:solidFill>
                  <a:srgbClr val="CC0000"/>
                </a:solidFill>
              </a:rPr>
              <a:t> </a:t>
            </a:r>
            <a:r>
              <a:rPr lang="ru-RU" sz="1600" b="1" smtClean="0">
                <a:solidFill>
                  <a:srgbClr val="CC0000"/>
                </a:solidFill>
              </a:rPr>
              <a:t>вместе </a:t>
            </a:r>
            <a:r>
              <a:rPr lang="ru-RU" sz="1600" b="1" dirty="0" smtClean="0">
                <a:solidFill>
                  <a:srgbClr val="CC0000"/>
                </a:solidFill>
              </a:rPr>
              <a:t/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ru-RU" sz="1600" b="1" dirty="0" smtClean="0"/>
              <a:t>Омега 3, витамины и минералы </a:t>
            </a:r>
            <a:br>
              <a:rPr lang="ru-RU" sz="1600" b="1" dirty="0" smtClean="0"/>
            </a:br>
            <a:r>
              <a:rPr lang="ru-RU" sz="1600" b="1" u="sng" dirty="0" smtClean="0"/>
              <a:t>в одном комплексе</a:t>
            </a:r>
          </a:p>
          <a:p>
            <a:endParaRPr lang="ru-RU" sz="1600" b="1" dirty="0"/>
          </a:p>
          <a:p>
            <a:r>
              <a:rPr lang="ru-RU" sz="1600" b="1" dirty="0" smtClean="0">
                <a:solidFill>
                  <a:srgbClr val="CC0000"/>
                </a:solidFill>
              </a:rPr>
              <a:t>Удобство приема </a:t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ru-RU" sz="1600" b="1" u="sng" dirty="0" smtClean="0"/>
              <a:t>1 капсула 1 раз в день</a:t>
            </a:r>
          </a:p>
          <a:p>
            <a:endParaRPr lang="ru-RU" sz="1600" b="1" u="sng" dirty="0" smtClean="0"/>
          </a:p>
          <a:p>
            <a:r>
              <a:rPr lang="ru-RU" sz="1600" b="1" dirty="0" smtClean="0">
                <a:solidFill>
                  <a:srgbClr val="CC0000"/>
                </a:solidFill>
              </a:rPr>
              <a:t>Сочетаемость </a:t>
            </a:r>
            <a:r>
              <a:rPr lang="ru-RU" sz="1600" b="1" u="sng" dirty="0" smtClean="0"/>
              <a:t>Сбалансированная</a:t>
            </a:r>
            <a:r>
              <a:rPr lang="ru-RU" sz="1600" b="1" dirty="0" smtClean="0"/>
              <a:t> комбинация компонентов</a:t>
            </a:r>
          </a:p>
          <a:p>
            <a:endParaRPr lang="ru-RU" sz="1600" b="1" dirty="0"/>
          </a:p>
          <a:p>
            <a:r>
              <a:rPr lang="ru-RU" sz="1600" b="1" dirty="0" smtClean="0">
                <a:solidFill>
                  <a:srgbClr val="CC0000"/>
                </a:solidFill>
              </a:rPr>
              <a:t>Оптимальная дозировка </a:t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ru-RU" sz="1600" b="1" dirty="0" smtClean="0"/>
              <a:t>Учтена </a:t>
            </a:r>
            <a:r>
              <a:rPr lang="ru-RU" sz="1600" b="1" u="sng" dirty="0" smtClean="0"/>
              <a:t>повышенная потребность</a:t>
            </a:r>
            <a:r>
              <a:rPr lang="ru-RU" sz="1600" b="1" dirty="0" smtClean="0"/>
              <a:t> при беременности</a:t>
            </a:r>
            <a:endParaRPr lang="ru-RU" sz="1600" b="1" dirty="0"/>
          </a:p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4" y="768940"/>
            <a:ext cx="2581274" cy="41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0525" y="438150"/>
            <a:ext cx="41052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EF1156"/>
                </a:solidFill>
              </a:rPr>
              <a:t>ПРЕНАТАЛ: </a:t>
            </a:r>
            <a:br>
              <a:rPr lang="ru-RU" sz="3200" b="1" dirty="0">
                <a:solidFill>
                  <a:srgbClr val="EF1156"/>
                </a:solidFill>
              </a:rPr>
            </a:br>
            <a:r>
              <a:rPr lang="ru-RU" sz="3200" b="1" dirty="0">
                <a:solidFill>
                  <a:srgbClr val="EF1156"/>
                </a:solidFill>
              </a:rPr>
              <a:t>САМОЕ ЦЕННОЕ ДЛЯ МАТЕРИ И РЕБЕНКА – </a:t>
            </a:r>
            <a:r>
              <a:rPr lang="ru-RU" b="1" dirty="0">
                <a:solidFill>
                  <a:srgbClr val="EF1156"/>
                </a:solidFill>
              </a:rPr>
              <a:t/>
            </a:r>
            <a:br>
              <a:rPr lang="ru-RU" b="1" dirty="0">
                <a:solidFill>
                  <a:srgbClr val="EF1156"/>
                </a:solidFill>
              </a:rPr>
            </a:br>
            <a:r>
              <a:rPr lang="ru-RU" sz="3200" b="1" dirty="0">
                <a:solidFill>
                  <a:srgbClr val="EF1156"/>
                </a:solidFill>
              </a:rPr>
              <a:t>в 1 капсуле!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95775" y="3962400"/>
            <a:ext cx="1466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Все необходимое –</a:t>
            </a:r>
          </a:p>
          <a:p>
            <a:pPr algn="ctr"/>
            <a:r>
              <a:rPr lang="ru-RU" sz="1200" b="1" dirty="0">
                <a:solidFill>
                  <a:srgbClr val="EF1156"/>
                </a:solidFill>
              </a:rPr>
              <a:t>в</a:t>
            </a:r>
            <a:r>
              <a:rPr lang="ru-RU" sz="1200" b="1" dirty="0" smtClean="0">
                <a:solidFill>
                  <a:srgbClr val="EF1156"/>
                </a:solidFill>
              </a:rPr>
              <a:t> 1 капсуле</a:t>
            </a:r>
            <a:endParaRPr lang="ru-RU" sz="1200" b="1" dirty="0">
              <a:solidFill>
                <a:srgbClr val="EF115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3886200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853112" y="396240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Оптимальная</a:t>
            </a:r>
          </a:p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дозировка</a:t>
            </a:r>
            <a:endParaRPr lang="ru-RU" sz="1200" b="1" dirty="0">
              <a:solidFill>
                <a:srgbClr val="EF115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2337" y="396240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Ничего лишнего</a:t>
            </a:r>
          </a:p>
        </p:txBody>
      </p:sp>
    </p:spTree>
    <p:extLst>
      <p:ext uri="{BB962C8B-B14F-4D97-AF65-F5344CB8AC3E}">
        <p14:creationId xmlns:p14="http://schemas.microsoft.com/office/powerpoint/2010/main" val="931205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0" y="3305175"/>
            <a:ext cx="9153524" cy="534352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875" cy="2673136"/>
          </a:xfrm>
          <a:prstGeom prst="rect">
            <a:avLst/>
          </a:prstGeom>
          <a:ln w="19050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4762" y="2809875"/>
            <a:ext cx="9153523" cy="2336193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3524" y="3010614"/>
            <a:ext cx="86169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Беременным и кормящим</a:t>
            </a:r>
            <a:r>
              <a:rPr lang="ru-RU" sz="2000" b="1" dirty="0" smtClean="0"/>
              <a:t> женщинам нутриенты требуются в повышенном количестве.</a:t>
            </a:r>
            <a:br>
              <a:rPr lang="ru-RU" sz="2000" b="1" dirty="0" smtClean="0"/>
            </a:br>
            <a:endParaRPr lang="ru-RU" sz="2000" b="1" dirty="0"/>
          </a:p>
          <a:p>
            <a:r>
              <a:rPr lang="ru-RU" sz="2000" b="1" dirty="0" smtClean="0"/>
              <a:t>То же самое касается и тех, кто только </a:t>
            </a:r>
            <a:r>
              <a:rPr lang="ru-RU" sz="2000" b="1" u="sng" dirty="0" smtClean="0"/>
              <a:t>планирует беременность</a:t>
            </a:r>
            <a:r>
              <a:rPr lang="ru-RU" sz="2000" b="1" dirty="0" smtClean="0"/>
              <a:t>: </a:t>
            </a:r>
            <a:br>
              <a:rPr lang="ru-RU" sz="2000" b="1" dirty="0" smtClean="0"/>
            </a:br>
            <a:r>
              <a:rPr lang="ru-RU" sz="2000" b="1" dirty="0" smtClean="0"/>
              <a:t>прием витаминов позволяет подготовить организм к зачатию </a:t>
            </a:r>
            <a:br>
              <a:rPr lang="ru-RU" sz="2000" b="1" dirty="0" smtClean="0"/>
            </a:br>
            <a:r>
              <a:rPr lang="ru-RU" sz="2000" b="1" dirty="0" smtClean="0"/>
              <a:t>и вынашиванию ребенка.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8" y="13380"/>
            <a:ext cx="2755381" cy="2659756"/>
          </a:xfrm>
          <a:prstGeom prst="rect">
            <a:avLst/>
          </a:prstGeom>
          <a:ln w="19050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13380"/>
            <a:ext cx="2790825" cy="2659756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714679573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3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66933" y="1650989"/>
            <a:ext cx="415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14924" y="0"/>
            <a:ext cx="4029076" cy="51435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648325" y="721613"/>
            <a:ext cx="32439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Недостаток необходимых питательных веществ может иметь </a:t>
            </a:r>
            <a:r>
              <a:rPr lang="ru-RU" sz="2400" b="1" dirty="0" smtClean="0"/>
              <a:t>особенно </a:t>
            </a:r>
            <a:r>
              <a:rPr lang="ru-RU" sz="2400" b="1" dirty="0"/>
              <a:t>серьезные последствия – </a:t>
            </a:r>
          </a:p>
          <a:p>
            <a:r>
              <a:rPr lang="ru-RU" sz="2400" b="1" dirty="0"/>
              <a:t>как для матери,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так </a:t>
            </a:r>
            <a:r>
              <a:rPr lang="ru-RU" sz="2400" b="1" dirty="0"/>
              <a:t>и для ребенка.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9" y="1"/>
            <a:ext cx="5135933" cy="51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3946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4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010150" y="2569"/>
            <a:ext cx="4138612" cy="5140930"/>
          </a:xfrm>
          <a:prstGeom prst="rect">
            <a:avLst/>
          </a:prstGeom>
          <a:solidFill>
            <a:srgbClr val="FC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315075" y="485775"/>
            <a:ext cx="27495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</a:t>
            </a:r>
            <a:r>
              <a:rPr lang="ru-RU" b="1" dirty="0" smtClean="0"/>
              <a:t>еременные женщины, стремясь получить все необходимое, часто </a:t>
            </a:r>
            <a:br>
              <a:rPr lang="ru-RU" b="1" dirty="0" smtClean="0"/>
            </a:br>
            <a:r>
              <a:rPr lang="ru-RU" b="1" dirty="0" smtClean="0"/>
              <a:t>«едят за двоих».</a:t>
            </a:r>
            <a:endParaRPr lang="ru-RU" b="1" dirty="0"/>
          </a:p>
          <a:p>
            <a:endParaRPr lang="ru-RU" b="1" dirty="0"/>
          </a:p>
          <a:p>
            <a:r>
              <a:rPr lang="ru-RU" b="1" dirty="0" smtClean="0"/>
              <a:t>Это приводит к </a:t>
            </a:r>
            <a:r>
              <a:rPr lang="ru-RU" b="1" dirty="0" smtClean="0">
                <a:solidFill>
                  <a:srgbClr val="C00000"/>
                </a:solidFill>
              </a:rPr>
              <a:t>перееданию и нежелательному набору веса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r>
              <a:rPr lang="ru-RU" b="1" dirty="0" smtClean="0"/>
              <a:t>При этом проблема </a:t>
            </a:r>
            <a:r>
              <a:rPr lang="ru-RU" b="1" dirty="0" smtClean="0">
                <a:solidFill>
                  <a:srgbClr val="C00000"/>
                </a:solidFill>
              </a:rPr>
              <a:t>дефицита питательных веществ </a:t>
            </a:r>
            <a:r>
              <a:rPr lang="ru-RU" b="1" dirty="0" smtClean="0"/>
              <a:t>часто остается,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/>
              <a:t>даже если вы едите условно полезные продукты.</a:t>
            </a:r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2569"/>
            <a:ext cx="6319838" cy="51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2836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5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2569"/>
            <a:ext cx="5396828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76825" y="2569"/>
            <a:ext cx="4071937" cy="5140930"/>
          </a:xfrm>
          <a:prstGeom prst="rect">
            <a:avLst/>
          </a:prstGeom>
          <a:solidFill>
            <a:srgbClr val="FCD0D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Причина проста: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питательная ценность современных продуктов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зачастую сомнительна.</a:t>
            </a: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04" y="3705275"/>
            <a:ext cx="988619" cy="98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8492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4726780" y="2570"/>
            <a:ext cx="4376737" cy="368617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6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024"/>
            <a:ext cx="5000624" cy="45624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46442" y="266699"/>
            <a:ext cx="4941095" cy="5143500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114925" y="647858"/>
            <a:ext cx="3854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</a:t>
            </a:r>
            <a:r>
              <a:rPr lang="ru-RU" b="1" dirty="0" smtClean="0"/>
              <a:t>асто беременные женщины просто не переносят какие-то </a:t>
            </a:r>
            <a:r>
              <a:rPr lang="ru-RU" b="1" dirty="0"/>
              <a:t>полезные </a:t>
            </a:r>
            <a:r>
              <a:rPr lang="ru-RU" b="1" dirty="0" smtClean="0"/>
              <a:t>продукты – например, рыбу или мясо.</a:t>
            </a:r>
          </a:p>
          <a:p>
            <a:endParaRPr lang="ru-RU" b="1" dirty="0"/>
          </a:p>
          <a:p>
            <a:r>
              <a:rPr lang="ru-RU" b="1" dirty="0" smtClean="0"/>
              <a:t>В этом случае они недополучают </a:t>
            </a:r>
            <a:br>
              <a:rPr lang="ru-RU" b="1" dirty="0" smtClean="0"/>
            </a:br>
            <a:r>
              <a:rPr lang="ru-RU" b="1" dirty="0" smtClean="0"/>
              <a:t>с пищей полезные вещества: витамины, минералы, ПНЖК и проч.</a:t>
            </a:r>
          </a:p>
          <a:p>
            <a:endParaRPr lang="ru-RU" b="1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2" y="3387128"/>
            <a:ext cx="2293207" cy="1677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33" y="3883866"/>
            <a:ext cx="752472" cy="68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56954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7</a:t>
            </a:fld>
            <a:endParaRPr sz="1400" spc="36"/>
          </a:p>
        </p:txBody>
      </p:sp>
      <p:sp>
        <p:nvSpPr>
          <p:cNvPr id="10" name="TextBox 9"/>
          <p:cNvSpPr txBox="1"/>
          <p:nvPr/>
        </p:nvSpPr>
        <p:spPr>
          <a:xfrm>
            <a:off x="0" y="-34002"/>
            <a:ext cx="9148762" cy="5180071"/>
          </a:xfrm>
          <a:prstGeom prst="rect">
            <a:avLst/>
          </a:prstGeom>
          <a:solidFill>
            <a:srgbClr val="FCD0D0"/>
          </a:solidFill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ru-RU" sz="2000" b="1" dirty="0" smtClean="0">
              <a:solidFill>
                <a:srgbClr val="7030A0"/>
              </a:solidFill>
              <a:latin typeface="Raleway" panose="020B0003030101060003" pitchFamily="34" charset="0"/>
            </a:endParaRPr>
          </a:p>
          <a:p>
            <a:pPr algn="ctr">
              <a:buClr>
                <a:schemeClr val="accent2"/>
              </a:buClr>
            </a:pPr>
            <a:endParaRPr lang="ru-RU" sz="20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>
              <a:buClr>
                <a:schemeClr val="accent2"/>
              </a:buClr>
            </a:pPr>
            <a:endParaRPr lang="ru-RU" sz="2000" b="1" dirty="0" smtClean="0">
              <a:solidFill>
                <a:srgbClr val="7030A0"/>
              </a:solidFill>
              <a:latin typeface="Raleway" panose="020B0003030101060003" pitchFamily="34" charset="0"/>
            </a:endParaRPr>
          </a:p>
          <a:p>
            <a:r>
              <a:rPr lang="ru-RU" sz="1400" b="1" dirty="0">
                <a:solidFill>
                  <a:srgbClr val="7030A0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endParaRPr lang="ru-RU" sz="1400" b="1" dirty="0" smtClean="0">
              <a:solidFill>
                <a:srgbClr val="7030A0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7030A0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2400" b="1" dirty="0" smtClean="0">
                <a:solidFill>
                  <a:srgbClr val="EF1156"/>
                </a:solidFill>
                <a:latin typeface="Raleway" panose="020B0003030101060003" pitchFamily="34" charset="0"/>
              </a:rPr>
              <a:t/>
            </a:r>
            <a:br>
              <a:rPr lang="ru-RU" sz="2400" b="1" dirty="0" smtClean="0">
                <a:solidFill>
                  <a:srgbClr val="EF1156"/>
                </a:solidFill>
                <a:latin typeface="Raleway" panose="020B0003030101060003" pitchFamily="34" charset="0"/>
              </a:rPr>
            </a:br>
            <a:endParaRPr lang="ru-RU" sz="2400" b="1" dirty="0" smtClean="0">
              <a:solidFill>
                <a:srgbClr val="EF1156"/>
              </a:solidFill>
              <a:latin typeface="Raleway" panose="020B0003030101060003" pitchFamily="34" charset="0"/>
            </a:endParaRPr>
          </a:p>
        </p:txBody>
      </p:sp>
      <p:pic>
        <p:nvPicPr>
          <p:cNvPr id="1026" name="Picture 2" descr="d:\Users\Olga.Shirimova\Desktop\^20BC7FF7E61F01F3A34432FC176D5E906CFE89C322D258E1AF^pimgpsh_fullsize_dist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4" y="-355629"/>
            <a:ext cx="3363596" cy="534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4297135"/>
            <a:ext cx="419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30 </a:t>
            </a:r>
            <a:r>
              <a:rPr lang="ru-RU" sz="1400" dirty="0" smtClean="0"/>
              <a:t> </a:t>
            </a:r>
            <a:r>
              <a:rPr lang="ru-RU" sz="1400" dirty="0"/>
              <a:t>капсул </a:t>
            </a:r>
            <a:r>
              <a:rPr lang="ru-RU" sz="1400" dirty="0" smtClean="0"/>
              <a:t>= 1 </a:t>
            </a:r>
            <a:r>
              <a:rPr lang="ru-RU" sz="1400" dirty="0"/>
              <a:t>месяц приема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50778" y="285750"/>
            <a:ext cx="498700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	</a:t>
            </a:r>
            <a:r>
              <a:rPr lang="ru-RU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Витаминно-минеральный </a:t>
            </a:r>
            <a:r>
              <a:rPr lang="ru-RU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комплекс 	</a:t>
            </a:r>
            <a:r>
              <a:rPr lang="ru-RU" b="1" dirty="0" err="1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Пренатал</a:t>
            </a:r>
            <a:r>
              <a:rPr lang="ru-RU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 + – готовое решение проблемы!</a:t>
            </a:r>
          </a:p>
          <a:p>
            <a:endParaRPr lang="ru-RU" sz="2000" b="1" dirty="0">
              <a:solidFill>
                <a:srgbClr val="EF1156"/>
              </a:solidFill>
              <a:latin typeface="+mj-lt"/>
              <a:ea typeface="Roboto Light" panose="02000000000000000000" pitchFamily="2" charset="0"/>
            </a:endParaRPr>
          </a:p>
          <a:p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 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Восполняет дефицит 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питательных веществ, </a:t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      особенно нужных в период беременности и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	      лактации </a:t>
            </a:r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 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Обеспечивает 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гармоничное развитие плода</a:t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 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Предотвращает типичные 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для беременных </a:t>
            </a: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      женщин проблемы со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здоровьем</a:t>
            </a:r>
          </a:p>
          <a:p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	 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Снижает риск 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возможных осложнений </a:t>
            </a: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     беременности и родов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1838758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FCD0D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8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91" y="2570"/>
            <a:ext cx="3234128" cy="51409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46442" y="266699"/>
            <a:ext cx="4941095" cy="5143500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572000" y="907960"/>
            <a:ext cx="4055267" cy="292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ru-RU" sz="4400" b="1" dirty="0" err="1" smtClean="0">
                <a:solidFill>
                  <a:srgbClr val="EF1156"/>
                </a:solidFill>
                <a:cs typeface="Aharoni" panose="02010803020104030203" pitchFamily="2" charset="-79"/>
              </a:rPr>
              <a:t>Пренатал</a:t>
            </a:r>
            <a:r>
              <a:rPr lang="ru-RU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  <a:t> +</a:t>
            </a:r>
          </a:p>
          <a:p>
            <a:pPr>
              <a:lnSpc>
                <a:spcPts val="4400"/>
              </a:lnSpc>
            </a:pPr>
            <a:endParaRPr lang="ru-RU" sz="4400" b="1" dirty="0" smtClean="0">
              <a:solidFill>
                <a:srgbClr val="EF1156"/>
              </a:solidFill>
              <a:cs typeface="Aharoni" panose="02010803020104030203" pitchFamily="2" charset="-79"/>
            </a:endParaRPr>
          </a:p>
          <a:p>
            <a:pPr>
              <a:lnSpc>
                <a:spcPts val="4400"/>
              </a:lnSpc>
            </a:pPr>
            <a:r>
              <a:rPr lang="ru-RU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  <a:t>Самое ценное для матери </a:t>
            </a:r>
            <a:br>
              <a:rPr lang="ru-RU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</a:br>
            <a:r>
              <a:rPr lang="ru-RU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  <a:t>и ребенка!</a:t>
            </a:r>
            <a:endParaRPr lang="ru-RU" sz="4400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9189407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9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225" y="152400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EF1156"/>
                </a:solidFill>
              </a:rPr>
              <a:t>ВСЕ НЕОБХОДИМОЕ В ОДНОЙ КАПСУЛЕ</a:t>
            </a:r>
            <a:endParaRPr lang="ru-RU" sz="3600" b="1" dirty="0">
              <a:solidFill>
                <a:srgbClr val="EF115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0374" y="1343024"/>
            <a:ext cx="3552825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00375" y="2333626"/>
            <a:ext cx="4695825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00373" y="3686175"/>
            <a:ext cx="35528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143247" y="1440803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EF1156"/>
                </a:solidFill>
              </a:rPr>
              <a:t>ОМЕГА 3 (ДГК 200 МГ)</a:t>
            </a:r>
            <a:endParaRPr lang="ru-RU" sz="2400" b="1" dirty="0">
              <a:solidFill>
                <a:srgbClr val="EF115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3247" y="2434680"/>
            <a:ext cx="4238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EF1156"/>
                </a:solidFill>
              </a:rPr>
              <a:t>D3, E, B1, B2, B3, B5, B6,</a:t>
            </a:r>
          </a:p>
          <a:p>
            <a:r>
              <a:rPr lang="en-US" sz="2200" b="1" dirty="0" smtClean="0">
                <a:solidFill>
                  <a:srgbClr val="EF1156"/>
                </a:solidFill>
              </a:rPr>
              <a:t>B7 (</a:t>
            </a:r>
            <a:r>
              <a:rPr lang="ru-RU" sz="2200" b="1" dirty="0">
                <a:solidFill>
                  <a:srgbClr val="EF1156"/>
                </a:solidFill>
              </a:rPr>
              <a:t>Б</a:t>
            </a:r>
            <a:r>
              <a:rPr lang="ru-RU" sz="2200" b="1" dirty="0" smtClean="0">
                <a:solidFill>
                  <a:srgbClr val="EF1156"/>
                </a:solidFill>
              </a:rPr>
              <a:t>ИОТИН)</a:t>
            </a:r>
            <a:r>
              <a:rPr lang="en-US" sz="2200" b="1" dirty="0" smtClean="0">
                <a:solidFill>
                  <a:srgbClr val="EF1156"/>
                </a:solidFill>
              </a:rPr>
              <a:t>, </a:t>
            </a:r>
            <a:r>
              <a:rPr lang="ru-RU" sz="2200" b="1" dirty="0" smtClean="0">
                <a:solidFill>
                  <a:srgbClr val="EF1156"/>
                </a:solidFill>
              </a:rPr>
              <a:t>В9 (ФОЛАТ), В12</a:t>
            </a:r>
            <a:endParaRPr lang="ru-RU" sz="2200" b="1" dirty="0">
              <a:solidFill>
                <a:srgbClr val="EF115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6585" y="3834884"/>
            <a:ext cx="3200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EF1156"/>
                </a:solidFill>
              </a:rPr>
              <a:t>ЙОД, СЕЛЕН, ЦИНК</a:t>
            </a:r>
          </a:p>
        </p:txBody>
      </p:sp>
    </p:spTree>
    <p:extLst>
      <p:ext uri="{BB962C8B-B14F-4D97-AF65-F5344CB8AC3E}">
        <p14:creationId xmlns:p14="http://schemas.microsoft.com/office/powerpoint/2010/main" val="3706066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24078</TotalTime>
  <Words>1216</Words>
  <Application>Microsoft Office PowerPoint</Application>
  <PresentationFormat>Экран (16:9)</PresentationFormat>
  <Paragraphs>179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Raleway Light</vt:lpstr>
      <vt:lpstr>Roboto Light</vt:lpstr>
      <vt:lpstr>Calibri Light</vt:lpstr>
      <vt:lpstr>Raleway</vt:lpstr>
      <vt:lpstr>Arial</vt:lpstr>
      <vt:lpstr>Aharoni</vt:lpstr>
      <vt:lpstr>Calibri</vt:lpstr>
      <vt:lpstr>Symbol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Попова Полина</cp:lastModifiedBy>
  <cp:revision>1456</cp:revision>
  <cp:lastPrinted>2015-03-02T20:38:25Z</cp:lastPrinted>
  <dcterms:created xsi:type="dcterms:W3CDTF">2014-07-08T04:55:45Z</dcterms:created>
  <dcterms:modified xsi:type="dcterms:W3CDTF">2019-10-09T09:20:05Z</dcterms:modified>
</cp:coreProperties>
</file>