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95" r:id="rId2"/>
    <p:sldId id="896" r:id="rId3"/>
    <p:sldId id="939" r:id="rId4"/>
    <p:sldId id="940" r:id="rId5"/>
    <p:sldId id="942" r:id="rId6"/>
    <p:sldId id="944" r:id="rId7"/>
    <p:sldId id="930" r:id="rId8"/>
    <p:sldId id="943" r:id="rId9"/>
    <p:sldId id="937" r:id="rId10"/>
    <p:sldId id="948" r:id="rId11"/>
    <p:sldId id="950" r:id="rId12"/>
    <p:sldId id="949" r:id="rId13"/>
    <p:sldId id="902" r:id="rId14"/>
    <p:sldId id="905" r:id="rId15"/>
    <p:sldId id="951" r:id="rId16"/>
    <p:sldId id="952" r:id="rId17"/>
    <p:sldId id="920" r:id="rId18"/>
    <p:sldId id="925" r:id="rId19"/>
    <p:sldId id="95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leway Light" panose="020B0604020202020204" charset="-52"/>
      <p:regular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Roboto Light" panose="020B0604020202020204" charset="0"/>
      <p:regular r:id="rId32"/>
      <p: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58B46A"/>
    <a:srgbClr val="FFCC00"/>
    <a:srgbClr val="F2C504"/>
    <a:srgbClr val="CFA803"/>
    <a:srgbClr val="FFFF99"/>
    <a:srgbClr val="EF1156"/>
    <a:srgbClr val="FCD0D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61295" autoAdjust="0"/>
  </p:normalViewPr>
  <p:slideViewPr>
    <p:cSldViewPr snapToGrid="0" snapToObjects="1">
      <p:cViewPr varScale="1">
        <p:scale>
          <a:sx n="37" d="100"/>
          <a:sy n="37" d="100"/>
        </p:scale>
        <p:origin x="1416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4415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многие привычки современного человека провоцируют дефицит витаминов группы В.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примеру, днем он занят напряженной интеллектуальной работой в офисе (периодически взбадривая себя чашкой кофе), а вечером идет в спортзал или на пробежку (предварительно придав себе сил энергетиком).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Другой способ снять стресс – алкоголь и сигареты – также довольно распространен.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/>
              <a:t>Чтобы не допустить дефицита витаминов группы В, стоит принимать их дополнительно в виде комплекса.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В1 (Тиамин)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принимает активное участие в регуляции клеточного метаболизма и задействован в обмене углеводов, аминокислот, усвоении белков.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 для преобразования углеводов в энергию.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Важен 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нормальной работы центральной нервной системы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принимает участие в биосинтезе ацетилхолина – медиатора, отвечающего за передачу импульсов в центральной нервной системе). П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отребление тиамина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улучшает когнитивные функции, в том числе – память и сообразительность, препятствует старению клеток мозга,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помогает стабилизировать эмоциональное состояние.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В2 (Рибофлавин)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ребуется для эффективной выработки энергии. Он принимает участие в процессах белкового, углеводного и липидного обмена, а также в синтезе молекул АТФ (аденозинтрифосфорной кислоты – "топлива жизни"). Поддерживает здоровье глаз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омогает защитить сетчатку от вредного воздействия УФ-лучей, повышает остроту зрения и восприятие цвета и света. Входит в состав родопсина (основного зрительного пигмента).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Участвует в синтезе нервных клеток, положительно влияет на состояние печени, кожи, волос, ногтей, слизистых оболочек.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Улучшает кроветворение (нужен для нормального усвоения железа, участвует в процессах формирования и созревания эритроцитов).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В3 (Ниацин)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важен для поддержания нормального метаболизма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энергообмена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Помимо этого он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омогает контролировать уровень холестерина в организме, препятствуя образованию на стенках сосудов атеросклеротических бляшек.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Оказывает мягкое седативное действие, помогает улучшить психическое состояние при тревоге, апатии, стрессе.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В5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(Пантотеновая кислота)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пособствует эффективной работе ЦНС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частвует в синтезе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нейротрансмиттеров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медиаторов центральной нервной системы).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Укрепляет иммунитет, повышает сопротивляемость организма инфекциям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частвует в формировании антител). Пантотеновая кислота стимулирует работу мозга, уменьшает рассеянность, забывчивость и легкие депрессивные расстройства. Важна для углеводного, белкового и липидного обмена; улучшает общий тонус, повышает выносливость.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В6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(Пиридоксин)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аряду с фолиевой кислотой и витамином B12 помогает сохранить здоровье сердечно-сосудистой системы. Прием этого витамина положительно сказывается на процессах кроветворения.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Пиридоксин принимает участие в синтезе гормонов и формировании эритроцитов; нужен для полноценного усвоения витамина B12.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В7 (биотин)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требуется для роста и деления клеток, поскольку принимает участие в синтезе нуклеиновой кислоты, образующей ДНК и РНК.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часто называют «витамином красоты», поскольку он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пособствует поддержанию кожи, волос и ногтей в здоровом состоянии. Биотин необходим для образования белка кератина (основного строительного материала для волос) и нормального формирования волосяных луковиц. В составе биотина есть сера, необходимая для синтеза коллагена, а значит – для сохранения упругости и плотности кожи.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В9 (Фолиевая кислота)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положительно влияет на рост и развитие всех тканей, способствует нормализации работы иммунной и сердечно-сосудистой системы. Фолиевая кислота участвует в синтезе аминокислот и ферментов, благотворно влияет на функцию кроветворения, помогает нормализовать работу печени и пищеварительной системы в целом. От недостатка фолиевой кислоты страдает, прежде всего, костный мозг.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В12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Цианокобаламин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особенно важен для профилактики анемии. Он повышает уровень энергии, помогает поддерживать здоровье нервной системы, улучшает способность к концентрации, память, сообразительность. Его недостаток может привести к серьезным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нервным расстройства и анемии.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 искусственных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ароматизаторов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усилителей вкуса – только натуральный лайм.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 продукта также входит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стевиол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гликозид – натуральный диетический подсластитель, безопасный для диабетиков. Он представляет собой экстракт из листьев растения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стевия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(«медовая трава»), который в сотни раз слаще сахара.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Жевательные</a:t>
            </a:r>
            <a:r>
              <a:rPr lang="ru-RU" baseline="0" dirty="0" smtClean="0"/>
              <a:t> таблетки не требуют </a:t>
            </a:r>
            <a:r>
              <a:rPr lang="ru-RU" baseline="0" dirty="0" err="1" smtClean="0"/>
              <a:t>запивания</a:t>
            </a:r>
            <a:r>
              <a:rPr lang="ru-RU" baseline="0" dirty="0" smtClean="0"/>
              <a:t>, поэтому их можно принять в любой момент.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Кроме того, они обладают приятным свежим цитрусовым вкусом.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2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 – это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один витамин, 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веществ, которые объединяет присутствие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составе молекулы азота.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итамины этой группы обозначаются цифрой (В1, В2 и так далее), но имеют также собственные названия – фолиевая кислота (В9), ниацин (В3), рибофлавин (В2) и проч.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витамины группы В в организме отвечают за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энергообмен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состояние нервной системы. Они также важны для сердечно-сосудистой системы, кроветворения, здоровья кожи, волос и ногтей.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Характерно, что первая часть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 «витамин»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(vita)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латыни значит «жизнь», а вторая (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amine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означает азотосодержащее вещество (то есть, именно витамин В). </a:t>
            </a:r>
            <a:endParaRPr lang="ru-RU" sz="8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В1 – тиамин – был обнаружен первым. (До этого люди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вообще не знали о существовании витаминов и объясняли последствия витаминного дефицита самыми разными причинами, вплоть до мистических).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 открытия – Христиан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Эйкман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получил за него в 1929 году Нобелевскую премию.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Ученый предположил, что тяжелое заболевание бери-бери, широко распространенное в Юго-Восточной Азии, связано с особенностями питания в этом регионе. Причем зажиточные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юди, употреблявшие в пищу шлифованный белый рис, страдали от бери-бери чаще, чем бедняки, которые ели более дешевый рис, не очищенный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оболочки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Эйкман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сделал предположение о том, что именно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этой оболочке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содержится важное для здоровья вещество, и оказался прав.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одно заболевание, вызванное авитаминозом – это пеллагра,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которая особенно часто возникала в регионах, где в питании преобладала кукуруза.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Симптомы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пеллагры: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тяжёлые нервно-психические расстройства, сильный понос, поражение слизистых оболочек и кожи: появление симметричных красных пятен на лице, руках, шее, внутренних поверхностях бёдер. У человека возникают частые головные боли и бессонница, он чувствует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себя изможденным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Громкая музыка, яркий свет, сочные краски действуют на него раздражающе.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двадцатого века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учёным удалось доказать, что пеллагру можно излечить с помощью никотиновой кислоты. 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огда этому веществу было присвоено звание витамина. Витамин В3 и сегодня часто называют витамином РР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Pellagra Preventing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предотвращающий пеллагру).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Прошло около ста лет с тех пор, как были сделаны эти важные открытия, но и сегодня огромное количество людей, в том числе – в развитых странах, страдает от дефицита витаминов группы В, иногда даже не подозревая об этом.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Типичные симптомы дефицита витаминов группы В: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Постоянная усталость, быстрая утомляемость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Эмоциональная нестабильность, раздражительность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Нарушения сна (бессонница)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Сухость кожи, ломкость ногтей, истончение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интенсивное выпадение волос, утрата ими здорового блеска.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 отдельных витаминов В проявляется специфическими симптомами. Так, нехватка тиамина (витамина В1) может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стать причиной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учащенного сердцебиения или одышки.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Недостаток рибофлавина (витамина В2) часто можно диагностировать по появлению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конъюктивитов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ухудшению зрения, снижению уровня гемоглобина.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/>
              <a:t>Возникает вопрос – почему дефицит витаминов группы В до сих пор часто встречается?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Казалось бы, в наше время люди питаются гораздо более разнообразно, чем в прошлом, а витамины группы В содержатся во многих доступных продуктах.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/>
              <a:t>Например, витаминами группы В богаты: мясо, рыба, яйца, молоко и сыр, листовые овощи, орехи, бобовые, крупы (особенно гречка) и злаки. 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Но, к сожалению, наши пищевые продукты стали намного беднее витаминами и минералами, чем раньше.</a:t>
            </a:r>
          </a:p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/>
              <a:t>Теоретически, если вы полноценно и разнообразно питаетесь каждый день, то получаете эти витамины в достаточном количестве. Но, к</a:t>
            </a:r>
            <a:r>
              <a:rPr lang="ru-RU" sz="1000" dirty="0" smtClean="0"/>
              <a:t> сожалению, таких людей немного. Большинство</a:t>
            </a:r>
            <a:r>
              <a:rPr lang="ru-RU" sz="1000" baseline="0" dirty="0" smtClean="0"/>
              <a:t> предпочитает рафинированную и богатую углеводами еду: белый хлеб, сдобную выпечку из муки высшего сорта, белый рис, сладости.</a:t>
            </a:r>
          </a:p>
          <a:p>
            <a:r>
              <a:rPr lang="ru-RU" sz="1000" baseline="0" dirty="0" smtClean="0"/>
              <a:t> </a:t>
            </a:r>
          </a:p>
          <a:p>
            <a:r>
              <a:rPr lang="ru-RU" sz="1000" baseline="0" dirty="0" smtClean="0"/>
              <a:t>Парадоксально, но сегодня эти продукты, которые раньше считались престижными, стоят дешевле своих «грубых» </a:t>
            </a:r>
            <a:r>
              <a:rPr lang="ru-RU" sz="1000" baseline="0" dirty="0" err="1" smtClean="0"/>
              <a:t>цельнозерновых</a:t>
            </a:r>
            <a:r>
              <a:rPr lang="ru-RU" sz="1000" baseline="0" dirty="0" smtClean="0"/>
              <a:t> аналогов. И это – одна из причин, почему люди недополучают важные для здоровья витамины: они покупают то, что вкусно и дешево.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При этом они забывают, что рафинирование не только делает еду более приятной по вкусу и текстуре, но и очищает ее от полезных веществ, которые содержатся, например, в оболочке круп и зерен. </a:t>
            </a:r>
            <a:br>
              <a:rPr lang="ru-RU" sz="1000" baseline="0" dirty="0" smtClean="0"/>
            </a:br>
            <a:r>
              <a:rPr lang="ru-RU" sz="1000" baseline="0" dirty="0" smtClean="0"/>
              <a:t>Отличный пример – жизненно необходимый нам витамин В1, о котором мы уже рассказывали.</a:t>
            </a:r>
            <a:endParaRPr lang="ru-RU" sz="1000" dirty="0" smtClean="0"/>
          </a:p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Витамины</a:t>
            </a:r>
            <a:r>
              <a:rPr lang="ru-RU" sz="1000" baseline="0" dirty="0" smtClean="0"/>
              <a:t> группы В относятся к </a:t>
            </a:r>
            <a:r>
              <a:rPr lang="ru-RU" sz="1000" b="1" baseline="0" dirty="0" smtClean="0"/>
              <a:t>водорастворимым и регулярно выводятся</a:t>
            </a:r>
            <a:r>
              <a:rPr lang="ru-RU" sz="1000" baseline="0" dirty="0" smtClean="0"/>
              <a:t> из организма.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витамины группы В (например, тиамин, пантотеновая кислота, рибофлавин)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частично разрушаются при термической обработке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Кроме того, рибофлавин (витамин В2)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разрушается под действием света и при размораживании.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большого количества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кофе (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4-х чашек в день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крепкого чая, энергетиков, колы и других напитков с кофеином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мешает усвоению витаминов группы В.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сигарет в день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убивают запасы витаминов В напрочь, особенно это касается В6, В2 и В1. Точно так же влияют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порций алкоголя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неделю.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приема антибиотиков, мочегонных, антацидов, противозачаточных средств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витамины группы В выводятся из организма в ускоренном режиме. В этот период пища не может снабдить нас ими в нужном для здоровья количестве.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037" y="498590"/>
            <a:ext cx="8541926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 err="1" smtClean="0">
                <a:latin typeface="Calibri Light" panose="020F0302020204030204" pitchFamily="34" charset="0"/>
              </a:rPr>
              <a:t>www.coral-club.com</a:t>
            </a:r>
            <a:endParaRPr lang="en-US" i="0" dirty="0">
              <a:latin typeface="Calibri Light" panose="020F0302020204030204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257731" y="4720365"/>
            <a:ext cx="628539" cy="280755"/>
            <a:chOff x="3256504" y="4721279"/>
            <a:chExt cx="628539" cy="280755"/>
          </a:xfrm>
        </p:grpSpPr>
        <p:sp>
          <p:nvSpPr>
            <p:cNvPr id="5" name="Oval 4"/>
            <p:cNvSpPr/>
            <p:nvPr userDrawn="1"/>
          </p:nvSpPr>
          <p:spPr>
            <a:xfrm>
              <a:off x="3256504" y="4721279"/>
              <a:ext cx="276847" cy="27684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608196" y="4725187"/>
              <a:ext cx="276847" cy="27684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3365891" y="4826243"/>
              <a:ext cx="45719" cy="73401"/>
              <a:chOff x="3345327" y="4804129"/>
              <a:chExt cx="74099" cy="118964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 userDrawn="1"/>
          </p:nvGrpSpPr>
          <p:grpSpPr>
            <a:xfrm flipH="1" flipV="1">
              <a:off x="3727667" y="4823914"/>
              <a:ext cx="45719" cy="73401"/>
              <a:chOff x="3345327" y="4804129"/>
              <a:chExt cx="74099" cy="118964"/>
            </a:xfrm>
          </p:grpSpPr>
          <p:cxnSp>
            <p:nvCxnSpPr>
              <p:cNvPr id="35" name="Straight Connector 34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Straight Connector 36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Изображение 39" descr="CC_Logo_Green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314" y="130723"/>
            <a:ext cx="461049" cy="3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33"/>
          <p:cNvSpPr/>
          <p:nvPr/>
        </p:nvSpPr>
        <p:spPr>
          <a:xfrm>
            <a:off x="-4" y="1"/>
            <a:ext cx="9144000" cy="5143500"/>
          </a:xfrm>
          <a:prstGeom prst="rect">
            <a:avLst/>
          </a:prstGeom>
          <a:solidFill>
            <a:schemeClr val="bg1">
              <a:alpha val="69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latin typeface="Raleway"/>
              <a:cs typeface="Ralewa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686" y="314325"/>
            <a:ext cx="5220627" cy="60960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ru-RU" sz="1100" b="1" dirty="0" smtClean="0">
              <a:solidFill>
                <a:srgbClr val="EF1156"/>
              </a:solidFill>
              <a:latin typeface="Raleway"/>
              <a:cs typeface="Raleway"/>
            </a:endParaRPr>
          </a:p>
        </p:txBody>
      </p:sp>
      <p:sp>
        <p:nvSpPr>
          <p:cNvPr id="23" name="object 3"/>
          <p:cNvSpPr txBox="1">
            <a:spLocks/>
          </p:cNvSpPr>
          <p:nvPr/>
        </p:nvSpPr>
        <p:spPr>
          <a:xfrm>
            <a:off x="3328351" y="4461094"/>
            <a:ext cx="24872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2375"/>
              </a:lnSpc>
            </a:pPr>
            <a:r>
              <a:rPr lang="en-US" sz="1100" spc="55" dirty="0" smtClean="0">
                <a:solidFill>
                  <a:srgbClr val="FF0000"/>
                </a:solidFill>
              </a:rPr>
              <a:t>CORAL-CLUB.COM</a:t>
            </a:r>
            <a:endParaRPr lang="en-US" sz="1100" spc="55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619500" y="1076325"/>
            <a:ext cx="4811540" cy="202272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F1156"/>
                </a:solidFill>
              </a:rPr>
              <a:t/>
            </a:r>
            <a:br>
              <a:rPr lang="ru-RU" sz="3600" b="1" dirty="0">
                <a:solidFill>
                  <a:srgbClr val="EF1156"/>
                </a:solidFill>
              </a:rPr>
            </a:br>
            <a:endParaRPr lang="ru-RU" sz="2800" b="1" dirty="0" smtClean="0">
              <a:solidFill>
                <a:srgbClr val="EF1156"/>
              </a:solidFill>
            </a:endParaRPr>
          </a:p>
          <a:p>
            <a:pPr algn="ctr"/>
            <a:endParaRPr lang="ru-RU" b="1" dirty="0" smtClean="0">
              <a:solidFill>
                <a:srgbClr val="EF1156"/>
              </a:solidFill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C000"/>
                </a:solidFill>
                <a:latin typeface="Raleway"/>
                <a:cs typeface="Raleway"/>
              </a:rPr>
              <a:t>TASTY B</a:t>
            </a:r>
            <a:r>
              <a:rPr lang="ru-RU" sz="4000" b="1" dirty="0" smtClean="0">
                <a:solidFill>
                  <a:srgbClr val="FFC000"/>
                </a:solidFill>
                <a:latin typeface="Raleway"/>
                <a:cs typeface="Raleway"/>
              </a:rPr>
              <a:t/>
            </a:r>
            <a:br>
              <a:rPr lang="ru-RU" sz="4000" b="1" dirty="0" smtClean="0">
                <a:solidFill>
                  <a:srgbClr val="FFC000"/>
                </a:solidFill>
                <a:latin typeface="Raleway"/>
                <a:cs typeface="Raleway"/>
              </a:rPr>
            </a:br>
            <a:r>
              <a:rPr lang="ru-RU" sz="4400" b="1" dirty="0" smtClean="0">
                <a:solidFill>
                  <a:srgbClr val="008000"/>
                </a:solidFill>
                <a:latin typeface="Raleway"/>
                <a:cs typeface="Raleway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</a:br>
            <a:r>
              <a:rPr lang="ru-RU" sz="2400" b="1" dirty="0">
                <a:solidFill>
                  <a:srgbClr val="008000"/>
                </a:solidFill>
              </a:rPr>
              <a:t>Комплекс витаминов </a:t>
            </a:r>
            <a:r>
              <a:rPr lang="ru-RU" sz="2400" b="1" dirty="0" smtClean="0">
                <a:solidFill>
                  <a:srgbClr val="008000"/>
                </a:solidFill>
              </a:rPr>
              <a:t>группы В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err="1" smtClean="0">
                <a:solidFill>
                  <a:srgbClr val="008000"/>
                </a:solidFill>
              </a:rPr>
              <a:t>в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форме жевательных таблеток </a:t>
            </a:r>
            <a:r>
              <a:rPr lang="ru-RU" sz="2400" b="1" dirty="0" smtClean="0">
                <a:solidFill>
                  <a:srgbClr val="008000"/>
                </a:solidFill>
              </a:rPr>
              <a:t/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с </a:t>
            </a:r>
            <a:r>
              <a:rPr lang="ru-RU" sz="2400" b="1" dirty="0">
                <a:solidFill>
                  <a:srgbClr val="008000"/>
                </a:solidFill>
              </a:rPr>
              <a:t>освежающим вкусом </a:t>
            </a:r>
            <a:r>
              <a:rPr lang="ru-RU" sz="2400" b="1" dirty="0" smtClean="0">
                <a:solidFill>
                  <a:srgbClr val="008000"/>
                </a:solidFill>
              </a:rPr>
              <a:t>лайма </a:t>
            </a:r>
            <a:endParaRPr lang="ru-RU" sz="2400" dirty="0">
              <a:solidFill>
                <a:srgbClr val="008000"/>
              </a:solidFill>
            </a:endParaRPr>
          </a:p>
          <a:p>
            <a:endParaRPr lang="ru-RU" sz="3200" b="1" dirty="0">
              <a:solidFill>
                <a:srgbClr val="EF1156"/>
              </a:solidFill>
            </a:endParaRPr>
          </a:p>
          <a:p>
            <a:pPr algn="ctr"/>
            <a:endParaRPr lang="ru-RU" sz="2800" b="1" dirty="0" smtClean="0">
              <a:solidFill>
                <a:srgbClr val="EF1156"/>
              </a:solidFill>
              <a:latin typeface="Raleway"/>
              <a:cs typeface="Raleway"/>
            </a:endParaRPr>
          </a:p>
        </p:txBody>
      </p:sp>
      <p:pic>
        <p:nvPicPr>
          <p:cNvPr id="8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196" y="344016"/>
            <a:ext cx="689688" cy="4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529" y="344016"/>
            <a:ext cx="2739493" cy="41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270" y="701243"/>
            <a:ext cx="1754549" cy="13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9524" y="2569"/>
            <a:ext cx="9153524" cy="51435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10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62500" y="238126"/>
            <a:ext cx="41179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Между тем, витамины группы В необходимы нам всем ежедневно.</a:t>
            </a:r>
            <a:br>
              <a:rPr lang="ru-RU" sz="2000" b="1" dirty="0" smtClean="0"/>
            </a:br>
            <a:r>
              <a:rPr lang="ru-RU" sz="2000" b="1" dirty="0" smtClean="0"/>
              <a:t>Особенно важно регулярно восполнять их запас, если вы: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Занимаетесь спортом или тяжелой физической работой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Регулярно испытываете стресс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Пьете много кофе, употребляете энергетики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Курите, часто употребляете алкоголь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4" y="2569"/>
            <a:ext cx="3676650" cy="244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62" y="2804985"/>
            <a:ext cx="3682988" cy="23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0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11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24137" y="-9463"/>
            <a:ext cx="3824625" cy="514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2653" y="216833"/>
            <a:ext cx="3386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в результате вы чувствуете себя изможденным и выгоревшим –</a:t>
            </a:r>
          </a:p>
          <a:p>
            <a:pPr algn="ctr"/>
            <a:r>
              <a:rPr lang="ru-RU" sz="2400" b="1" dirty="0" smtClean="0"/>
              <a:t>не удивляйтесь.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Так организм сигнализирует нам </a:t>
            </a:r>
            <a:br>
              <a:rPr lang="ru-RU" sz="2400" b="1" dirty="0" smtClean="0"/>
            </a:br>
            <a:r>
              <a:rPr lang="ru-RU" sz="2400" b="1" dirty="0" smtClean="0"/>
              <a:t>о дефиците витаминов </a:t>
            </a:r>
            <a:br>
              <a:rPr lang="ru-RU" sz="2400" b="1" dirty="0" smtClean="0"/>
            </a:br>
            <a:r>
              <a:rPr lang="ru-RU" sz="2400" b="1" dirty="0" smtClean="0"/>
              <a:t>группы 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64"/>
            <a:ext cx="5324137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2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12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4" y="1526495"/>
            <a:ext cx="2837910" cy="361700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119305" y="76199"/>
            <a:ext cx="4953000" cy="2705100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14775" y="847725"/>
            <a:ext cx="356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Что же делать?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86" y="2707513"/>
            <a:ext cx="1533096" cy="2300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7126" y="3857622"/>
            <a:ext cx="383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TASTY B</a:t>
            </a:r>
            <a:r>
              <a:rPr lang="ru-RU" sz="2000" b="1" dirty="0" smtClean="0">
                <a:solidFill>
                  <a:srgbClr val="008000"/>
                </a:solidFill>
              </a:rPr>
              <a:t> –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ОТЛИЧНОЕ РЕШЕНИЕ!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2980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13</a:t>
            </a:fld>
            <a:endParaRPr sz="1400" spc="36"/>
          </a:p>
        </p:txBody>
      </p:sp>
      <p:sp>
        <p:nvSpPr>
          <p:cNvPr id="10" name="TextBox 9"/>
          <p:cNvSpPr txBox="1"/>
          <p:nvPr/>
        </p:nvSpPr>
        <p:spPr>
          <a:xfrm>
            <a:off x="0" y="-34002"/>
            <a:ext cx="9148762" cy="5180071"/>
          </a:xfrm>
          <a:prstGeom prst="rect">
            <a:avLst/>
          </a:prstGeom>
          <a:solidFill>
            <a:srgbClr val="58B46A"/>
          </a:solidFill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ru-RU" sz="2000" b="1" dirty="0" smtClean="0">
              <a:solidFill>
                <a:srgbClr val="7030A0"/>
              </a:solidFill>
              <a:latin typeface="Raleway" panose="020B0003030101060003" pitchFamily="34" charset="0"/>
            </a:endParaRPr>
          </a:p>
          <a:p>
            <a:pPr algn="ctr">
              <a:buClr>
                <a:schemeClr val="accent2"/>
              </a:buClr>
            </a:pPr>
            <a:endParaRPr lang="ru-RU" sz="20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>
              <a:buClr>
                <a:schemeClr val="accent2"/>
              </a:buClr>
            </a:pPr>
            <a:endParaRPr lang="ru-RU" sz="2000" b="1" dirty="0" smtClean="0">
              <a:solidFill>
                <a:srgbClr val="7030A0"/>
              </a:solidFill>
              <a:latin typeface="Raleway" panose="020B0003030101060003" pitchFamily="34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	</a:t>
            </a:r>
            <a:endParaRPr lang="ru-RU" sz="1400" b="1" dirty="0" smtClean="0">
              <a:solidFill>
                <a:srgbClr val="7030A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	</a:t>
            </a:r>
            <a:r>
              <a:rPr lang="ru-RU" sz="1400" b="1" dirty="0">
                <a:solidFill>
                  <a:srgbClr val="EF1156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/>
            </a:r>
            <a:br>
              <a:rPr lang="ru-RU" sz="1400" b="1" dirty="0">
                <a:solidFill>
                  <a:srgbClr val="EF1156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</a:br>
            <a:r>
              <a:rPr lang="ru-RU" sz="2400" b="1" dirty="0" smtClean="0">
                <a:solidFill>
                  <a:srgbClr val="EF1156"/>
                </a:solidFill>
                <a:latin typeface="Raleway" panose="020B0003030101060003" pitchFamily="34" charset="0"/>
              </a:rPr>
              <a:t/>
            </a:r>
            <a:br>
              <a:rPr lang="ru-RU" sz="2400" b="1" dirty="0" smtClean="0">
                <a:solidFill>
                  <a:srgbClr val="EF1156"/>
                </a:solidFill>
                <a:latin typeface="Raleway" panose="020B0003030101060003" pitchFamily="34" charset="0"/>
              </a:rPr>
            </a:br>
            <a:endParaRPr lang="ru-RU" sz="2400" b="1" dirty="0" smtClean="0">
              <a:solidFill>
                <a:srgbClr val="EF1156"/>
              </a:solidFill>
              <a:latin typeface="Raleway" panose="020B00030301010600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604" y="383813"/>
            <a:ext cx="2715896" cy="4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5" y="4458675"/>
            <a:ext cx="419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 </a:t>
            </a:r>
            <a:r>
              <a:rPr lang="ru-RU" sz="1600" dirty="0">
                <a:solidFill>
                  <a:schemeClr val="bg1"/>
                </a:solidFill>
              </a:rPr>
              <a:t>упаковка = 30 жевательных </a:t>
            </a:r>
            <a:r>
              <a:rPr lang="ru-RU" sz="1600" dirty="0" smtClean="0">
                <a:solidFill>
                  <a:schemeClr val="bg1"/>
                </a:solidFill>
              </a:rPr>
              <a:t>таблеток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778" y="285750"/>
            <a:ext cx="53455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F1156"/>
                </a:solidFill>
                <a:latin typeface="+mj-lt"/>
                <a:ea typeface="Roboto Light" panose="02000000000000000000" pitchFamily="2" charset="0"/>
              </a:rPr>
              <a:t>	</a:t>
            </a:r>
            <a:r>
              <a:rPr lang="ru-RU" sz="2800" b="1" dirty="0">
                <a:solidFill>
                  <a:srgbClr val="FFCC00"/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CC00"/>
                </a:solidFill>
                <a:latin typeface="+mj-lt"/>
                <a:ea typeface="Roboto Light" panose="02000000000000000000" pitchFamily="2" charset="0"/>
              </a:rPr>
              <a:t>TASTY B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Комплекс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витаминов группы В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форме жевательных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таблеток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с освежающим вкусом лайма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!</a:t>
            </a:r>
          </a:p>
          <a:p>
            <a:endParaRPr lang="ru-RU" sz="2000" b="1" dirty="0">
              <a:solidFill>
                <a:schemeClr val="bg1"/>
              </a:solidFill>
              <a:latin typeface="+mj-lt"/>
              <a:ea typeface="Roboto Light" panose="02000000000000000000" pitchFamily="2" charset="0"/>
            </a:endParaRPr>
          </a:p>
          <a:p>
            <a:endParaRPr lang="ru-RU" sz="1400" b="1" dirty="0">
              <a:solidFill>
                <a:schemeClr val="bg1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  Помогает нормализовать состояние нервной системы</a:t>
            </a:r>
            <a:br>
              <a:rPr lang="ru-RU" sz="1400" b="1" dirty="0" smtClean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</a:br>
            <a:endParaRPr lang="ru-RU" sz="1400" b="1" dirty="0" smtClean="0">
              <a:solidFill>
                <a:srgbClr val="FFFF0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  Способствует улучшению энергетического обмена</a:t>
            </a:r>
            <a:r>
              <a:rPr lang="ru-RU" sz="1400" b="1" dirty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/>
            </a:r>
            <a:br>
              <a:rPr lang="ru-RU" sz="1400" b="1" dirty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</a:br>
            <a:endParaRPr lang="ru-RU" sz="1400" b="1" dirty="0">
              <a:solidFill>
                <a:srgbClr val="FFFF0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	</a:t>
            </a:r>
            <a:r>
              <a:rPr lang="ru-RU" sz="1400" b="1" dirty="0" smtClean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</a:rPr>
              <a:t>Полезен для здоровья сердечно-сосудистой и	кроветворной системы</a:t>
            </a:r>
            <a:endParaRPr lang="ru-RU" sz="1400" b="1" dirty="0">
              <a:solidFill>
                <a:srgbClr val="FFFF0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FF0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FF00"/>
                </a:solidFill>
                <a:latin typeface="Raleway Light" panose="020B0403030101060003" pitchFamily="34" charset="-52"/>
                <a:ea typeface="Roboto Light" panose="02000000000000000000" pitchFamily="2" charset="0"/>
                <a:sym typeface="Symbol"/>
              </a:rPr>
              <a:t>	Улучшает состояние кожи, волос и ногтей</a:t>
            </a:r>
            <a:endParaRPr lang="ru-RU" sz="1400" b="1" dirty="0">
              <a:solidFill>
                <a:srgbClr val="FFFF00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58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14288" y="0"/>
            <a:ext cx="9144000" cy="4028303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4" y="4114800"/>
            <a:ext cx="8258175" cy="58877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Raleway"/>
                <a:cs typeface="Raleway"/>
              </a:rPr>
              <a:t>TASTY B</a:t>
            </a:r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> СОДЕРЖИТ ВИТАМИНЫ: </a:t>
            </a:r>
            <a: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  <a:t/>
            </a:r>
            <a:b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</a:br>
            <a:r>
              <a:rPr lang="ru-RU" b="1" dirty="0" smtClean="0">
                <a:solidFill>
                  <a:srgbClr val="CFA803"/>
                </a:solidFill>
                <a:latin typeface="Raleway"/>
                <a:cs typeface="Raleway"/>
              </a:rPr>
              <a:t>В1, В2, В3, В5, В6, В7, В9, В12</a:t>
            </a:r>
            <a:endParaRPr lang="ru-RU" sz="1400" b="1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489" y="453209"/>
            <a:ext cx="4229097" cy="234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365" y="2789173"/>
            <a:ext cx="875124" cy="812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2665149"/>
            <a:ext cx="1152525" cy="1152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127" y="2772343"/>
            <a:ext cx="938138" cy="938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8488" y="2580777"/>
            <a:ext cx="1235639" cy="12356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025" y="2848505"/>
            <a:ext cx="785811" cy="7858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33" y="2831884"/>
            <a:ext cx="779310" cy="819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-150181"/>
            <a:ext cx="2614068" cy="39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5" y="3933825"/>
            <a:ext cx="8258175" cy="5500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>В </a:t>
            </a:r>
            <a:r>
              <a:rPr lang="en-US" b="1" dirty="0" smtClean="0">
                <a:solidFill>
                  <a:srgbClr val="008000"/>
                </a:solidFill>
                <a:latin typeface="Raleway"/>
                <a:cs typeface="Raleway"/>
              </a:rPr>
              <a:t>TASTY B </a:t>
            </a:r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>ИСПОЛЬЗОВАН НАТУРАЛЬНЫЙ АРОМАТИЗАТОР</a:t>
            </a:r>
            <a: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  <a:t/>
            </a:r>
            <a:b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</a:br>
            <a: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  <a:t>ЛАЙМ</a:t>
            </a:r>
            <a:endParaRPr lang="ru-RU" sz="1600" b="1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865936"/>
            <a:ext cx="3017301" cy="2314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-150181"/>
            <a:ext cx="2614068" cy="39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5" y="3933825"/>
            <a:ext cx="8258175" cy="5500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>В </a:t>
            </a:r>
            <a:r>
              <a:rPr lang="en-US" b="1" dirty="0" smtClean="0">
                <a:solidFill>
                  <a:srgbClr val="008000"/>
                </a:solidFill>
                <a:latin typeface="Raleway"/>
                <a:cs typeface="Raleway"/>
              </a:rPr>
              <a:t>TASTY B </a:t>
            </a:r>
            <a:r>
              <a:rPr lang="ru-RU" b="1" dirty="0" smtClean="0">
                <a:solidFill>
                  <a:srgbClr val="008000"/>
                </a:solidFill>
                <a:latin typeface="Raleway"/>
                <a:cs typeface="Raleway"/>
              </a:rPr>
              <a:t>ИСПОЛЬЗОВАН НАТУРАЛЬНЫЙ ПОДСЛАСТИТЕЛЬ</a:t>
            </a:r>
            <a: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  <a:t/>
            </a:r>
            <a:b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</a:br>
            <a:r>
              <a:rPr lang="ru-RU" b="1" dirty="0" smtClean="0">
                <a:solidFill>
                  <a:srgbClr val="F4A32C"/>
                </a:solidFill>
                <a:latin typeface="Raleway"/>
                <a:cs typeface="Raleway"/>
              </a:rPr>
              <a:t>СТЕВИОЛ ГЛИКОЗИД (ИЗ ЛИСТЬЕВ СТЕВИИ)</a:t>
            </a:r>
            <a:endParaRPr lang="ru-RU" sz="1600" b="1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506852"/>
            <a:ext cx="5047843" cy="265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-150181"/>
            <a:ext cx="2614068" cy="39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 txBox="1">
            <a:spLocks/>
          </p:cNvSpPr>
          <p:nvPr/>
        </p:nvSpPr>
        <p:spPr>
          <a:xfrm>
            <a:off x="3328351" y="4461094"/>
            <a:ext cx="24872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2375"/>
              </a:lnSpc>
            </a:pPr>
            <a:r>
              <a:rPr lang="en-US" sz="1200" spc="55" dirty="0" smtClean="0">
                <a:solidFill>
                  <a:schemeClr val="bg1">
                    <a:lumMod val="95000"/>
                  </a:schemeClr>
                </a:solidFill>
              </a:rPr>
              <a:t>CORAL-CLUB.COM</a:t>
            </a:r>
            <a:endParaRPr lang="en-US" sz="1200" spc="5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666751" y="485775"/>
            <a:ext cx="3257550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940"/>
              </a:lnSpc>
            </a:pPr>
            <a:r>
              <a:rPr lang="en-US" sz="3600" b="1" dirty="0" smtClean="0">
                <a:solidFill>
                  <a:srgbClr val="008000"/>
                </a:solidFill>
                <a:latin typeface="Raleway"/>
                <a:cs typeface="Raleway"/>
              </a:rPr>
              <a:t>TASTY </a:t>
            </a:r>
            <a:r>
              <a:rPr lang="en-US" sz="3600" b="1" dirty="0">
                <a:solidFill>
                  <a:srgbClr val="008000"/>
                </a:solidFill>
                <a:latin typeface="Raleway"/>
                <a:cs typeface="Raleway"/>
              </a:rPr>
              <a:t>B </a:t>
            </a:r>
            <a:r>
              <a:rPr lang="ru-RU" sz="3600" b="1" dirty="0" smtClean="0">
                <a:solidFill>
                  <a:srgbClr val="008000"/>
                </a:solidFill>
                <a:latin typeface="Raleway"/>
                <a:cs typeface="Raleway"/>
              </a:rPr>
              <a:t>–</a:t>
            </a:r>
          </a:p>
          <a:p>
            <a:pPr marL="12700" algn="ctr">
              <a:lnSpc>
                <a:spcPts val="5940"/>
              </a:lnSpc>
            </a:pPr>
            <a:r>
              <a:rPr lang="ru-RU" sz="3600" b="1" dirty="0" smtClean="0">
                <a:solidFill>
                  <a:srgbClr val="008000"/>
                </a:solidFill>
                <a:latin typeface="Raleway"/>
                <a:cs typeface="Raleway"/>
              </a:rPr>
              <a:t>ЭТО ВКУСНО И УДОБНО!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795" y="0"/>
            <a:ext cx="4856205" cy="36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73" y="3686116"/>
            <a:ext cx="869348" cy="12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t="3285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28" y="-9525"/>
            <a:ext cx="9143999" cy="3918857"/>
          </a:xfrm>
          <a:prstGeom prst="rect">
            <a:avLst/>
          </a:prstGeom>
          <a:solidFill>
            <a:srgbClr val="FFCC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918857"/>
            <a:ext cx="9143999" cy="12246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29" y="4225771"/>
            <a:ext cx="845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Tasty B</a:t>
            </a:r>
            <a:r>
              <a:rPr lang="ru-RU" sz="3600" b="1" dirty="0" smtClean="0">
                <a:solidFill>
                  <a:schemeClr val="bg1"/>
                </a:solidFill>
              </a:rPr>
              <a:t>: отличный выбор!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6686" y="595497"/>
            <a:ext cx="5681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00"/>
                </a:solidFill>
              </a:rPr>
              <a:t>Сбалансированный комплекс витаминов группы В: </a:t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1, </a:t>
            </a:r>
            <a:r>
              <a:rPr lang="ru-RU" sz="1600" b="1" dirty="0" smtClean="0">
                <a:solidFill>
                  <a:srgbClr val="008000"/>
                </a:solidFill>
              </a:rPr>
              <a:t>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2,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3,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5,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6,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7,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9,</a:t>
            </a:r>
            <a:r>
              <a:rPr lang="ru-RU" sz="1600" b="1" dirty="0" smtClean="0">
                <a:solidFill>
                  <a:srgbClr val="008000"/>
                </a:solidFill>
              </a:rPr>
              <a:t> В</a:t>
            </a:r>
            <a:r>
              <a:rPr lang="ru-RU" sz="1600" b="1" baseline="-25000" dirty="0" smtClean="0">
                <a:solidFill>
                  <a:srgbClr val="008000"/>
                </a:solidFill>
              </a:rPr>
              <a:t>12</a:t>
            </a:r>
            <a:endParaRPr lang="ru-RU" sz="1600" b="1" u="sng" baseline="-25000" dirty="0" smtClean="0">
              <a:solidFill>
                <a:srgbClr val="008000"/>
              </a:solidFill>
            </a:endParaRPr>
          </a:p>
          <a:p>
            <a:endParaRPr lang="ru-RU" sz="1600" b="1" dirty="0"/>
          </a:p>
          <a:p>
            <a:r>
              <a:rPr lang="ru-RU" sz="1600" b="1" dirty="0" smtClean="0">
                <a:solidFill>
                  <a:srgbClr val="CC0000"/>
                </a:solidFill>
              </a:rPr>
              <a:t>Удобство приема </a:t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1 жевательная таблетка 1 раз в день. Не требует </a:t>
            </a:r>
            <a:r>
              <a:rPr lang="ru-RU" sz="1600" b="1" dirty="0" err="1" smtClean="0">
                <a:solidFill>
                  <a:srgbClr val="008000"/>
                </a:solidFill>
              </a:rPr>
              <a:t>запивания</a:t>
            </a:r>
            <a:r>
              <a:rPr lang="ru-RU" sz="1600" b="1" dirty="0" smtClean="0">
                <a:solidFill>
                  <a:srgbClr val="008000"/>
                </a:solidFill>
              </a:rPr>
              <a:t>. </a:t>
            </a:r>
          </a:p>
          <a:p>
            <a:endParaRPr lang="ru-RU" sz="1600" b="1" u="sng" dirty="0" smtClean="0"/>
          </a:p>
          <a:p>
            <a:r>
              <a:rPr lang="ru-RU" sz="1600" b="1" dirty="0" smtClean="0">
                <a:solidFill>
                  <a:srgbClr val="CC0000"/>
                </a:solidFill>
              </a:rPr>
              <a:t>Приятный вкус </a:t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Натуральный </a:t>
            </a:r>
            <a:r>
              <a:rPr lang="ru-RU" sz="1600" b="1" dirty="0" err="1" smtClean="0">
                <a:solidFill>
                  <a:srgbClr val="008000"/>
                </a:solidFill>
              </a:rPr>
              <a:t>ароматизатор</a:t>
            </a:r>
            <a:r>
              <a:rPr lang="ru-RU" sz="1600" b="1" dirty="0" smtClean="0">
                <a:solidFill>
                  <a:srgbClr val="008000"/>
                </a:solidFill>
              </a:rPr>
              <a:t> «лайм» вместо искусственных добавок</a:t>
            </a:r>
          </a:p>
          <a:p>
            <a:endParaRPr lang="ru-RU" sz="1600" b="1" dirty="0"/>
          </a:p>
          <a:p>
            <a:r>
              <a:rPr lang="ru-RU" sz="1600" b="1" dirty="0" smtClean="0">
                <a:solidFill>
                  <a:srgbClr val="CC0000"/>
                </a:solidFill>
              </a:rPr>
              <a:t>Доступная цена!</a:t>
            </a:r>
            <a:r>
              <a:rPr lang="ru-RU" sz="1600" b="1" dirty="0">
                <a:solidFill>
                  <a:srgbClr val="CC0000"/>
                </a:solidFill>
              </a:rPr>
              <a:t/>
            </a:r>
            <a:br>
              <a:rPr lang="ru-RU" sz="1600" b="1" dirty="0">
                <a:solidFill>
                  <a:srgbClr val="CC0000"/>
                </a:solidFill>
              </a:rPr>
            </a:br>
            <a:endParaRPr lang="ru-RU" sz="1600" b="1" dirty="0">
              <a:solidFill>
                <a:srgbClr val="008000"/>
              </a:solidFill>
            </a:endParaRPr>
          </a:p>
          <a:p>
            <a:endParaRPr lang="ru-RU" sz="1600" b="1" dirty="0">
              <a:solidFill>
                <a:srgbClr val="008000"/>
              </a:solidFill>
            </a:endParaRPr>
          </a:p>
          <a:p>
            <a:r>
              <a:rPr lang="ru-RU" sz="1600" b="1" dirty="0" smtClean="0">
                <a:solidFill>
                  <a:srgbClr val="CC0000"/>
                </a:solidFill>
              </a:rPr>
              <a:t/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8" y="33527"/>
            <a:ext cx="2772322" cy="41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19</a:t>
            </a:fld>
            <a:endParaRPr sz="1400" spc="36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6390" y="617838"/>
            <a:ext cx="5251622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ts val="5940"/>
              </a:lnSpc>
            </a:pPr>
            <a:r>
              <a:rPr lang="ru-RU" sz="3800" b="1" dirty="0">
                <a:solidFill>
                  <a:srgbClr val="008000"/>
                </a:solidFill>
                <a:latin typeface="Raleway"/>
                <a:cs typeface="Raleway"/>
              </a:rPr>
              <a:t>Вкусные витамины от усталости </a:t>
            </a:r>
            <a:r>
              <a:rPr lang="ru-RU" sz="3800" b="1" dirty="0" smtClean="0">
                <a:solidFill>
                  <a:srgbClr val="008000"/>
                </a:solidFill>
                <a:latin typeface="Raleway"/>
                <a:cs typeface="Raleway"/>
              </a:rPr>
              <a:t/>
            </a:r>
            <a:br>
              <a:rPr lang="ru-RU" sz="3800" b="1" dirty="0" smtClean="0">
                <a:solidFill>
                  <a:srgbClr val="008000"/>
                </a:solidFill>
                <a:latin typeface="Raleway"/>
                <a:cs typeface="Raleway"/>
              </a:rPr>
            </a:br>
            <a:r>
              <a:rPr lang="ru-RU" sz="3800" b="1" dirty="0" smtClean="0">
                <a:solidFill>
                  <a:srgbClr val="008000"/>
                </a:solidFill>
                <a:latin typeface="Raleway"/>
                <a:cs typeface="Raleway"/>
              </a:rPr>
              <a:t>и </a:t>
            </a:r>
            <a:r>
              <a:rPr lang="ru-RU" sz="3800" b="1" dirty="0">
                <a:solidFill>
                  <a:srgbClr val="008000"/>
                </a:solidFill>
                <a:latin typeface="Raleway"/>
                <a:cs typeface="Raleway"/>
              </a:rPr>
              <a:t>стресса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6076" y="4172105"/>
            <a:ext cx="113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Доступная цена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898" y="4172105"/>
            <a:ext cx="148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Натуральный</a:t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вкус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9212" y="4172104"/>
            <a:ext cx="1149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Без сахара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5316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2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33925" y="-12357"/>
            <a:ext cx="4414836" cy="514349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39264" y="410289"/>
            <a:ext cx="36412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Витамины группы В очень важны для организма человека.</a:t>
            </a:r>
          </a:p>
          <a:p>
            <a:endParaRPr lang="ru-RU" sz="2000" b="1" dirty="0"/>
          </a:p>
          <a:p>
            <a:r>
              <a:rPr lang="ru-RU" sz="2000" b="1" dirty="0" smtClean="0"/>
              <a:t>Само слово «витамин» -</a:t>
            </a:r>
          </a:p>
          <a:p>
            <a:r>
              <a:rPr lang="ru-RU" sz="2000" b="1" dirty="0" smtClean="0"/>
              <a:t>вещество, без которого невозможна жизнь, тесно связано с открытием витамина В1 – тиамина.</a:t>
            </a:r>
          </a:p>
          <a:p>
            <a:endParaRPr lang="ru-RU" sz="2000" b="1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714"/>
            <a:ext cx="4991100" cy="51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7957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3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29024" y="0"/>
            <a:ext cx="5519737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5775" y="410289"/>
            <a:ext cx="45846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Витамин В1 был обнаружен первым среди витаминов. </a:t>
            </a:r>
          </a:p>
          <a:p>
            <a:endParaRPr lang="ru-RU" b="1" dirty="0"/>
          </a:p>
          <a:p>
            <a:r>
              <a:rPr lang="ru-RU" b="1" dirty="0" smtClean="0"/>
              <a:t>Это открытие, сделанное </a:t>
            </a:r>
            <a:r>
              <a:rPr lang="ru-RU" b="1" dirty="0" err="1" smtClean="0"/>
              <a:t>Христианом</a:t>
            </a:r>
            <a:r>
              <a:rPr lang="ru-RU" b="1" dirty="0" smtClean="0"/>
              <a:t> </a:t>
            </a:r>
            <a:r>
              <a:rPr lang="ru-RU" b="1" dirty="0" err="1" smtClean="0"/>
              <a:t>Эйкманом</a:t>
            </a:r>
            <a:r>
              <a:rPr lang="ru-RU" b="1" dirty="0" smtClean="0"/>
              <a:t>, помогло вылечить серьезную болезнь </a:t>
            </a:r>
            <a:r>
              <a:rPr lang="ru-RU" b="1" dirty="0" smtClean="0">
                <a:solidFill>
                  <a:srgbClr val="C00000"/>
                </a:solidFill>
              </a:rPr>
              <a:t>бери-бери</a:t>
            </a:r>
            <a:r>
              <a:rPr lang="ru-RU" b="1" dirty="0" smtClean="0"/>
              <a:t>, которая сопровождалась психическими расстройствами, тошнотой, снижением чувствительности конечностей и параличом.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Так проявлял себя </a:t>
            </a:r>
            <a:r>
              <a:rPr lang="ru-RU" b="1" dirty="0" smtClean="0">
                <a:solidFill>
                  <a:srgbClr val="C00000"/>
                </a:solidFill>
              </a:rPr>
              <a:t>выраженный дефицит витамина В1 - авитаминоз.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92" y="0"/>
            <a:ext cx="3636816" cy="51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3880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4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29024" y="0"/>
            <a:ext cx="5519737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67299" y="410289"/>
            <a:ext cx="3813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Другое опасное заболевание </a:t>
            </a:r>
            <a:r>
              <a:rPr lang="ru-RU" b="1" dirty="0"/>
              <a:t>– пеллагру </a:t>
            </a:r>
            <a:r>
              <a:rPr lang="ru-RU" b="1" dirty="0" smtClean="0"/>
              <a:t>– удалось вылечить </a:t>
            </a:r>
            <a:br>
              <a:rPr lang="ru-RU" b="1" dirty="0" smtClean="0"/>
            </a:br>
            <a:r>
              <a:rPr lang="ru-RU" b="1" dirty="0" smtClean="0"/>
              <a:t>с помощью витамина В3. </a:t>
            </a:r>
          </a:p>
          <a:p>
            <a:endParaRPr lang="ru-RU" b="1" dirty="0"/>
          </a:p>
          <a:p>
            <a:r>
              <a:rPr lang="ru-RU" b="1" dirty="0" smtClean="0"/>
              <a:t>Витамин В3 (ниацин, никотиновая кислота) изначально был назван «витамин РР»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ru-RU" b="1" dirty="0" smtClean="0"/>
              <a:t>от англ.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ellagra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reventing –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«предотвращающий пеллагру»).</a:t>
            </a:r>
            <a:endParaRPr lang="en-US" b="1" dirty="0" smtClean="0"/>
          </a:p>
          <a:p>
            <a:endParaRPr lang="ru-RU" b="1" dirty="0" smtClean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868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015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5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4763" y="3495675"/>
            <a:ext cx="9153525" cy="165039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725" y="3601397"/>
            <a:ext cx="8464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СЕГОДНЯ МЫ УЖЕ НЕ СТРАДАЕМ ПЕЛЛАГРОЙ И БЕРИ-БЕРИ,</a:t>
            </a:r>
          </a:p>
          <a:p>
            <a:pPr algn="ctr"/>
            <a:r>
              <a:rPr lang="ru-RU" sz="2000" b="1" dirty="0" smtClean="0"/>
              <a:t>ОДНАКО ПО-ПРЕЖНЕМУ ЧАСТО НЕДОПОЛУЧАЕМ ВИТАМИНЫ ГРУППЫ В.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Симптомы налицо: хроническая усталость, раздражительность, апатия, отсутствие энергии, пониженное давление, нарушения сна, проблемы с кожей и волосами.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645" y="1828271"/>
            <a:ext cx="2235715" cy="1492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645" y="95196"/>
            <a:ext cx="2235715" cy="1532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98" y="74447"/>
            <a:ext cx="2383633" cy="1553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98" y="1828271"/>
            <a:ext cx="2271204" cy="1488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25" y="1830801"/>
            <a:ext cx="2282357" cy="148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3" y="95196"/>
            <a:ext cx="2169893" cy="15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0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08" y="1276470"/>
            <a:ext cx="3033583" cy="386639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008094" y="0"/>
            <a:ext cx="4953000" cy="2705100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67126" y="720863"/>
            <a:ext cx="389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чем причина?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44398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4726780" y="2570"/>
            <a:ext cx="4376737" cy="368617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7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70"/>
            <a:ext cx="5114924" cy="514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3050" y="295488"/>
            <a:ext cx="361632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Пищевые источники витаминов группы В: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Бобовые и цельные злаки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Картофель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Орехи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Печень, яйца, говядина, птица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Сыр, кисломолочные продукты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Рыба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Пивные дрожжи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Листовые овощи, зеленый лук</a:t>
            </a: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256954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4726780" y="2570"/>
            <a:ext cx="4376737" cy="368617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8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8087"/>
            <a:ext cx="5114924" cy="4789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3050" y="295488"/>
            <a:ext cx="36163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Современная еда: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кусно, доступно,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но бесполезно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/>
              <a:t>Одна из главных причин нехватки витамина В – доступность и популярность рафинированных продуктов, богатых углеводами.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636794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9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14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119" y="485776"/>
            <a:ext cx="6091881" cy="4657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5" y="478944"/>
            <a:ext cx="684847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Есть и другие причины. Витамины группы </a:t>
            </a:r>
            <a:r>
              <a:rPr lang="ru-RU" sz="2800" b="1" dirty="0" smtClean="0"/>
              <a:t>В:</a:t>
            </a:r>
          </a:p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	 </a:t>
            </a:r>
            <a:r>
              <a:rPr lang="ru-RU" sz="1600" b="1" dirty="0" smtClean="0">
                <a:solidFill>
                  <a:srgbClr val="C00000"/>
                </a:solidFill>
              </a:rPr>
              <a:t>водорастворимы и не накапливаются в организме 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	 частично разрушаются при готовке и консервировании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	 разрушаются под воздействием кофеина 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> интенсивно </a:t>
            </a:r>
            <a:r>
              <a:rPr lang="ru-RU" sz="1600" b="1" dirty="0">
                <a:solidFill>
                  <a:srgbClr val="C00000"/>
                </a:solidFill>
              </a:rPr>
              <a:t>выводятся при приеме </a:t>
            </a:r>
            <a:r>
              <a:rPr lang="ru-RU" sz="1600" b="1" dirty="0" smtClean="0">
                <a:solidFill>
                  <a:srgbClr val="C00000"/>
                </a:solidFill>
              </a:rPr>
              <a:t>некоторых лекарств</a:t>
            </a:r>
            <a:endParaRPr lang="ru-RU" sz="16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	 расходуются в повышенном количестве при стрессе и нагрузках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> … а также – при курении и употреблении алкоголя.</a:t>
            </a:r>
          </a:p>
          <a:p>
            <a:pPr>
              <a:lnSpc>
                <a:spcPct val="200000"/>
              </a:lnSpc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	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97" y="1022427"/>
            <a:ext cx="476082" cy="47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" y="1574793"/>
            <a:ext cx="563466" cy="384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97" y="1976979"/>
            <a:ext cx="441108" cy="423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6" y="3492724"/>
            <a:ext cx="427659" cy="6367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0" y="2468264"/>
            <a:ext cx="434189" cy="3858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" y="284447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849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34019</TotalTime>
  <Words>1351</Words>
  <Application>Microsoft Office PowerPoint</Application>
  <PresentationFormat>Экран (16:9)</PresentationFormat>
  <Paragraphs>223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Arial</vt:lpstr>
      <vt:lpstr>Symbol</vt:lpstr>
      <vt:lpstr>Raleway Light</vt:lpstr>
      <vt:lpstr>Raleway</vt:lpstr>
      <vt:lpstr>Roboto Light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Ergun Kayis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admin</cp:lastModifiedBy>
  <cp:revision>1540</cp:revision>
  <cp:lastPrinted>2015-03-02T20:38:25Z</cp:lastPrinted>
  <dcterms:created xsi:type="dcterms:W3CDTF">2014-07-08T04:55:45Z</dcterms:created>
  <dcterms:modified xsi:type="dcterms:W3CDTF">2018-10-24T20:41:03Z</dcterms:modified>
</cp:coreProperties>
</file>