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82152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12" autoAdjust="0"/>
  </p:normalViewPr>
  <p:slideViewPr>
    <p:cSldViewPr snapToGrid="0">
      <p:cViewPr varScale="1">
        <p:scale>
          <a:sx n="38" d="100"/>
          <a:sy n="38" d="100"/>
        </p:scale>
        <p:origin x="10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6812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Различают физиологическую и репаративную регенерацию.</a:t>
            </a:r>
          </a:p>
          <a:p>
            <a:r>
              <a:t>Физиологическая регенерация — это постоянно идущие процессы восстановления и обновления в ходе нормальной жизнедеятельности организма.</a:t>
            </a:r>
          </a:p>
          <a:p>
            <a:r>
              <a:t>Репаративная регенерация - это восстановительные процессы, происходящие после повреждения органа или ткани. </a:t>
            </a:r>
          </a:p>
        </p:txBody>
      </p:sp>
    </p:spTree>
    <p:extLst>
      <p:ext uri="{BB962C8B-B14F-4D97-AF65-F5344CB8AC3E}">
        <p14:creationId xmlns:p14="http://schemas.microsoft.com/office/powerpoint/2010/main" val="1823760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Природные биостимуляторы — это биологические вещества, которые образуются в тканях растений и животных в процессе приспособления к неблагоприятным условиям существования. Оптимизируют и улучшают обмен веществ, помогают организму самостоятельно справиться с неблагоприятными процессами.</a:t>
            </a:r>
          </a:p>
          <a:p>
            <a:endParaRPr/>
          </a:p>
          <a:p>
            <a:pPr>
              <a:defRPr b="1"/>
            </a:pPr>
            <a:r>
              <a:t>Воск пчелиный </a:t>
            </a:r>
            <a:r>
              <a:rPr b="0"/>
              <a:t>отличается высоким содержанием сложных эфиров, провитамина А, родственных коже жирных кислот. Пчелиный воск обладает противовоспалительным, антисептическим, смягчающим эффектом. Стимулирует восстановление тканей. 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Воск горный (мумие) </a:t>
            </a:r>
            <a:r>
              <a:rPr b="0"/>
              <a:t>содержит большое количество органических и неорганических веществ: около 30 макро- и микроэлементов, аминокислот, эфирных масел.  Способствует регенерации кожи, активен против патогенных микроорганизмов, не сушит кожу.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Живица</a:t>
            </a:r>
            <a:r>
              <a:rPr b="0"/>
              <a:t>  начинает обильно выделяться при повреждении ствола дерева или веток. Она покрывает рану, нанесенную дереву, и благодаря входящим в состав терпенам не дает проникнуть внутрь грибкам и другим патогенам. Обладает ранозаживляющим свойством, стимулирует фагоцитоз, благодаря чему повреждения на коже затягиваются быстрее.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Мёд</a:t>
            </a:r>
            <a:r>
              <a:rPr b="0"/>
              <a:t> содержит белок дефенсин, который подавляет жизнедеятельность многих патогенов, и каротин (провитамин А), который ускоряет регенерацию тканей.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Прополи</a:t>
            </a:r>
            <a:r>
              <a:rPr b="0"/>
              <a:t>с снижает болезненность пораженных тканей,  ускоряет процесс регенерации и эпителизации раневых поверхностей, стимулирует метаболические процессы, успокаивает кожу при зуде. </a:t>
            </a:r>
          </a:p>
        </p:txBody>
      </p:sp>
    </p:spTree>
    <p:extLst>
      <p:ext uri="{BB962C8B-B14F-4D97-AF65-F5344CB8AC3E}">
        <p14:creationId xmlns:p14="http://schemas.microsoft.com/office/powerpoint/2010/main" val="2792250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Природные антиоксиданты играют важную роль в нейтрализации свободных радикалов, которые старят кожу и повреждают клетки. В составе продуктов могут играть роль природных консервантов.</a:t>
            </a:r>
          </a:p>
          <a:p>
            <a:endParaRPr/>
          </a:p>
          <a:p>
            <a:pPr>
              <a:defRPr b="1"/>
            </a:pPr>
            <a:r>
              <a:t>Витамин Е (токоферол) </a:t>
            </a:r>
            <a:r>
              <a:rPr b="0"/>
              <a:t>ускоряет выработку эластина и коллагена, способствует регенерации клеток кожи, восстанавливает водный баланс и помогает уменьшить шелушение, способствует устранению аллергических реакций, зуда, жжения, покраснений, успокаивает солнечные ожоги.</a:t>
            </a:r>
          </a:p>
          <a:p>
            <a:pPr>
              <a:defRPr b="1"/>
            </a:pPr>
            <a:endParaRPr b="0"/>
          </a:p>
          <a:p>
            <a:pPr>
              <a:defRPr b="1"/>
            </a:pPr>
            <a:r>
              <a:t>Дигидрокверцетин из лиственницы даурской </a:t>
            </a:r>
            <a:r>
              <a:rPr b="0"/>
              <a:t>- природное биологически активное вещество из коры сибирской лиственницы. Это биофлавоноид с P-витаминной активностью и мощными антиоксидантными свойствами. Уменьшает покраснение кожи, ускоряет процесс заживления ран, ускоряет регенерацию кожи. </a:t>
            </a:r>
          </a:p>
        </p:txBody>
      </p:sp>
    </p:spTree>
    <p:extLst>
      <p:ext uri="{BB962C8B-B14F-4D97-AF65-F5344CB8AC3E}">
        <p14:creationId xmlns:p14="http://schemas.microsoft.com/office/powerpoint/2010/main" val="644733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Нерафинированные масла холодного отжима ценны своим натуральным составом. Их получают прессованием сырого продукта без термической и химической обработки, что позволяет сохранять все целебные вещества растений. Такие масла не нарушают липидную структуру и естественный pH кожи и легко ею "усваиваются". Выход биологически активных веществ в полученном концентрате составляет 95-98% от их содержания в исходном сырье. Вместе с маслом извлекают жирорастворимые витамины, хлорофиллы, фитостерины, эфирные масла, кумарины, активные комплексы макро- и микроэлементов и др. биологически активные вещества, которые не всегда попадают в растительные масла при других видах отжима.</a:t>
            </a:r>
          </a:p>
        </p:txBody>
      </p:sp>
    </p:spTree>
    <p:extLst>
      <p:ext uri="{BB962C8B-B14F-4D97-AF65-F5344CB8AC3E}">
        <p14:creationId xmlns:p14="http://schemas.microsoft.com/office/powerpoint/2010/main" val="325277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Shape 4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Сверхкритическая СО2-экстракция — это современная экологичная технология, которая позволяет получать сверхвысокие концентрации активных веществ. Для такой экстракции используется сжиженный углекислый газ. Получаемый экстракт не содержит примесей и вредной микрофлоры, а углекислый газ после экстрагирования полностью улетучивается из смеси. Полученные таким образом экстракты оказывают более стойкий и длительный эффект. </a:t>
            </a:r>
          </a:p>
          <a:p>
            <a:r>
              <a:t>Процесс экстракции жидким диоксидом углерода можно описать тремя ключевыми словами: экстракция, сепарация и конденсация.</a:t>
            </a:r>
          </a:p>
          <a:p>
            <a:r>
              <a:t>Сначала жидкий CO2 охлаждается до поднулевых температур и подается в насос. Путем сильного сжатия до 1 000 бар CO2 одновременно нагревается и переводится в сверхкритическое состояние. При таких условиях диоксид углерода обладает признаками как газа, так и жидкости, и отличается в первую очередь своей превосходной растворяющей способностью. Благодаря высокой текучести сверхкритический CO2 проникает в мельчайшие поры сырья и растворяет нужные вещества, извлекая их из сырья. Затем путем снятия давления и нагревания сверхкритический CO2 снова переводится в газообразное состояние и полностью улетучивается, оставляя только чистый экстракт. Из-за присущей ему инертности CO2 не вступает в реакцию с экстрактом и не изменяет его свойства.</a:t>
            </a:r>
          </a:p>
        </p:txBody>
      </p:sp>
    </p:spTree>
    <p:extLst>
      <p:ext uri="{BB962C8B-B14F-4D97-AF65-F5344CB8AC3E}">
        <p14:creationId xmlns:p14="http://schemas.microsoft.com/office/powerpoint/2010/main" val="4266244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Нельзя наносить непосредственно на открытую раневую поверхность — в этом случае следует отступить на 1 см от края раны. Так, находясь в непосредственной близости от места повреждения, активные компоненты стимулируют процессы регенерации в зоне повреждения.</a:t>
            </a:r>
          </a:p>
          <a:p>
            <a:r>
              <a:t>Если рана находится в стадии ранней эпителизации (начинает затягиваться), то средство можно аккуратно наносить непосредственно на место заживления для ускорения этого процесса.</a:t>
            </a:r>
          </a:p>
          <a:p>
            <a:endParaRPr/>
          </a:p>
          <a:p>
            <a:r>
              <a:t>А еще в продукте высоко содержание эфирных масел, которые оказывают разнообразное положительное воздействие на эмоциональное состояние и нервную систему, поэтому при головных болях рекомендуется втирать продукт в виски и воротниковую зону. </a:t>
            </a:r>
            <a:r>
              <a:rPr sz="2400">
                <a:solidFill>
                  <a:srgbClr val="434343"/>
                </a:solidFill>
              </a:rPr>
              <a:t>Можно добавлять в крем или масло для массажа, а также в ежедневный питательный или увлажняющий крем для лица.</a:t>
            </a:r>
          </a:p>
        </p:txBody>
      </p:sp>
    </p:spTree>
    <p:extLst>
      <p:ext uri="{BB962C8B-B14F-4D97-AF65-F5344CB8AC3E}">
        <p14:creationId xmlns:p14="http://schemas.microsoft.com/office/powerpoint/2010/main" val="2014221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Симптоматика повреждений кожи: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болезненность,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отек,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покраснение,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воспаление,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повышение температуры в поврежденной области,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зуд,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ограниченность в движении,</a:t>
            </a:r>
          </a:p>
          <a:p>
            <a:pPr marL="342900" indent="-342900">
              <a:buSzPct val="100000"/>
              <a:buFont typeface="Arial"/>
              <a:buChar char="•"/>
            </a:pPr>
            <a:r>
              <a:t>синяки и гематомы.</a:t>
            </a:r>
          </a:p>
        </p:txBody>
      </p:sp>
    </p:spTree>
    <p:extLst>
      <p:ext uri="{BB962C8B-B14F-4D97-AF65-F5344CB8AC3E}">
        <p14:creationId xmlns:p14="http://schemas.microsoft.com/office/powerpoint/2010/main" val="237603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Наша кожа постоянно обновляется. Благодаря этому затягиваются мелкие царапины и трещинки, сохраняется эластичность и естественный тонус. В молодости эти процессы проходят быстро. Но с возрастом регенерация замедляется – начинают появляться морщины и пигментные пятна,  снижается способность быстро и  качественно восстанавливаться после повреждений .</a:t>
            </a:r>
          </a:p>
        </p:txBody>
      </p:sp>
    </p:spTree>
    <p:extLst>
      <p:ext uri="{BB962C8B-B14F-4D97-AF65-F5344CB8AC3E}">
        <p14:creationId xmlns:p14="http://schemas.microsoft.com/office/powerpoint/2010/main" val="417374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Липофильная природа компонентов помогает эликсиру отлично усваиваться и глубоко проникать в кожу.</a:t>
            </a:r>
          </a:p>
          <a:p>
            <a:r>
              <a:t/>
            </a:r>
            <a:br/>
            <a:endParaRPr/>
          </a:p>
        </p:txBody>
      </p:sp>
    </p:spTree>
    <p:extLst>
      <p:ext uri="{BB962C8B-B14F-4D97-AF65-F5344CB8AC3E}">
        <p14:creationId xmlns:p14="http://schemas.microsoft.com/office/powerpoint/2010/main" val="1946958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LESNA ELIXIR объединил могучую силу растений, новейшие технологии, науку и колоссальный исследовательский труд его создателей в уникальное средство с широчайшим спектром применения.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2843319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составе продукта нет синтетических красителей, консервантов,  ароматизаторов. Входящие в состав растений эфирные масла, органические кислоты, флавоны, а также продукты пчеловодства обладают антимикробными свойствами и успешно выполняют роль консервантов и ароматизаторов.</a:t>
            </a:r>
          </a:p>
        </p:txBody>
      </p:sp>
    </p:spTree>
    <p:extLst>
      <p:ext uri="{BB962C8B-B14F-4D97-AF65-F5344CB8AC3E}">
        <p14:creationId xmlns:p14="http://schemas.microsoft.com/office/powerpoint/2010/main" val="1220248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Shape 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 err="1"/>
              <a:t>Масла</a:t>
            </a:r>
            <a:r>
              <a:rPr dirty="0"/>
              <a:t> </a:t>
            </a:r>
            <a:r>
              <a:rPr dirty="0" err="1"/>
              <a:t>расторопши</a:t>
            </a:r>
            <a:r>
              <a:rPr dirty="0"/>
              <a:t> и </a:t>
            </a:r>
            <a:r>
              <a:rPr dirty="0" err="1"/>
              <a:t>облепихи</a:t>
            </a:r>
            <a:r>
              <a:rPr dirty="0"/>
              <a:t>. </a:t>
            </a:r>
            <a:r>
              <a:rPr b="0" dirty="0" err="1"/>
              <a:t>Способствуют</a:t>
            </a:r>
            <a:r>
              <a:rPr b="0" dirty="0"/>
              <a:t> </a:t>
            </a:r>
            <a:r>
              <a:rPr b="0" dirty="0" err="1"/>
              <a:t>эффективной</a:t>
            </a:r>
            <a:r>
              <a:rPr b="0" dirty="0"/>
              <a:t> и </a:t>
            </a:r>
            <a:r>
              <a:rPr b="0" dirty="0" err="1"/>
              <a:t>быстрой</a:t>
            </a:r>
            <a:r>
              <a:rPr b="0" dirty="0"/>
              <a:t> </a:t>
            </a:r>
            <a:r>
              <a:rPr b="0" dirty="0" err="1"/>
              <a:t>регенерации</a:t>
            </a:r>
            <a:r>
              <a:rPr b="0" dirty="0"/>
              <a:t> </a:t>
            </a:r>
            <a:r>
              <a:rPr b="0" dirty="0" err="1"/>
              <a:t>кожи</a:t>
            </a:r>
            <a:r>
              <a:rPr b="0" dirty="0"/>
              <a:t>. </a:t>
            </a:r>
            <a:r>
              <a:rPr b="0" dirty="0" err="1"/>
              <a:t>Успокаивают</a:t>
            </a:r>
            <a:r>
              <a:rPr b="0" dirty="0"/>
              <a:t> </a:t>
            </a:r>
            <a:r>
              <a:rPr b="0" dirty="0" err="1"/>
              <a:t>раздраженную</a:t>
            </a:r>
            <a:r>
              <a:rPr b="0" dirty="0"/>
              <a:t>, </a:t>
            </a:r>
            <a:r>
              <a:rPr b="0" dirty="0" err="1"/>
              <a:t>воспаленную</a:t>
            </a:r>
            <a:r>
              <a:rPr b="0" dirty="0"/>
              <a:t> </a:t>
            </a:r>
            <a:r>
              <a:rPr b="0" dirty="0" err="1"/>
              <a:t>или</a:t>
            </a:r>
            <a:r>
              <a:rPr b="0" dirty="0"/>
              <a:t> </a:t>
            </a:r>
            <a:r>
              <a:rPr b="0" dirty="0" err="1"/>
              <a:t>чувствительную</a:t>
            </a:r>
            <a:r>
              <a:rPr b="0" dirty="0"/>
              <a:t> </a:t>
            </a:r>
            <a:r>
              <a:rPr b="0" dirty="0" err="1"/>
              <a:t>кожу</a:t>
            </a:r>
            <a:r>
              <a:rPr b="0" dirty="0"/>
              <a:t>. </a:t>
            </a:r>
            <a:r>
              <a:rPr b="0" dirty="0" err="1"/>
              <a:t>Помогают</a:t>
            </a:r>
            <a:r>
              <a:rPr b="0" dirty="0"/>
              <a:t>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ожогах</a:t>
            </a:r>
            <a:r>
              <a:rPr b="0" dirty="0"/>
              <a:t>, </a:t>
            </a:r>
            <a:r>
              <a:rPr b="0" dirty="0" err="1"/>
              <a:t>трещинах</a:t>
            </a:r>
            <a:r>
              <a:rPr b="0" dirty="0"/>
              <a:t>, </a:t>
            </a:r>
            <a:r>
              <a:rPr b="0" dirty="0" err="1"/>
              <a:t>потертостях</a:t>
            </a:r>
            <a:r>
              <a:rPr b="0" dirty="0"/>
              <a:t>, </a:t>
            </a:r>
            <a:r>
              <a:rPr b="0" dirty="0" err="1"/>
              <a:t>дерматологических</a:t>
            </a:r>
            <a:r>
              <a:rPr b="0" dirty="0"/>
              <a:t> </a:t>
            </a:r>
            <a:r>
              <a:rPr b="0" dirty="0" err="1"/>
              <a:t>проблемах</a:t>
            </a:r>
            <a:r>
              <a:rPr b="0" dirty="0"/>
              <a:t>.</a:t>
            </a:r>
          </a:p>
          <a:p>
            <a:pPr>
              <a:defRPr b="1"/>
            </a:pPr>
            <a:r>
              <a:rPr dirty="0" err="1"/>
              <a:t>Масла</a:t>
            </a:r>
            <a:r>
              <a:rPr dirty="0"/>
              <a:t> </a:t>
            </a:r>
            <a:r>
              <a:rPr dirty="0" err="1"/>
              <a:t>грецкого</a:t>
            </a:r>
            <a:r>
              <a:rPr dirty="0"/>
              <a:t> </a:t>
            </a:r>
            <a:r>
              <a:rPr dirty="0" err="1"/>
              <a:t>ореха</a:t>
            </a:r>
            <a:r>
              <a:rPr dirty="0"/>
              <a:t> и </a:t>
            </a:r>
            <a:r>
              <a:rPr dirty="0" err="1"/>
              <a:t>сладкого</a:t>
            </a:r>
            <a:r>
              <a:rPr dirty="0"/>
              <a:t> </a:t>
            </a:r>
            <a:r>
              <a:rPr dirty="0" err="1"/>
              <a:t>миндаля</a:t>
            </a:r>
            <a:r>
              <a:rPr dirty="0"/>
              <a:t>. </a:t>
            </a:r>
            <a:r>
              <a:rPr b="0" dirty="0" err="1"/>
              <a:t>Быстро</a:t>
            </a:r>
            <a:r>
              <a:rPr b="0" dirty="0"/>
              <a:t> и </a:t>
            </a:r>
            <a:r>
              <a:rPr b="0" dirty="0" err="1"/>
              <a:t>глубоко</a:t>
            </a:r>
            <a:r>
              <a:rPr b="0" dirty="0"/>
              <a:t> </a:t>
            </a:r>
            <a:r>
              <a:rPr b="0" dirty="0" err="1"/>
              <a:t>увлажняют</a:t>
            </a:r>
            <a:r>
              <a:rPr b="0" dirty="0"/>
              <a:t> </a:t>
            </a:r>
            <a:r>
              <a:rPr b="0" dirty="0" err="1"/>
              <a:t>сухую</a:t>
            </a:r>
            <a:r>
              <a:rPr b="0" dirty="0"/>
              <a:t> </a:t>
            </a:r>
            <a:r>
              <a:rPr b="0" dirty="0" err="1"/>
              <a:t>кожу</a:t>
            </a:r>
            <a:r>
              <a:rPr b="0" dirty="0"/>
              <a:t>. </a:t>
            </a:r>
            <a:r>
              <a:rPr b="0" dirty="0" err="1"/>
              <a:t>Успокаивают</a:t>
            </a:r>
            <a:r>
              <a:rPr b="0" dirty="0"/>
              <a:t>, </a:t>
            </a:r>
            <a:r>
              <a:rPr b="0" dirty="0" err="1"/>
              <a:t>смягчают</a:t>
            </a:r>
            <a:r>
              <a:rPr b="0" dirty="0"/>
              <a:t> и </a:t>
            </a:r>
            <a:r>
              <a:rPr b="0" dirty="0" err="1"/>
              <a:t>уменьшают</a:t>
            </a:r>
            <a:r>
              <a:rPr b="0" dirty="0"/>
              <a:t> </a:t>
            </a:r>
            <a:r>
              <a:rPr b="0" dirty="0" err="1"/>
              <a:t>раздражение</a:t>
            </a:r>
            <a:r>
              <a:rPr b="0" dirty="0"/>
              <a:t>. </a:t>
            </a:r>
            <a:r>
              <a:rPr b="0" dirty="0" err="1"/>
              <a:t>Способствует</a:t>
            </a:r>
            <a:r>
              <a:rPr b="0" dirty="0"/>
              <a:t> </a:t>
            </a:r>
            <a:r>
              <a:rPr b="0" dirty="0" err="1"/>
              <a:t>заживлению</a:t>
            </a:r>
            <a:r>
              <a:rPr b="0" dirty="0"/>
              <a:t> </a:t>
            </a:r>
            <a:r>
              <a:rPr b="0" dirty="0" err="1"/>
              <a:t>трещин</a:t>
            </a:r>
            <a:r>
              <a:rPr b="0" dirty="0"/>
              <a:t> и </a:t>
            </a:r>
            <a:r>
              <a:rPr b="0" dirty="0" err="1"/>
              <a:t>устранению</a:t>
            </a:r>
            <a:r>
              <a:rPr b="0" dirty="0"/>
              <a:t> </a:t>
            </a:r>
            <a:r>
              <a:rPr b="0" dirty="0" err="1"/>
              <a:t>шелушения</a:t>
            </a:r>
            <a:r>
              <a:rPr b="0" dirty="0"/>
              <a:t>.</a:t>
            </a:r>
          </a:p>
          <a:p>
            <a:pPr>
              <a:defRPr b="1"/>
            </a:pPr>
            <a:r>
              <a:rPr dirty="0" err="1"/>
              <a:t>Масло</a:t>
            </a:r>
            <a:r>
              <a:rPr dirty="0"/>
              <a:t> </a:t>
            </a:r>
            <a:r>
              <a:rPr dirty="0" err="1"/>
              <a:t>льна</a:t>
            </a:r>
            <a:r>
              <a:rPr dirty="0"/>
              <a:t>. </a:t>
            </a:r>
            <a:r>
              <a:rPr b="0" dirty="0" err="1"/>
              <a:t>Известно</a:t>
            </a:r>
            <a:r>
              <a:rPr b="0" dirty="0"/>
              <a:t> </a:t>
            </a:r>
            <a:r>
              <a:rPr b="0" dirty="0" err="1"/>
              <a:t>своими</a:t>
            </a:r>
            <a:r>
              <a:rPr b="0" dirty="0"/>
              <a:t> </a:t>
            </a:r>
            <a:r>
              <a:rPr b="0" dirty="0" err="1"/>
              <a:t>смягчающими</a:t>
            </a:r>
            <a:r>
              <a:rPr b="0" dirty="0"/>
              <a:t> и </a:t>
            </a:r>
            <a:r>
              <a:rPr b="0" dirty="0" err="1"/>
              <a:t>укрепляющими</a:t>
            </a:r>
            <a:r>
              <a:rPr b="0" dirty="0"/>
              <a:t> </a:t>
            </a:r>
            <a:r>
              <a:rPr b="0" dirty="0" err="1"/>
              <a:t>кожу</a:t>
            </a:r>
            <a:r>
              <a:rPr b="0" dirty="0"/>
              <a:t> </a:t>
            </a:r>
            <a:r>
              <a:rPr b="0" dirty="0" err="1"/>
              <a:t>свойствами</a:t>
            </a:r>
            <a:r>
              <a:rPr b="0" dirty="0"/>
              <a:t>. </a:t>
            </a:r>
            <a:r>
              <a:rPr b="0" dirty="0" err="1"/>
              <a:t>Способствует</a:t>
            </a:r>
            <a:r>
              <a:rPr b="0" dirty="0"/>
              <a:t> </a:t>
            </a:r>
            <a:r>
              <a:rPr b="0" dirty="0" err="1"/>
              <a:t>регенерации</a:t>
            </a:r>
            <a:r>
              <a:rPr b="0" dirty="0"/>
              <a:t> </a:t>
            </a:r>
            <a:r>
              <a:rPr b="0" dirty="0" err="1"/>
              <a:t>кожи</a:t>
            </a:r>
            <a:r>
              <a:rPr b="0" dirty="0"/>
              <a:t>,  </a:t>
            </a:r>
            <a:r>
              <a:rPr b="0" dirty="0" err="1"/>
              <a:t>уменьшению</a:t>
            </a:r>
            <a:r>
              <a:rPr b="0" dirty="0"/>
              <a:t> </a:t>
            </a:r>
            <a:r>
              <a:rPr b="0" dirty="0" err="1"/>
              <a:t>свежих</a:t>
            </a:r>
            <a:r>
              <a:rPr b="0" dirty="0"/>
              <a:t> </a:t>
            </a:r>
            <a:r>
              <a:rPr b="0" dirty="0" err="1"/>
              <a:t>рубцов</a:t>
            </a:r>
            <a:r>
              <a:rPr b="0" dirty="0"/>
              <a:t> и </a:t>
            </a:r>
            <a:r>
              <a:rPr b="0" dirty="0" err="1"/>
              <a:t>шрамов</a:t>
            </a:r>
            <a:r>
              <a:rPr b="0" dirty="0"/>
              <a:t>.</a:t>
            </a:r>
          </a:p>
          <a:p>
            <a:pPr>
              <a:defRPr b="1"/>
            </a:pPr>
            <a:r>
              <a:rPr dirty="0" err="1"/>
              <a:t>Масло</a:t>
            </a:r>
            <a:r>
              <a:rPr dirty="0"/>
              <a:t> </a:t>
            </a:r>
            <a:r>
              <a:rPr dirty="0" err="1"/>
              <a:t>кедрового</a:t>
            </a:r>
            <a:r>
              <a:rPr dirty="0"/>
              <a:t> </a:t>
            </a:r>
            <a:r>
              <a:rPr dirty="0" err="1"/>
              <a:t>ореха</a:t>
            </a:r>
            <a:r>
              <a:rPr dirty="0"/>
              <a:t>. </a:t>
            </a:r>
            <a:r>
              <a:rPr b="0" dirty="0" err="1"/>
              <a:t>Обладает</a:t>
            </a:r>
            <a:r>
              <a:rPr b="0" dirty="0"/>
              <a:t> </a:t>
            </a:r>
            <a:r>
              <a:rPr b="0" dirty="0" err="1"/>
              <a:t>заживляющими</a:t>
            </a:r>
            <a:r>
              <a:rPr b="0" dirty="0"/>
              <a:t> </a:t>
            </a:r>
            <a:r>
              <a:rPr b="0" dirty="0" err="1"/>
              <a:t>свойствами</a:t>
            </a:r>
            <a:r>
              <a:rPr b="0" dirty="0"/>
              <a:t>, </a:t>
            </a:r>
            <a:r>
              <a:rPr b="0" dirty="0" err="1"/>
              <a:t>ускоряет</a:t>
            </a:r>
            <a:r>
              <a:rPr b="0" dirty="0"/>
              <a:t> </a:t>
            </a:r>
            <a:r>
              <a:rPr b="0" dirty="0" err="1"/>
              <a:t>эпителизацию</a:t>
            </a:r>
            <a:r>
              <a:rPr b="0" dirty="0"/>
              <a:t> </a:t>
            </a:r>
            <a:r>
              <a:rPr b="0" dirty="0" err="1"/>
              <a:t>кожи</a:t>
            </a:r>
            <a:r>
              <a:rPr b="0" dirty="0"/>
              <a:t>. </a:t>
            </a:r>
            <a:r>
              <a:rPr b="0" dirty="0" err="1"/>
              <a:t>Помогает</a:t>
            </a:r>
            <a:r>
              <a:rPr b="0" dirty="0"/>
              <a:t>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ожогах</a:t>
            </a:r>
            <a:r>
              <a:rPr b="0" dirty="0"/>
              <a:t>, </a:t>
            </a:r>
            <a:r>
              <a:rPr b="0" dirty="0" err="1"/>
              <a:t>обморожениях</a:t>
            </a:r>
            <a:r>
              <a:rPr b="0" dirty="0"/>
              <a:t>. </a:t>
            </a:r>
          </a:p>
          <a:p>
            <a:pPr>
              <a:defRPr b="1"/>
            </a:pPr>
            <a:r>
              <a:rPr dirty="0" err="1"/>
              <a:t>Масло</a:t>
            </a:r>
            <a:r>
              <a:rPr dirty="0"/>
              <a:t> </a:t>
            </a:r>
            <a:r>
              <a:rPr dirty="0" err="1"/>
              <a:t>черного</a:t>
            </a:r>
            <a:r>
              <a:rPr dirty="0"/>
              <a:t> </a:t>
            </a:r>
            <a:r>
              <a:rPr dirty="0" err="1"/>
              <a:t>тмина</a:t>
            </a:r>
            <a:r>
              <a:rPr dirty="0"/>
              <a:t>. </a:t>
            </a:r>
            <a:r>
              <a:rPr b="0" dirty="0" err="1"/>
              <a:t>Уменьшает</a:t>
            </a:r>
            <a:r>
              <a:rPr b="0" dirty="0"/>
              <a:t> </a:t>
            </a:r>
            <a:r>
              <a:rPr b="0" dirty="0" err="1"/>
              <a:t>раздражение</a:t>
            </a:r>
            <a:r>
              <a:rPr b="0" dirty="0"/>
              <a:t> и </a:t>
            </a:r>
            <a:r>
              <a:rPr b="0" dirty="0" err="1"/>
              <a:t>покраснение</a:t>
            </a:r>
            <a:r>
              <a:rPr b="0" dirty="0"/>
              <a:t>, </a:t>
            </a:r>
            <a:r>
              <a:rPr b="0" dirty="0" err="1"/>
              <a:t>успокаивает</a:t>
            </a:r>
            <a:r>
              <a:rPr b="0" dirty="0"/>
              <a:t> </a:t>
            </a:r>
            <a:r>
              <a:rPr b="0" dirty="0" err="1"/>
              <a:t>сухую</a:t>
            </a:r>
            <a:r>
              <a:rPr b="0" dirty="0"/>
              <a:t> </a:t>
            </a:r>
            <a:r>
              <a:rPr b="0" dirty="0" err="1"/>
              <a:t>кожу</a:t>
            </a:r>
            <a:r>
              <a:rPr b="0" dirty="0"/>
              <a:t>.  </a:t>
            </a:r>
            <a:r>
              <a:rPr b="0" dirty="0" err="1"/>
              <a:t>Помогает</a:t>
            </a:r>
            <a:r>
              <a:rPr b="0" dirty="0"/>
              <a:t> </a:t>
            </a:r>
            <a:r>
              <a:rPr b="0" dirty="0" err="1"/>
              <a:t>при</a:t>
            </a:r>
            <a:r>
              <a:rPr b="0" dirty="0"/>
              <a:t> </a:t>
            </a:r>
            <a:r>
              <a:rPr b="0" dirty="0" err="1"/>
              <a:t>болях</a:t>
            </a:r>
            <a:r>
              <a:rPr b="0" dirty="0"/>
              <a:t> в </a:t>
            </a:r>
            <a:r>
              <a:rPr b="0" dirty="0" err="1"/>
              <a:t>мышцах</a:t>
            </a:r>
            <a:r>
              <a:rPr b="0" dirty="0"/>
              <a:t>.</a:t>
            </a:r>
          </a:p>
          <a:p>
            <a:pPr>
              <a:defRPr b="1"/>
            </a:pPr>
            <a:r>
              <a:rPr dirty="0" err="1"/>
              <a:t>Масло</a:t>
            </a:r>
            <a:r>
              <a:rPr dirty="0"/>
              <a:t> </a:t>
            </a:r>
            <a:r>
              <a:rPr dirty="0" err="1"/>
              <a:t>виноградных</a:t>
            </a:r>
            <a:r>
              <a:rPr dirty="0"/>
              <a:t> </a:t>
            </a:r>
            <a:r>
              <a:rPr dirty="0" err="1"/>
              <a:t>косточек</a:t>
            </a:r>
            <a:r>
              <a:rPr dirty="0"/>
              <a:t>. </a:t>
            </a:r>
            <a:r>
              <a:rPr b="0" dirty="0" err="1"/>
              <a:t>Очень</a:t>
            </a:r>
            <a:r>
              <a:rPr b="0" dirty="0"/>
              <a:t> </a:t>
            </a:r>
            <a:r>
              <a:rPr b="0" dirty="0" err="1"/>
              <a:t>быстро</a:t>
            </a:r>
            <a:r>
              <a:rPr b="0" dirty="0"/>
              <a:t> </a:t>
            </a:r>
            <a:r>
              <a:rPr b="0" dirty="0" err="1"/>
              <a:t>впитывается</a:t>
            </a:r>
            <a:r>
              <a:rPr b="0" dirty="0"/>
              <a:t> и </a:t>
            </a:r>
            <a:r>
              <a:rPr b="0" dirty="0" err="1"/>
              <a:t>восстанавливает</a:t>
            </a:r>
            <a:r>
              <a:rPr b="0" dirty="0"/>
              <a:t> </a:t>
            </a:r>
            <a:r>
              <a:rPr b="0" dirty="0" err="1"/>
              <a:t>жировой</a:t>
            </a:r>
            <a:r>
              <a:rPr b="0" dirty="0"/>
              <a:t> и </a:t>
            </a:r>
            <a:r>
              <a:rPr b="0" dirty="0" err="1"/>
              <a:t>водный</a:t>
            </a:r>
            <a:r>
              <a:rPr b="0" dirty="0"/>
              <a:t> </a:t>
            </a:r>
            <a:r>
              <a:rPr b="0" dirty="0" err="1"/>
              <a:t>баланс</a:t>
            </a:r>
            <a:r>
              <a:rPr b="0" dirty="0"/>
              <a:t> </a:t>
            </a:r>
            <a:r>
              <a:rPr b="0" dirty="0" err="1"/>
              <a:t>кожи</a:t>
            </a:r>
            <a:r>
              <a:rPr b="0" dirty="0"/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2051294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Экстракты хвои кедра сибирского, побегов ели белой, хвои пихты сибирской  —</a:t>
            </a:r>
            <a:r>
              <a:rPr b="0"/>
              <a:t> природные концентраты витаминов, особенно витамина С, который стимулирует синтез коллагена, и эфирных масел. Эфирные масла хвойных растений обладают мощной фитонцидной активностью.</a:t>
            </a:r>
          </a:p>
          <a:p>
            <a:pPr>
              <a:defRPr b="1"/>
            </a:pPr>
            <a:r>
              <a:t>Экстракт коры дуба черешчатого </a:t>
            </a:r>
            <a:r>
              <a:rPr b="0"/>
              <a:t>благодаря значительному содержанию дубильных веществ обладает вяжущим действием, уменьшает зуд, покраснение.</a:t>
            </a:r>
          </a:p>
          <a:p>
            <a:pPr>
              <a:defRPr b="1"/>
            </a:pPr>
            <a:r>
              <a:t>Экстракт коры березы белой </a:t>
            </a:r>
            <a:r>
              <a:rPr b="0"/>
              <a:t>содержит белый пигмент бетулин, известный своей активностью против микроорганизмов и  ранозаживляющими свойствами, стимулирует синтез коллагена, успокаивает кожу.</a:t>
            </a:r>
          </a:p>
          <a:p>
            <a:pPr>
              <a:defRPr b="1"/>
            </a:pPr>
            <a:r>
              <a:t>Экстракт березовых почек </a:t>
            </a:r>
            <a:r>
              <a:rPr b="0"/>
              <a:t>используют для заживления ссадин, плохо заживающих ран, уменьшения раздражения, зуда, против угрей. Обладает активностью против многих патогенных микроорганизмов.</a:t>
            </a:r>
          </a:p>
          <a:p>
            <a:pPr>
              <a:defRPr b="1"/>
            </a:pPr>
            <a:r>
              <a:t>Экстракт листьев березы </a:t>
            </a:r>
            <a:r>
              <a:rPr b="0"/>
              <a:t>пушистой обладает активностью против микробов, вяжущим  и уменьшающим зуд действием, помогает при жирной коже, склонной к воспалениям.</a:t>
            </a:r>
          </a:p>
          <a:p>
            <a:pPr>
              <a:defRPr b="1"/>
            </a:pPr>
            <a:r>
              <a:t>Экстракт цветков липы </a:t>
            </a:r>
            <a:r>
              <a:rPr b="0"/>
              <a:t>сердцевидной содержит в составе много полезных веществ: дубильные вещества, каротиноиды, фитонциды, витамины А и С, эфирные масла и ценное вещество фарнезол, которое помогает контролировать секрецию кожного жира, а также смягчает кожу, придает ей эластичность и гладкость.</a:t>
            </a:r>
          </a:p>
        </p:txBody>
      </p:sp>
    </p:spTree>
    <p:extLst>
      <p:ext uri="{BB962C8B-B14F-4D97-AF65-F5344CB8AC3E}">
        <p14:creationId xmlns:p14="http://schemas.microsoft.com/office/powerpoint/2010/main" val="163588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Лекарственные растения в составе Lesna ELIXIR содержат эфирные масла, флавоноиды, витамины и дубильные вещества.</a:t>
            </a:r>
          </a:p>
          <a:p>
            <a:pPr>
              <a:defRPr b="1"/>
            </a:pPr>
            <a:r>
              <a:t>Эфирные масла </a:t>
            </a:r>
            <a:r>
              <a:rPr b="0"/>
              <a:t>уменьшают раздражение и воспаление, защищают кожу и способствуют ее восстановлению. </a:t>
            </a:r>
          </a:p>
          <a:p>
            <a:pPr>
              <a:defRPr b="1"/>
            </a:pPr>
            <a:r>
              <a:t>Флавоноиды </a:t>
            </a:r>
            <a:r>
              <a:rPr b="0"/>
              <a:t>защищают кожу от патогенных микроорганизмов и воздействия ультрафиолета.</a:t>
            </a:r>
          </a:p>
          <a:p>
            <a:pPr>
              <a:defRPr b="1"/>
            </a:pPr>
            <a:r>
              <a:t>Дубильные вещества </a:t>
            </a:r>
            <a:r>
              <a:rPr b="0"/>
              <a:t>образуют на поверхности кожи особую защитную оболочку, уменьшают воспаление, синяки и отеки. Тонизируют кожу и устраняют зуд.</a:t>
            </a:r>
          </a:p>
          <a:p>
            <a:pPr>
              <a:defRPr b="1"/>
            </a:pPr>
            <a:r>
              <a:t>Витамины </a:t>
            </a:r>
            <a:r>
              <a:rPr b="0"/>
              <a:t>способствуют восстановлению кожи, ускоряют выработку коллагена — ее главного структурного элемента — и укрепляют липидный барьер.</a:t>
            </a:r>
          </a:p>
        </p:txBody>
      </p:sp>
    </p:spTree>
    <p:extLst>
      <p:ext uri="{BB962C8B-B14F-4D97-AF65-F5344CB8AC3E}">
        <p14:creationId xmlns:p14="http://schemas.microsoft.com/office/powerpoint/2010/main" val="16711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8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27" cy="96520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7" cy="2000257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7" cy="158949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8" y="13001625"/>
            <a:ext cx="494504" cy="5111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44" cy="115728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44" cy="88403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465363" indent="-465363">
              <a:spcBef>
                <a:spcPts val="4500"/>
              </a:spcBef>
              <a:defRPr sz="3800"/>
            </a:lvl1pPr>
            <a:lvl2pPr marL="808263" indent="-465363">
              <a:spcBef>
                <a:spcPts val="4500"/>
              </a:spcBef>
              <a:defRPr sz="3800"/>
            </a:lvl2pPr>
            <a:lvl3pPr marL="1151164" indent="-465363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44" cy="5304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4"/>
            <a:ext cx="7500940" cy="5304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4"/>
            <a:ext cx="7500940" cy="1121569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3" tIns="71433" rIns="71433" bIns="71433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3610166" y="3962400"/>
            <a:ext cx="9550401" cy="9753600"/>
          </a:xfrm>
          <a:prstGeom prst="rect">
            <a:avLst/>
          </a:prstGeom>
          <a:ln w="12700">
            <a:miter lim="400000"/>
          </a:ln>
        </p:spPr>
        <p:txBody>
          <a:bodyPr lIns="71433" tIns="71433" rIns="71433" bIns="71433" anchor="ctr">
            <a:normAutofit/>
          </a:bodyPr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8" y="13010554"/>
            <a:ext cx="494504" cy="511167"/>
          </a:xfrm>
          <a:prstGeom prst="rect">
            <a:avLst/>
          </a:prstGeom>
          <a:ln w="12700">
            <a:miter lim="400000"/>
          </a:ln>
        </p:spPr>
        <p:txBody>
          <a:bodyPr wrap="none" lIns="71433" tIns="71433" rIns="71433" bIns="71433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61859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506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50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953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9859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843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28861" marR="0" indent="-617359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73361" marR="0" indent="-617361" algn="l" defTabSz="821529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15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256451" y="3169004"/>
            <a:ext cx="18377322" cy="533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lnSpc>
                <a:spcPct val="90000"/>
              </a:lnSpc>
              <a:defRPr sz="17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LESNA </a:t>
            </a:r>
          </a:p>
          <a:p>
            <a:pPr algn="l" defTabSz="914400">
              <a:lnSpc>
                <a:spcPct val="90000"/>
              </a:lnSpc>
              <a:defRPr sz="17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ELIXIR</a:t>
            </a:r>
          </a:p>
        </p:txBody>
      </p:sp>
      <p:pic>
        <p:nvPicPr>
          <p:cNvPr id="121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8804" y="1342116"/>
            <a:ext cx="3489484" cy="613448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1351702" y="9084401"/>
            <a:ext cx="14127482" cy="2775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60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Регенерирующий </a:t>
            </a:r>
          </a:p>
          <a:p>
            <a:pPr algn="l" defTabSz="914400">
              <a:defRPr sz="60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концентрат для заботы </a:t>
            </a:r>
          </a:p>
          <a:p>
            <a:pPr algn="l" defTabSz="914400">
              <a:defRPr sz="60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 коже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roup 299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295" name="Shape 295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96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7" name="Shape 297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298" name="Shape 298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300" name="Shape 300"/>
          <p:cNvSpPr/>
          <p:nvPr/>
        </p:nvSpPr>
        <p:spPr>
          <a:xfrm>
            <a:off x="7414159" y="4531378"/>
            <a:ext cx="9555682" cy="9555692"/>
          </a:xfrm>
          <a:prstGeom prst="ellipse">
            <a:avLst/>
          </a:prstGeom>
          <a:ln w="76200" cap="rnd">
            <a:solidFill>
              <a:srgbClr val="FFBF42"/>
            </a:solidFill>
            <a:custDash>
              <a:ds d="100000" sp="200000"/>
            </a:custDash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01" name="image3.jpeg"/>
          <p:cNvPicPr>
            <a:picLocks noChangeAspect="1"/>
          </p:cNvPicPr>
          <p:nvPr/>
        </p:nvPicPr>
        <p:blipFill>
          <a:blip r:embed="rId4">
            <a:extLst/>
          </a:blip>
          <a:srcRect l="15592" t="469" r="21985" b="5939"/>
          <a:stretch>
            <a:fillRect/>
          </a:stretch>
        </p:blipFill>
        <p:spPr>
          <a:xfrm>
            <a:off x="8940127" y="6057338"/>
            <a:ext cx="6503676" cy="650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6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1566878" y="1018255"/>
            <a:ext cx="2150424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 СВЕРХКРИТИЧЕСКИХ СО2-ЭКСТРАКТОВ ЛЕСНЫХ ДЕРЕВЬЕВ</a:t>
            </a:r>
          </a:p>
        </p:txBody>
      </p:sp>
      <p:sp>
        <p:nvSpPr>
          <p:cNvPr id="303" name="Shape 303"/>
          <p:cNvSpPr/>
          <p:nvPr/>
        </p:nvSpPr>
        <p:spPr>
          <a:xfrm>
            <a:off x="1578373" y="3383484"/>
            <a:ext cx="22371616" cy="236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Помогают уменьшить покраснение, раздражение, зуд, препятствуют размножению патогенных микроорганизмов, контролируют секрецию кожного сала, стимулируют синтез коллагена.</a:t>
            </a:r>
          </a:p>
        </p:txBody>
      </p:sp>
      <p:sp>
        <p:nvSpPr>
          <p:cNvPr id="304" name="Shape 304"/>
          <p:cNvSpPr/>
          <p:nvPr/>
        </p:nvSpPr>
        <p:spPr>
          <a:xfrm>
            <a:off x="9580357" y="8753291"/>
            <a:ext cx="5223286" cy="101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59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экстракты</a:t>
            </a:r>
          </a:p>
        </p:txBody>
      </p:sp>
      <p:sp>
        <p:nvSpPr>
          <p:cNvPr id="305" name="Shape 305"/>
          <p:cNvSpPr/>
          <p:nvPr/>
        </p:nvSpPr>
        <p:spPr>
          <a:xfrm>
            <a:off x="2145494" y="6390521"/>
            <a:ext cx="542013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хвои</a:t>
            </a:r>
          </a:p>
          <a:p>
            <a: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кедра сибирского</a:t>
            </a:r>
          </a:p>
        </p:txBody>
      </p:sp>
      <p:sp>
        <p:nvSpPr>
          <p:cNvPr id="306" name="Shape 306"/>
          <p:cNvSpPr/>
          <p:nvPr/>
        </p:nvSpPr>
        <p:spPr>
          <a:xfrm>
            <a:off x="609034" y="8171695"/>
            <a:ext cx="6367207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коры</a:t>
            </a:r>
          </a:p>
          <a:p>
            <a: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дуба черешчатого</a:t>
            </a:r>
          </a:p>
        </p:txBody>
      </p:sp>
      <p:sp>
        <p:nvSpPr>
          <p:cNvPr id="307" name="Shape 307"/>
          <p:cNvSpPr/>
          <p:nvPr/>
        </p:nvSpPr>
        <p:spPr>
          <a:xfrm>
            <a:off x="1494190" y="9952869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коры березы белой</a:t>
            </a:r>
          </a:p>
        </p:txBody>
      </p:sp>
      <p:sp>
        <p:nvSpPr>
          <p:cNvPr id="308" name="Shape 308"/>
          <p:cNvSpPr/>
          <p:nvPr/>
        </p:nvSpPr>
        <p:spPr>
          <a:xfrm>
            <a:off x="1967692" y="11124444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березовых почек</a:t>
            </a:r>
          </a:p>
        </p:txBody>
      </p:sp>
      <p:sp>
        <p:nvSpPr>
          <p:cNvPr id="309" name="Shape 309"/>
          <p:cNvSpPr/>
          <p:nvPr/>
        </p:nvSpPr>
        <p:spPr>
          <a:xfrm>
            <a:off x="16817945" y="6562893"/>
            <a:ext cx="5648736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побегов ели белой</a:t>
            </a:r>
          </a:p>
        </p:txBody>
      </p:sp>
      <p:sp>
        <p:nvSpPr>
          <p:cNvPr id="310" name="Shape 310"/>
          <p:cNvSpPr/>
          <p:nvPr/>
        </p:nvSpPr>
        <p:spPr>
          <a:xfrm>
            <a:off x="17240648" y="7800681"/>
            <a:ext cx="5648735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цветков липы сердцевидной</a:t>
            </a:r>
          </a:p>
        </p:txBody>
      </p:sp>
      <p:sp>
        <p:nvSpPr>
          <p:cNvPr id="311" name="Shape 311"/>
          <p:cNvSpPr/>
          <p:nvPr/>
        </p:nvSpPr>
        <p:spPr>
          <a:xfrm>
            <a:off x="17407337" y="9648069"/>
            <a:ext cx="5648736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хвои пихты сибирской</a:t>
            </a:r>
          </a:p>
        </p:txBody>
      </p:sp>
      <p:sp>
        <p:nvSpPr>
          <p:cNvPr id="312" name="Shape 312"/>
          <p:cNvSpPr/>
          <p:nvPr/>
        </p:nvSpPr>
        <p:spPr>
          <a:xfrm>
            <a:off x="17017290" y="10845044"/>
            <a:ext cx="7020722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листьев березы </a:t>
            </a:r>
          </a:p>
          <a:p>
            <a: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пушистой</a:t>
            </a:r>
          </a:p>
        </p:txBody>
      </p:sp>
      <p:sp>
        <p:nvSpPr>
          <p:cNvPr id="313" name="Shape 313"/>
          <p:cNvSpPr/>
          <p:nvPr/>
        </p:nvSpPr>
        <p:spPr>
          <a:xfrm>
            <a:off x="7905553" y="6720210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7328783" y="8451044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7379583" y="10196832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7808618" y="11393807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16261278" y="6844957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16729045" y="8079199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16792545" y="9942832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16448633" y="11119418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oup 328"/>
          <p:cNvGrpSpPr/>
          <p:nvPr/>
        </p:nvGrpSpPr>
        <p:grpSpPr>
          <a:xfrm>
            <a:off x="58933" y="-87915"/>
            <a:ext cx="24520136" cy="13891829"/>
            <a:chOff x="1" y="0"/>
            <a:chExt cx="24520135" cy="13891828"/>
          </a:xfrm>
        </p:grpSpPr>
        <p:sp>
          <p:nvSpPr>
            <p:cNvPr id="324" name="Shape 324"/>
            <p:cNvSpPr/>
            <p:nvPr/>
          </p:nvSpPr>
          <p:spPr>
            <a:xfrm>
              <a:off x="1" y="-1"/>
              <a:ext cx="24520136" cy="13891829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25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3" y="12836942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6" name="Shape 326"/>
            <p:cNvSpPr/>
            <p:nvPr/>
          </p:nvSpPr>
          <p:spPr>
            <a:xfrm rot="16200000">
              <a:off x="22899588" y="11736777"/>
              <a:ext cx="1686315" cy="4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327" name="Shape 327"/>
            <p:cNvSpPr/>
            <p:nvPr/>
          </p:nvSpPr>
          <p:spPr>
            <a:xfrm>
              <a:off x="21481028" y="12884005"/>
              <a:ext cx="1905008" cy="4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pic>
        <p:nvPicPr>
          <p:cNvPr id="329" name="image4.jpeg"/>
          <p:cNvPicPr>
            <a:picLocks noChangeAspect="1"/>
          </p:cNvPicPr>
          <p:nvPr/>
        </p:nvPicPr>
        <p:blipFill>
          <a:blip r:embed="rId4">
            <a:extLst/>
          </a:blip>
          <a:srcRect l="15309" t="5870" r="41086" b="5857"/>
          <a:stretch>
            <a:fillRect/>
          </a:stretch>
        </p:blipFill>
        <p:spPr>
          <a:xfrm>
            <a:off x="8940126" y="5369121"/>
            <a:ext cx="6503676" cy="650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6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13 ЛЕКАРСТВЕННЫХ РАСТЕНИЙ</a:t>
            </a:r>
          </a:p>
        </p:txBody>
      </p:sp>
      <p:sp>
        <p:nvSpPr>
          <p:cNvPr id="331" name="Shape 331"/>
          <p:cNvSpPr/>
          <p:nvPr/>
        </p:nvSpPr>
        <p:spPr>
          <a:xfrm>
            <a:off x="1578372" y="2557745"/>
            <a:ext cx="21841884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Укрепляют барьерную функцию, усиливают микроциркуляцию крови и питание кожи, тонизируют и успокаивают.</a:t>
            </a:r>
          </a:p>
        </p:txBody>
      </p:sp>
      <p:sp>
        <p:nvSpPr>
          <p:cNvPr id="332" name="Shape 332"/>
          <p:cNvSpPr/>
          <p:nvPr/>
        </p:nvSpPr>
        <p:spPr>
          <a:xfrm>
            <a:off x="2124952" y="5667407"/>
            <a:ext cx="669586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цветки бессмертника песчаного</a:t>
            </a:r>
          </a:p>
        </p:txBody>
      </p:sp>
      <p:sp>
        <p:nvSpPr>
          <p:cNvPr id="333" name="Shape 333"/>
          <p:cNvSpPr/>
          <p:nvPr/>
        </p:nvSpPr>
        <p:spPr>
          <a:xfrm>
            <a:off x="1378349" y="7228037"/>
            <a:ext cx="6695865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цветки ромашки аптечной</a:t>
            </a:r>
          </a:p>
        </p:txBody>
      </p:sp>
      <p:sp>
        <p:nvSpPr>
          <p:cNvPr id="334" name="Shape 334"/>
          <p:cNvSpPr/>
          <p:nvPr/>
        </p:nvSpPr>
        <p:spPr>
          <a:xfrm>
            <a:off x="949724" y="8247895"/>
            <a:ext cx="7124490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листья пустырника сердечного</a:t>
            </a:r>
          </a:p>
        </p:txBody>
      </p:sp>
      <p:sp>
        <p:nvSpPr>
          <p:cNvPr id="335" name="Shape 335"/>
          <p:cNvSpPr/>
          <p:nvPr/>
        </p:nvSpPr>
        <p:spPr>
          <a:xfrm>
            <a:off x="1576819" y="9936298"/>
            <a:ext cx="6799913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трава тысячелистника обыкновенного</a:t>
            </a:r>
          </a:p>
        </p:txBody>
      </p:sp>
      <p:sp>
        <p:nvSpPr>
          <p:cNvPr id="336" name="Shape 336"/>
          <p:cNvSpPr/>
          <p:nvPr/>
        </p:nvSpPr>
        <p:spPr>
          <a:xfrm>
            <a:off x="14437123" y="4664585"/>
            <a:ext cx="9286653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цветки шалфея лекарственного</a:t>
            </a:r>
          </a:p>
        </p:txBody>
      </p:sp>
      <p:sp>
        <p:nvSpPr>
          <p:cNvPr id="337" name="Shape 337"/>
          <p:cNvSpPr/>
          <p:nvPr/>
        </p:nvSpPr>
        <p:spPr>
          <a:xfrm>
            <a:off x="16271259" y="7829495"/>
            <a:ext cx="7721953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листья подорожника большого</a:t>
            </a:r>
          </a:p>
        </p:txBody>
      </p:sp>
      <p:sp>
        <p:nvSpPr>
          <p:cNvPr id="338" name="Shape 338"/>
          <p:cNvSpPr/>
          <p:nvPr/>
        </p:nvSpPr>
        <p:spPr>
          <a:xfrm>
            <a:off x="15466423" y="10618144"/>
            <a:ext cx="795996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трава душицы обыкновенной</a:t>
            </a:r>
          </a:p>
        </p:txBody>
      </p:sp>
      <p:sp>
        <p:nvSpPr>
          <p:cNvPr id="339" name="Shape 339"/>
          <p:cNvSpPr/>
          <p:nvPr/>
        </p:nvSpPr>
        <p:spPr>
          <a:xfrm>
            <a:off x="14073587" y="11813909"/>
            <a:ext cx="9259098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листья розмарина лекарственного</a:t>
            </a:r>
          </a:p>
        </p:txBody>
      </p:sp>
      <p:sp>
        <p:nvSpPr>
          <p:cNvPr id="340" name="Shape 340"/>
          <p:cNvSpPr/>
          <p:nvPr/>
        </p:nvSpPr>
        <p:spPr>
          <a:xfrm>
            <a:off x="1726744" y="4664585"/>
            <a:ext cx="8202377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листья мелиссы лекарственной</a:t>
            </a:r>
          </a:p>
        </p:txBody>
      </p:sp>
      <p:sp>
        <p:nvSpPr>
          <p:cNvPr id="341" name="Shape 341"/>
          <p:cNvSpPr/>
          <p:nvPr/>
        </p:nvSpPr>
        <p:spPr>
          <a:xfrm>
            <a:off x="1174657" y="11624702"/>
            <a:ext cx="8596456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трава зверобоя продырявленного</a:t>
            </a:r>
          </a:p>
        </p:txBody>
      </p:sp>
      <p:sp>
        <p:nvSpPr>
          <p:cNvPr id="342" name="Shape 342"/>
          <p:cNvSpPr/>
          <p:nvPr/>
        </p:nvSpPr>
        <p:spPr>
          <a:xfrm>
            <a:off x="15514271" y="5738814"/>
            <a:ext cx="7020723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трава хвоща полевого</a:t>
            </a:r>
          </a:p>
        </p:txBody>
      </p:sp>
      <p:sp>
        <p:nvSpPr>
          <p:cNvPr id="343" name="Shape 343"/>
          <p:cNvSpPr/>
          <p:nvPr/>
        </p:nvSpPr>
        <p:spPr>
          <a:xfrm>
            <a:off x="16083041" y="6790849"/>
            <a:ext cx="861883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цветки пижмы обыкновенной</a:t>
            </a:r>
          </a:p>
        </p:txBody>
      </p:sp>
      <p:sp>
        <p:nvSpPr>
          <p:cNvPr id="344" name="Shape 344"/>
          <p:cNvSpPr/>
          <p:nvPr/>
        </p:nvSpPr>
        <p:spPr>
          <a:xfrm>
            <a:off x="8369124" y="4798126"/>
            <a:ext cx="7645752" cy="7645753"/>
          </a:xfrm>
          <a:prstGeom prst="ellipse">
            <a:avLst/>
          </a:prstGeom>
          <a:ln w="76200" cap="rnd">
            <a:solidFill>
              <a:srgbClr val="FFBF42"/>
            </a:solidFill>
            <a:custDash>
              <a:ds d="100000" sp="200000"/>
            </a:custDash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16149808" y="9503140"/>
            <a:ext cx="5698848" cy="68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листья мяты перечной</a:t>
            </a:r>
          </a:p>
        </p:txBody>
      </p:sp>
      <p:sp>
        <p:nvSpPr>
          <p:cNvPr id="346" name="Shape 346"/>
          <p:cNvSpPr/>
          <p:nvPr/>
        </p:nvSpPr>
        <p:spPr>
          <a:xfrm>
            <a:off x="10469813" y="4984748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9181345" y="5944677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8343820" y="7510101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8229520" y="8526395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8641571" y="10211293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0331963" y="11906766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13676357" y="4984748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15082555" y="6071677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15651016" y="7098314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15878475" y="8098812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5663716" y="9745247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15069855" y="10900208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13361272" y="12083273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roup 366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362" name="Shape 362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63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Shape 364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365" name="Shape 365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367" name="Shape 367"/>
          <p:cNvSpPr/>
          <p:nvPr/>
        </p:nvSpPr>
        <p:spPr>
          <a:xfrm>
            <a:off x="7517962" y="4248537"/>
            <a:ext cx="9348076" cy="9348079"/>
          </a:xfrm>
          <a:prstGeom prst="ellipse">
            <a:avLst/>
          </a:prstGeom>
          <a:ln w="76200" cap="rnd">
            <a:solidFill>
              <a:srgbClr val="FFBF42"/>
            </a:solidFill>
            <a:custDash>
              <a:ds d="100000" sp="200000"/>
            </a:custDash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1566878" y="1018255"/>
            <a:ext cx="2150424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ПРИРОДНЫЕ БИОСТИМУЛЯТОРЫ </a:t>
            </a:r>
          </a:p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ПРОДУКТЫ ПЧЕЛОВОДСТВА</a:t>
            </a:r>
          </a:p>
        </p:txBody>
      </p:sp>
      <p:sp>
        <p:nvSpPr>
          <p:cNvPr id="369" name="Shape 369"/>
          <p:cNvSpPr/>
          <p:nvPr/>
        </p:nvSpPr>
        <p:spPr>
          <a:xfrm>
            <a:off x="1578372" y="3755857"/>
            <a:ext cx="10512029" cy="271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Природные биостимуляторы способствуют регенерации </a:t>
            </a:r>
          </a:p>
          <a:p>
            <a:pPr algn="l" defTabSz="914400">
              <a:defRPr sz="4200"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кожи, защищают </a:t>
            </a:r>
          </a:p>
          <a:p>
            <a:pPr algn="l" defTabSz="914400">
              <a:defRPr sz="4200"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ее от микробов</a:t>
            </a:r>
            <a:r>
              <a:rPr sz="5000"/>
              <a:t>.</a:t>
            </a:r>
          </a:p>
        </p:txBody>
      </p:sp>
      <p:sp>
        <p:nvSpPr>
          <p:cNvPr id="370" name="Shape 370"/>
          <p:cNvSpPr/>
          <p:nvPr/>
        </p:nvSpPr>
        <p:spPr>
          <a:xfrm>
            <a:off x="511671" y="7783575"/>
            <a:ext cx="6695865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воск горный (мумие)</a:t>
            </a:r>
          </a:p>
        </p:txBody>
      </p:sp>
      <p:sp>
        <p:nvSpPr>
          <p:cNvPr id="371" name="Shape 371"/>
          <p:cNvSpPr/>
          <p:nvPr/>
        </p:nvSpPr>
        <p:spPr>
          <a:xfrm>
            <a:off x="493345" y="9575988"/>
            <a:ext cx="6695865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живица</a:t>
            </a:r>
          </a:p>
        </p:txBody>
      </p:sp>
      <p:sp>
        <p:nvSpPr>
          <p:cNvPr id="372" name="Shape 372"/>
          <p:cNvSpPr/>
          <p:nvPr/>
        </p:nvSpPr>
        <p:spPr>
          <a:xfrm>
            <a:off x="17016989" y="10132476"/>
            <a:ext cx="9286653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мёд</a:t>
            </a:r>
          </a:p>
        </p:txBody>
      </p:sp>
      <p:sp>
        <p:nvSpPr>
          <p:cNvPr id="373" name="Shape 373"/>
          <p:cNvSpPr/>
          <p:nvPr/>
        </p:nvSpPr>
        <p:spPr>
          <a:xfrm>
            <a:off x="17256570" y="7859776"/>
            <a:ext cx="8202377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воск пчелиный</a:t>
            </a:r>
          </a:p>
        </p:txBody>
      </p:sp>
      <p:sp>
        <p:nvSpPr>
          <p:cNvPr id="374" name="Shape 374"/>
          <p:cNvSpPr/>
          <p:nvPr/>
        </p:nvSpPr>
        <p:spPr>
          <a:xfrm>
            <a:off x="17319158" y="9075097"/>
            <a:ext cx="7020723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прополис</a:t>
            </a:r>
          </a:p>
        </p:txBody>
      </p:sp>
      <p:sp>
        <p:nvSpPr>
          <p:cNvPr id="375" name="Shape 375"/>
          <p:cNvSpPr/>
          <p:nvPr/>
        </p:nvSpPr>
        <p:spPr>
          <a:xfrm>
            <a:off x="16009545" y="3617464"/>
            <a:ext cx="7893782" cy="320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Продукты пчеловодства обладают противовоспалительным, антисептическим, смягчающим действием.</a:t>
            </a:r>
          </a:p>
        </p:txBody>
      </p:sp>
      <p:pic>
        <p:nvPicPr>
          <p:cNvPr id="376" name="image5.jpeg"/>
          <p:cNvPicPr>
            <a:picLocks noChangeAspect="1"/>
          </p:cNvPicPr>
          <p:nvPr/>
        </p:nvPicPr>
        <p:blipFill>
          <a:blip r:embed="rId4">
            <a:extLst/>
          </a:blip>
          <a:srcRect l="1896" t="15610" r="1887" b="30261"/>
          <a:stretch>
            <a:fillRect/>
          </a:stretch>
        </p:blipFill>
        <p:spPr>
          <a:xfrm>
            <a:off x="8940125" y="5670694"/>
            <a:ext cx="6503675" cy="650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0" y="0"/>
                </a:moveTo>
                <a:cubicBezTo>
                  <a:pt x="7322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6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7422312" y="8103740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7460412" y="9845353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6698382" y="8136069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16698382" y="9390218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16419681" y="10401840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roup 389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385" name="Shape 385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386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7" name="Shape 387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388" name="Shape 388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390" name="Shape 390"/>
          <p:cNvSpPr/>
          <p:nvPr/>
        </p:nvSpPr>
        <p:spPr>
          <a:xfrm>
            <a:off x="8940120" y="5715906"/>
            <a:ext cx="6503763" cy="6503763"/>
          </a:xfrm>
          <a:prstGeom prst="ellipse">
            <a:avLst/>
          </a:prstGeom>
          <a:solidFill>
            <a:srgbClr val="772C18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ПРИРОДНЫЕ АНТИОКСИДАНТЫ</a:t>
            </a:r>
          </a:p>
        </p:txBody>
      </p:sp>
      <p:sp>
        <p:nvSpPr>
          <p:cNvPr id="392" name="Shape 392"/>
          <p:cNvSpPr/>
          <p:nvPr/>
        </p:nvSpPr>
        <p:spPr>
          <a:xfrm>
            <a:off x="17400578" y="7585713"/>
            <a:ext cx="6695866" cy="2246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8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дигидрокверцетин </a:t>
            </a:r>
          </a:p>
          <a:p>
            <a:pPr algn="l" defTabSz="914400">
              <a:defRPr sz="48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 лиственницы </a:t>
            </a:r>
          </a:p>
          <a:p>
            <a:pPr algn="l" defTabSz="914400">
              <a:defRPr sz="48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даурской</a:t>
            </a:r>
          </a:p>
        </p:txBody>
      </p:sp>
      <p:sp>
        <p:nvSpPr>
          <p:cNvPr id="393" name="Shape 393"/>
          <p:cNvSpPr/>
          <p:nvPr/>
        </p:nvSpPr>
        <p:spPr>
          <a:xfrm>
            <a:off x="-1218956" y="7934963"/>
            <a:ext cx="8202377" cy="1548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r" defTabSz="914400">
              <a:defRPr sz="48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витамин Е </a:t>
            </a:r>
          </a:p>
          <a:p>
            <a:pPr algn="r" defTabSz="914400">
              <a:defRPr sz="48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(токоферол)</a:t>
            </a:r>
          </a:p>
        </p:txBody>
      </p:sp>
      <p:sp>
        <p:nvSpPr>
          <p:cNvPr id="394" name="Shape 394"/>
          <p:cNvSpPr/>
          <p:nvPr/>
        </p:nvSpPr>
        <p:spPr>
          <a:xfrm>
            <a:off x="1578372" y="2813485"/>
            <a:ext cx="21841884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Помогают бороться с возрастными изменениями кожи и играют роль природных консервантов.</a:t>
            </a:r>
          </a:p>
        </p:txBody>
      </p:sp>
      <p:sp>
        <p:nvSpPr>
          <p:cNvPr id="395" name="Shape 395"/>
          <p:cNvSpPr/>
          <p:nvPr/>
        </p:nvSpPr>
        <p:spPr>
          <a:xfrm>
            <a:off x="7691814" y="4467601"/>
            <a:ext cx="9000381" cy="9000374"/>
          </a:xfrm>
          <a:prstGeom prst="ellipse">
            <a:avLst/>
          </a:prstGeom>
          <a:ln w="76200" cap="rnd">
            <a:solidFill>
              <a:srgbClr val="FFBF42"/>
            </a:solidFill>
            <a:custDash>
              <a:ds d="100000" sp="200000"/>
            </a:custDash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96" name="image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3833" y="6419622"/>
            <a:ext cx="5096334" cy="509633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7381953" y="8451394"/>
            <a:ext cx="515553" cy="515553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16486497" y="8451394"/>
            <a:ext cx="515553" cy="515553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/>
        </p:nvSpPr>
        <p:spPr>
          <a:xfrm>
            <a:off x="-68067" y="-87909"/>
            <a:ext cx="24520136" cy="13891819"/>
          </a:xfrm>
          <a:prstGeom prst="rect">
            <a:avLst/>
          </a:prstGeom>
          <a:solidFill>
            <a:srgbClr val="1D674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3" name="image25.png"/>
          <p:cNvPicPr>
            <a:picLocks noChangeAspect="1"/>
          </p:cNvPicPr>
          <p:nvPr/>
        </p:nvPicPr>
        <p:blipFill>
          <a:blip r:embed="rId2">
            <a:extLst/>
          </a:blip>
          <a:srcRect t="8367" b="5598"/>
          <a:stretch>
            <a:fillRect/>
          </a:stretch>
        </p:blipFill>
        <p:spPr>
          <a:xfrm>
            <a:off x="-18958" y="-162743"/>
            <a:ext cx="24520136" cy="14041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998" y="12749027"/>
            <a:ext cx="1905003" cy="33375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 rot="16200000">
            <a:off x="22831516" y="11648859"/>
            <a:ext cx="1686314" cy="43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lnSpc>
                <a:spcPct val="140000"/>
              </a:lnSpc>
              <a:defRPr sz="1800" b="1" cap="all">
                <a:solidFill>
                  <a:srgbClr val="DCDEE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elixir</a:t>
            </a:r>
          </a:p>
        </p:txBody>
      </p:sp>
      <p:sp>
        <p:nvSpPr>
          <p:cNvPr id="406" name="Shape 406"/>
          <p:cNvSpPr/>
          <p:nvPr/>
        </p:nvSpPr>
        <p:spPr>
          <a:xfrm>
            <a:off x="21412959" y="12796090"/>
            <a:ext cx="1905003" cy="43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lnSpc>
                <a:spcPct val="140000"/>
              </a:lnSpc>
              <a:defRPr sz="1800" b="1" cap="all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lesna</a:t>
            </a:r>
          </a:p>
        </p:txBody>
      </p:sp>
      <p:sp>
        <p:nvSpPr>
          <p:cNvPr id="407" name="Shape 407"/>
          <p:cNvSpPr/>
          <p:nvPr/>
        </p:nvSpPr>
        <p:spPr>
          <a:xfrm>
            <a:off x="1566878" y="4828256"/>
            <a:ext cx="21504244" cy="326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создан</a:t>
            </a:r>
          </a:p>
          <a:p>
            <a:pPr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применением современных</a:t>
            </a:r>
          </a:p>
          <a:p>
            <a:pPr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экологичных технологий.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roup 413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409" name="Shape 409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10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1" name="Shape 411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412" name="Shape 412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414" name="Shape 414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ТЕХНОЛОГИЯ ХОЛОДНОГО ПРЕССОВАНИЯ</a:t>
            </a:r>
          </a:p>
        </p:txBody>
      </p:sp>
      <p:sp>
        <p:nvSpPr>
          <p:cNvPr id="415" name="Shape 415"/>
          <p:cNvSpPr/>
          <p:nvPr/>
        </p:nvSpPr>
        <p:spPr>
          <a:xfrm>
            <a:off x="8090810" y="5992569"/>
            <a:ext cx="8202377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Масла холодного отжима:</a:t>
            </a:r>
          </a:p>
        </p:txBody>
      </p:sp>
      <p:sp>
        <p:nvSpPr>
          <p:cNvPr id="416" name="Shape 416"/>
          <p:cNvSpPr/>
          <p:nvPr/>
        </p:nvSpPr>
        <p:spPr>
          <a:xfrm>
            <a:off x="1578372" y="2813485"/>
            <a:ext cx="21841884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применяется для получения масел из растительного сырья </a:t>
            </a:r>
          </a:p>
          <a:p>
            <a: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без его термической и химической обработки</a:t>
            </a:r>
          </a:p>
        </p:txBody>
      </p:sp>
      <p:sp>
        <p:nvSpPr>
          <p:cNvPr id="417" name="Shape 417"/>
          <p:cNvSpPr/>
          <p:nvPr/>
        </p:nvSpPr>
        <p:spPr>
          <a:xfrm>
            <a:off x="2464928" y="10547543"/>
            <a:ext cx="9390683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сохраняют в своем составе все целебные вещества растений</a:t>
            </a:r>
          </a:p>
        </p:txBody>
      </p:sp>
      <p:sp>
        <p:nvSpPr>
          <p:cNvPr id="418" name="Shape 418"/>
          <p:cNvSpPr/>
          <p:nvPr/>
        </p:nvSpPr>
        <p:spPr>
          <a:xfrm>
            <a:off x="13513931" y="10547543"/>
            <a:ext cx="8301444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легко впитываются и глубоко проникают в кожу</a:t>
            </a:r>
          </a:p>
        </p:txBody>
      </p:sp>
      <p:pic>
        <p:nvPicPr>
          <p:cNvPr id="419" name="image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7657" y="7487463"/>
            <a:ext cx="2485227" cy="278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70927" y="7064867"/>
            <a:ext cx="3187456" cy="3238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roup 428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424" name="Shape 424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25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6" name="Shape 426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427" name="Shape 427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429" name="Shape 429"/>
          <p:cNvSpPr/>
          <p:nvPr/>
        </p:nvSpPr>
        <p:spPr>
          <a:xfrm>
            <a:off x="1566878" y="1018254"/>
            <a:ext cx="2150424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ТЕХНОЛОГИЯ СВЕРХКРИТИЧЕСКОЙ CO2- ЭКСТРАКЦИИ</a:t>
            </a:r>
          </a:p>
        </p:txBody>
      </p:sp>
      <p:sp>
        <p:nvSpPr>
          <p:cNvPr id="430" name="Shape 430"/>
          <p:cNvSpPr/>
          <p:nvPr/>
        </p:nvSpPr>
        <p:spPr>
          <a:xfrm>
            <a:off x="5329814" y="6258230"/>
            <a:ext cx="13724372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Сверхкритические СО2-экстракты:</a:t>
            </a:r>
          </a:p>
        </p:txBody>
      </p:sp>
      <p:sp>
        <p:nvSpPr>
          <p:cNvPr id="431" name="Shape 431"/>
          <p:cNvSpPr/>
          <p:nvPr/>
        </p:nvSpPr>
        <p:spPr>
          <a:xfrm>
            <a:off x="1578372" y="3476764"/>
            <a:ext cx="21841884" cy="236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современная экологичная технология получения экстрактов </a:t>
            </a:r>
          </a:p>
          <a:p>
            <a:pPr algn="l" defTabSz="914400">
              <a:tabLst>
                <a:tab pos="5816600" algn="l"/>
              </a:tabLst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помощью углекислого газа (СО2) — одной из безвредных составляющих воздуха.</a:t>
            </a:r>
          </a:p>
        </p:txBody>
      </p:sp>
      <p:sp>
        <p:nvSpPr>
          <p:cNvPr id="432" name="Shape 432"/>
          <p:cNvSpPr/>
          <p:nvPr/>
        </p:nvSpPr>
        <p:spPr>
          <a:xfrm>
            <a:off x="1012368" y="10212891"/>
            <a:ext cx="7432100" cy="198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содержат сверхвысокие концентрации активных веществ</a:t>
            </a:r>
          </a:p>
        </p:txBody>
      </p:sp>
      <p:sp>
        <p:nvSpPr>
          <p:cNvPr id="433" name="Shape 433"/>
          <p:cNvSpPr/>
          <p:nvPr/>
        </p:nvSpPr>
        <p:spPr>
          <a:xfrm>
            <a:off x="9137891" y="10212891"/>
            <a:ext cx="6722845" cy="198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 содержат посторонних примесей и вредной микрофлоры</a:t>
            </a:r>
          </a:p>
        </p:txBody>
      </p:sp>
      <p:sp>
        <p:nvSpPr>
          <p:cNvPr id="434" name="Shape 434"/>
          <p:cNvSpPr/>
          <p:nvPr/>
        </p:nvSpPr>
        <p:spPr>
          <a:xfrm>
            <a:off x="16714852" y="10212891"/>
            <a:ext cx="6260549" cy="1982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оказывают более стойкий и длительный эффект</a:t>
            </a:r>
          </a:p>
        </p:txBody>
      </p:sp>
      <p:pic>
        <p:nvPicPr>
          <p:cNvPr id="435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3528" y="7208132"/>
            <a:ext cx="2449785" cy="2818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58617" y="7691184"/>
            <a:ext cx="2319706" cy="2224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89555" y="7623112"/>
            <a:ext cx="2419525" cy="2360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 446"/>
          <p:cNvGrpSpPr/>
          <p:nvPr/>
        </p:nvGrpSpPr>
        <p:grpSpPr>
          <a:xfrm>
            <a:off x="-68063" y="-87914"/>
            <a:ext cx="24520137" cy="13967020"/>
            <a:chOff x="1" y="0"/>
            <a:chExt cx="24520135" cy="13967018"/>
          </a:xfrm>
        </p:grpSpPr>
        <p:sp>
          <p:nvSpPr>
            <p:cNvPr id="441" name="Shape 441"/>
            <p:cNvSpPr/>
            <p:nvPr/>
          </p:nvSpPr>
          <p:spPr>
            <a:xfrm>
              <a:off x="1" y="0"/>
              <a:ext cx="24520137" cy="13891831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2" name="Shape 442"/>
            <p:cNvSpPr/>
            <p:nvPr/>
          </p:nvSpPr>
          <p:spPr>
            <a:xfrm>
              <a:off x="1" y="5747481"/>
              <a:ext cx="24520137" cy="82195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43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3" y="12836943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4" name="Shape 444"/>
            <p:cNvSpPr/>
            <p:nvPr/>
          </p:nvSpPr>
          <p:spPr>
            <a:xfrm rot="16200000">
              <a:off x="22899588" y="11736778"/>
              <a:ext cx="1686316" cy="4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445" name="Shape 445"/>
            <p:cNvSpPr/>
            <p:nvPr/>
          </p:nvSpPr>
          <p:spPr>
            <a:xfrm>
              <a:off x="21481029" y="12884006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447" name="Shape 447"/>
          <p:cNvSpPr/>
          <p:nvPr/>
        </p:nvSpPr>
        <p:spPr>
          <a:xfrm>
            <a:off x="1566878" y="1018255"/>
            <a:ext cx="2150424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КАК ПРАВИЛЬНО НАНОСИТЬ СРЕДСТВО </a:t>
            </a:r>
          </a:p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 КОЖУ?</a:t>
            </a:r>
          </a:p>
        </p:txBody>
      </p:sp>
      <p:sp>
        <p:nvSpPr>
          <p:cNvPr id="448" name="Shape 448"/>
          <p:cNvSpPr/>
          <p:nvPr/>
        </p:nvSpPr>
        <p:spPr>
          <a:xfrm>
            <a:off x="7227428" y="3867668"/>
            <a:ext cx="13761207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небольшое количество продукта нанести на чистую кожу легкими массажными движениями.</a:t>
            </a:r>
          </a:p>
        </p:txBody>
      </p:sp>
      <p:sp>
        <p:nvSpPr>
          <p:cNvPr id="449" name="Shape 449"/>
          <p:cNvSpPr/>
          <p:nvPr/>
        </p:nvSpPr>
        <p:spPr>
          <a:xfrm>
            <a:off x="1578373" y="3639141"/>
            <a:ext cx="7010787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Общие </a:t>
            </a:r>
          </a:p>
          <a:p>
            <a: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рекомендации:</a:t>
            </a:r>
          </a:p>
        </p:txBody>
      </p:sp>
      <p:sp>
        <p:nvSpPr>
          <p:cNvPr id="450" name="Shape 450"/>
          <p:cNvSpPr/>
          <p:nvPr/>
        </p:nvSpPr>
        <p:spPr>
          <a:xfrm>
            <a:off x="827577" y="11047041"/>
            <a:ext cx="5899501" cy="122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 открытых повреждениях кожи</a:t>
            </a:r>
          </a:p>
        </p:txBody>
      </p:sp>
      <p:sp>
        <p:nvSpPr>
          <p:cNvPr id="451" name="Shape 451"/>
          <p:cNvSpPr/>
          <p:nvPr/>
        </p:nvSpPr>
        <p:spPr>
          <a:xfrm>
            <a:off x="6603868" y="10780341"/>
            <a:ext cx="5612716" cy="175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 затягивающихся повреждениях, ожогах, ушибах, синяках</a:t>
            </a:r>
          </a:p>
        </p:txBody>
      </p:sp>
      <p:sp>
        <p:nvSpPr>
          <p:cNvPr id="452" name="Shape 452"/>
          <p:cNvSpPr/>
          <p:nvPr/>
        </p:nvSpPr>
        <p:spPr>
          <a:xfrm>
            <a:off x="12557131" y="11047041"/>
            <a:ext cx="5899497" cy="1223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defTabSz="914400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 головных</a:t>
            </a:r>
          </a:p>
          <a:p>
            <a:pPr defTabSz="914400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болях и стрессе</a:t>
            </a:r>
          </a:p>
        </p:txBody>
      </p:sp>
      <p:sp>
        <p:nvSpPr>
          <p:cNvPr id="453" name="Shape 453"/>
          <p:cNvSpPr/>
          <p:nvPr/>
        </p:nvSpPr>
        <p:spPr>
          <a:xfrm>
            <a:off x="2666617" y="6158877"/>
            <a:ext cx="589950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область нанесения</a:t>
            </a:r>
          </a:p>
        </p:txBody>
      </p:sp>
      <p:sp>
        <p:nvSpPr>
          <p:cNvPr id="454" name="Shape 454"/>
          <p:cNvSpPr/>
          <p:nvPr/>
        </p:nvSpPr>
        <p:spPr>
          <a:xfrm>
            <a:off x="1601415" y="6150050"/>
            <a:ext cx="781176" cy="781175"/>
          </a:xfrm>
          <a:prstGeom prst="ellipse">
            <a:avLst/>
          </a:prstGeom>
          <a:solidFill>
            <a:srgbClr val="DFCFC1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462" name="Group 462"/>
          <p:cNvGrpSpPr/>
          <p:nvPr/>
        </p:nvGrpSpPr>
        <p:grpSpPr>
          <a:xfrm>
            <a:off x="1168664" y="7818346"/>
            <a:ext cx="5217327" cy="2832060"/>
            <a:chOff x="0" y="0"/>
            <a:chExt cx="5217326" cy="2832059"/>
          </a:xfrm>
        </p:grpSpPr>
        <p:pic>
          <p:nvPicPr>
            <p:cNvPr id="455" name="image3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6147" y="1749570"/>
              <a:ext cx="3449724" cy="1082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6" name="Shape 456"/>
            <p:cNvSpPr/>
            <p:nvPr/>
          </p:nvSpPr>
          <p:spPr>
            <a:xfrm>
              <a:off x="-2" y="1496535"/>
              <a:ext cx="1287234" cy="7"/>
            </a:xfrm>
            <a:prstGeom prst="line">
              <a:avLst/>
            </a:prstGeom>
            <a:noFill/>
            <a:ln w="101600" cap="flat">
              <a:solidFill>
                <a:srgbClr val="DFCFC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3930094" y="1496535"/>
              <a:ext cx="1287232" cy="7"/>
            </a:xfrm>
            <a:prstGeom prst="line">
              <a:avLst/>
            </a:prstGeom>
            <a:noFill/>
            <a:ln w="101600" cap="flat">
              <a:solidFill>
                <a:srgbClr val="DFCFC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58" name="Shape 458"/>
            <p:cNvSpPr/>
            <p:nvPr/>
          </p:nvSpPr>
          <p:spPr>
            <a:xfrm flipV="1">
              <a:off x="2182643" y="539032"/>
              <a:ext cx="6" cy="1082490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59" name="Shape 459"/>
            <p:cNvSpPr/>
            <p:nvPr/>
          </p:nvSpPr>
          <p:spPr>
            <a:xfrm flipV="1">
              <a:off x="1448073" y="539032"/>
              <a:ext cx="6" cy="1082490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1218758" y="780495"/>
              <a:ext cx="1175321" cy="7"/>
            </a:xfrm>
            <a:prstGeom prst="line">
              <a:avLst/>
            </a:prstGeom>
            <a:noFill/>
            <a:ln w="381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>
              <a:off x="547176" y="0"/>
              <a:ext cx="2518488" cy="652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defTabSz="914400">
                <a:defRPr sz="3400" b="1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 см</a:t>
              </a:r>
            </a:p>
          </p:txBody>
        </p:sp>
      </p:grpSp>
      <p:pic>
        <p:nvPicPr>
          <p:cNvPr id="463" name="image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77582" y="7708386"/>
            <a:ext cx="3309497" cy="2832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3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17240" y="7274917"/>
            <a:ext cx="3179275" cy="319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3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42476" y="7179605"/>
            <a:ext cx="2777815" cy="3381621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18046636" y="10780341"/>
            <a:ext cx="4769495" cy="175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36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добавлять в крем для лица или массажа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/>
        </p:nvSpPr>
        <p:spPr>
          <a:xfrm>
            <a:off x="-68067" y="-87909"/>
            <a:ext cx="24520136" cy="13891819"/>
          </a:xfrm>
          <a:prstGeom prst="rect">
            <a:avLst/>
          </a:prstGeom>
          <a:solidFill>
            <a:srgbClr val="1D674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71433" tIns="71433" rIns="71433" bIns="71433" anchor="ctr"/>
          <a:lstStyle/>
          <a:p>
            <a:pPr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7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98" y="12749027"/>
            <a:ext cx="1905003" cy="333752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 rot="16200000">
            <a:off x="22831519" y="11648862"/>
            <a:ext cx="1686314" cy="43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lnSpc>
                <a:spcPct val="140000"/>
              </a:lnSpc>
              <a:defRPr sz="1800" b="1" cap="all">
                <a:solidFill>
                  <a:srgbClr val="DCDEE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elixir</a:t>
            </a:r>
          </a:p>
        </p:txBody>
      </p:sp>
      <p:sp>
        <p:nvSpPr>
          <p:cNvPr id="473" name="Shape 473"/>
          <p:cNvSpPr/>
          <p:nvPr/>
        </p:nvSpPr>
        <p:spPr>
          <a:xfrm>
            <a:off x="21412959" y="12796090"/>
            <a:ext cx="1905003" cy="430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lnSpc>
                <a:spcPct val="140000"/>
              </a:lnSpc>
              <a:defRPr sz="1800" b="1" cap="all">
                <a:solidFill>
                  <a:srgbClr val="70BF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lesna</a:t>
            </a:r>
          </a:p>
        </p:txBody>
      </p:sp>
      <p:sp>
        <p:nvSpPr>
          <p:cNvPr id="474" name="Shape 474"/>
          <p:cNvSpPr/>
          <p:nvPr/>
        </p:nvSpPr>
        <p:spPr>
          <a:xfrm>
            <a:off x="1566878" y="1565944"/>
            <a:ext cx="21504244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глубоко проникает в кожу</a:t>
            </a:r>
          </a:p>
          <a:p>
            <a:pPr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помогает:</a:t>
            </a:r>
          </a:p>
        </p:txBody>
      </p:sp>
      <p:sp>
        <p:nvSpPr>
          <p:cNvPr id="475" name="Shape 475"/>
          <p:cNvSpPr/>
          <p:nvPr/>
        </p:nvSpPr>
        <p:spPr>
          <a:xfrm>
            <a:off x="4656424" y="4342646"/>
            <a:ext cx="1766524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ускорить восстановление</a:t>
            </a:r>
            <a:r>
              <a:rPr b="0"/>
              <a:t> кожи после ушибов, растяжений, порезов, </a:t>
            </a:r>
            <a:r>
              <a:t>трещин, ссадин, </a:t>
            </a:r>
            <a:r>
              <a:rPr b="0"/>
              <a:t>ожогов</a:t>
            </a:r>
            <a:r>
              <a:t> (бытовых и солнечных)</a:t>
            </a:r>
            <a:r>
              <a:rPr b="0"/>
              <a:t>;</a:t>
            </a:r>
          </a:p>
        </p:txBody>
      </p:sp>
      <p:sp>
        <p:nvSpPr>
          <p:cNvPr id="476" name="Shape 476"/>
          <p:cNvSpPr/>
          <p:nvPr/>
        </p:nvSpPr>
        <p:spPr>
          <a:xfrm>
            <a:off x="4656424" y="6426205"/>
            <a:ext cx="17665246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уменьшить раздражение, покраснение и зуд, успокоить кожу</a:t>
            </a:r>
            <a:r>
              <a:rPr b="0"/>
              <a:t> после укусов насекомых;</a:t>
            </a:r>
          </a:p>
        </p:txBody>
      </p:sp>
      <p:sp>
        <p:nvSpPr>
          <p:cNvPr id="477" name="Shape 477"/>
          <p:cNvSpPr/>
          <p:nvPr/>
        </p:nvSpPr>
        <p:spPr>
          <a:xfrm>
            <a:off x="4656424" y="8509768"/>
            <a:ext cx="17665246" cy="146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питать</a:t>
            </a:r>
            <a:r>
              <a:rPr dirty="0"/>
              <a:t> и </a:t>
            </a:r>
            <a:r>
              <a:rPr dirty="0" err="1"/>
              <a:t>увлажнять</a:t>
            </a:r>
            <a:r>
              <a:rPr dirty="0"/>
              <a:t> </a:t>
            </a:r>
            <a:r>
              <a:rPr b="0" dirty="0" err="1"/>
              <a:t>сухую</a:t>
            </a:r>
            <a:r>
              <a:rPr b="0" dirty="0"/>
              <a:t> и </a:t>
            </a:r>
            <a:r>
              <a:rPr b="0" dirty="0" err="1"/>
              <a:t>чувствительную</a:t>
            </a:r>
            <a:r>
              <a:rPr b="0" dirty="0"/>
              <a:t> </a:t>
            </a:r>
            <a:r>
              <a:rPr b="0" dirty="0" err="1"/>
              <a:t>кожу</a:t>
            </a:r>
            <a:r>
              <a:rPr b="0" dirty="0"/>
              <a:t>, </a:t>
            </a:r>
            <a:r>
              <a:rPr dirty="0" err="1"/>
              <a:t>смягчать</a:t>
            </a:r>
            <a:r>
              <a:rPr dirty="0"/>
              <a:t> </a:t>
            </a:r>
            <a:r>
              <a:rPr b="0" dirty="0" err="1"/>
              <a:t>загрубевшую</a:t>
            </a:r>
            <a:r>
              <a:rPr b="0" dirty="0"/>
              <a:t> </a:t>
            </a:r>
            <a:r>
              <a:rPr b="0" dirty="0" err="1" smtClean="0"/>
              <a:t>кожу</a:t>
            </a:r>
            <a:r>
              <a:rPr lang="ru-RU" b="0" dirty="0" smtClean="0"/>
              <a:t>;</a:t>
            </a:r>
            <a:endParaRPr b="0" dirty="0"/>
          </a:p>
        </p:txBody>
      </p:sp>
      <p:sp>
        <p:nvSpPr>
          <p:cNvPr id="478" name="Shape 478"/>
          <p:cNvSpPr/>
          <p:nvPr/>
        </p:nvSpPr>
        <p:spPr>
          <a:xfrm>
            <a:off x="4656424" y="10896734"/>
            <a:ext cx="17665246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облегчить болезненные ощущения</a:t>
            </a:r>
            <a:r>
              <a:rPr b="0"/>
              <a:t> после ушибов, растяжений.</a:t>
            </a:r>
          </a:p>
        </p:txBody>
      </p:sp>
      <p:pic>
        <p:nvPicPr>
          <p:cNvPr id="479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9580" y="4184650"/>
            <a:ext cx="1689107" cy="168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9580" y="6268210"/>
            <a:ext cx="1689107" cy="168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3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9580" y="8351773"/>
            <a:ext cx="1689107" cy="168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3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60977" y="10435335"/>
            <a:ext cx="1686313" cy="1686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roup 488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484" name="Shape 484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485" name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6" name="Shape 486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487" name="Shape 487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489" name="Shape 489"/>
          <p:cNvSpPr/>
          <p:nvPr/>
        </p:nvSpPr>
        <p:spPr>
          <a:xfrm>
            <a:off x="1977120" y="5996158"/>
            <a:ext cx="4361642" cy="344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algn="l"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БОНУСНЫЕ БАЛЛЫ</a:t>
            </a:r>
          </a:p>
          <a:p>
            <a:pPr algn="l"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КЛУБНАЯ ЦЕНА</a:t>
            </a:r>
          </a:p>
          <a:p>
            <a:pPr algn="l"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3200" spc="-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914400">
              <a:defRPr sz="3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РОЗНИЧНАЯ ЦЕНА</a:t>
            </a:r>
          </a:p>
        </p:txBody>
      </p:sp>
      <p:sp>
        <p:nvSpPr>
          <p:cNvPr id="490" name="Shape 490"/>
          <p:cNvSpPr/>
          <p:nvPr/>
        </p:nvSpPr>
        <p:spPr>
          <a:xfrm>
            <a:off x="7164360" y="5807878"/>
            <a:ext cx="918369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>
            <a:lvl1pPr algn="l"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14</a:t>
            </a:r>
          </a:p>
        </p:txBody>
      </p:sp>
      <p:sp>
        <p:nvSpPr>
          <p:cNvPr id="491" name="Shape 491"/>
          <p:cNvSpPr/>
          <p:nvPr/>
        </p:nvSpPr>
        <p:spPr>
          <a:xfrm>
            <a:off x="7115398" y="8612999"/>
            <a:ext cx="2293867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algn="l"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32,5 </a:t>
            </a:r>
            <a:r>
              <a:rPr sz="3200"/>
              <a:t>у.е.</a:t>
            </a:r>
          </a:p>
        </p:txBody>
      </p:sp>
      <p:sp>
        <p:nvSpPr>
          <p:cNvPr id="492" name="Shape 492"/>
          <p:cNvSpPr/>
          <p:nvPr/>
        </p:nvSpPr>
        <p:spPr>
          <a:xfrm>
            <a:off x="7097038" y="7200358"/>
            <a:ext cx="1672788" cy="911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85678" tIns="85678" rIns="85678" bIns="85678">
            <a:spAutoFit/>
          </a:bodyPr>
          <a:lstStyle/>
          <a:p>
            <a:pPr algn="l" defTabSz="914400">
              <a:defRPr sz="5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26</a:t>
            </a:r>
            <a:r>
              <a:rPr sz="3200"/>
              <a:t> у.е.</a:t>
            </a:r>
          </a:p>
        </p:txBody>
      </p:sp>
      <p:sp>
        <p:nvSpPr>
          <p:cNvPr id="493" name="Shape 493"/>
          <p:cNvSpPr/>
          <p:nvPr/>
        </p:nvSpPr>
        <p:spPr>
          <a:xfrm>
            <a:off x="7068600" y="5727960"/>
            <a:ext cx="1071375" cy="1071373"/>
          </a:xfrm>
          <a:prstGeom prst="ellipse">
            <a:avLst/>
          </a:prstGeom>
          <a:ln w="38160">
            <a:solidFill>
              <a:srgbClr val="1D674A"/>
            </a:solidFill>
          </a:ln>
        </p:spPr>
        <p:txBody>
          <a:bodyPr lIns="71433" tIns="71433" rIns="71433" bIns="71433"/>
          <a:lstStyle/>
          <a:p>
            <a:pPr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11486159" y="1949759"/>
            <a:ext cx="12908889" cy="9615963"/>
          </a:xfrm>
          <a:prstGeom prst="rect">
            <a:avLst/>
          </a:prstGeom>
          <a:solidFill>
            <a:srgbClr val="772C18"/>
          </a:solidFill>
          <a:ln w="12700">
            <a:miter lim="400000"/>
          </a:ln>
        </p:spPr>
        <p:txBody>
          <a:bodyPr lIns="71433" tIns="71433" rIns="71433" bIns="71433"/>
          <a:lstStyle/>
          <a:p>
            <a:pPr algn="l" defTabSz="914400">
              <a:defRPr sz="1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1888915" y="3265199"/>
            <a:ext cx="12156852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</a:t>
            </a:r>
          </a:p>
          <a:p>
            <a:pPr algn="l" defTabSz="914400">
              <a:defRPr sz="7200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5712</a:t>
            </a:r>
          </a:p>
        </p:txBody>
      </p:sp>
      <p:pic>
        <p:nvPicPr>
          <p:cNvPr id="49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9574" y="-1263286"/>
            <a:ext cx="16042054" cy="16042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9" name="Group 499"/>
          <p:cNvGrpSpPr/>
          <p:nvPr/>
        </p:nvGrpSpPr>
        <p:grpSpPr>
          <a:xfrm>
            <a:off x="13204210" y="2117384"/>
            <a:ext cx="10836145" cy="9280709"/>
            <a:chOff x="-1" y="-1"/>
            <a:chExt cx="10836144" cy="9280707"/>
          </a:xfrm>
        </p:grpSpPr>
        <p:pic>
          <p:nvPicPr>
            <p:cNvPr id="497" name="image2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-2"/>
              <a:ext cx="9280707" cy="92807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image2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26852" y="846829"/>
              <a:ext cx="7909292" cy="790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8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124" name="Shape 124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25" name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Shape 126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pic>
        <p:nvPicPr>
          <p:cNvPr id="129" name="image1.jpeg"/>
          <p:cNvPicPr>
            <a:picLocks noChangeAspect="1"/>
          </p:cNvPicPr>
          <p:nvPr/>
        </p:nvPicPr>
        <p:blipFill>
          <a:blip r:embed="rId3">
            <a:extLst/>
          </a:blip>
          <a:srcRect t="7305" b="3864"/>
          <a:stretch>
            <a:fillRect/>
          </a:stretch>
        </p:blipFill>
        <p:spPr>
          <a:xfrm flipH="1">
            <a:off x="-78507" y="-956953"/>
            <a:ext cx="25010919" cy="1481302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-193677" y="-268852"/>
            <a:ext cx="24132980" cy="13999270"/>
          </a:xfrm>
          <a:prstGeom prst="rect">
            <a:avLst/>
          </a:prstGeom>
          <a:gradFill>
            <a:gsLst>
              <a:gs pos="0">
                <a:srgbClr val="6E4028">
                  <a:alpha val="0"/>
                </a:srgbClr>
              </a:gs>
              <a:gs pos="100000">
                <a:srgbClr val="221010">
                  <a:alpha val="78340"/>
                </a:srgbClr>
              </a:gs>
            </a:gsLst>
            <a:lin ang="10800000"/>
          </a:gra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439878" y="7660661"/>
            <a:ext cx="21504244" cy="326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КОМПОНЕНТОВ ПРИРОДНОГО ПРОИСХОЖДЕНИЯ ДЛЯ РЕГЕНЕРАЦИИ </a:t>
            </a:r>
          </a:p>
          <a:p>
            <a:pPr algn="l" defTabSz="914400">
              <a:defRPr sz="7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ЗАЩИТЫ КОЖИ</a:t>
            </a:r>
          </a:p>
        </p:txBody>
      </p:sp>
      <p:sp>
        <p:nvSpPr>
          <p:cNvPr id="132" name="Shape 132"/>
          <p:cNvSpPr/>
          <p:nvPr/>
        </p:nvSpPr>
        <p:spPr>
          <a:xfrm>
            <a:off x="1920032" y="1376815"/>
            <a:ext cx="21504246" cy="5452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37200" b="1" cap="all" spc="-5">
                <a:solidFill>
                  <a:srgbClr val="F5EFC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39</a:t>
            </a:r>
          </a:p>
        </p:txBody>
      </p:sp>
      <p:sp>
        <p:nvSpPr>
          <p:cNvPr id="133" name="Shape 133"/>
          <p:cNvSpPr/>
          <p:nvPr/>
        </p:nvSpPr>
        <p:spPr>
          <a:xfrm>
            <a:off x="1448524" y="1106571"/>
            <a:ext cx="6226019" cy="6226008"/>
          </a:xfrm>
          <a:prstGeom prst="ellips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hape 502"/>
          <p:cNvSpPr/>
          <p:nvPr/>
        </p:nvSpPr>
        <p:spPr>
          <a:xfrm>
            <a:off x="1256451" y="5145442"/>
            <a:ext cx="18377322" cy="5335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lnSpc>
                <a:spcPct val="90000"/>
              </a:lnSpc>
              <a:defRPr sz="17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LESNA </a:t>
            </a:r>
          </a:p>
          <a:p>
            <a:pPr algn="l" defTabSz="914400">
              <a:lnSpc>
                <a:spcPct val="90000"/>
              </a:lnSpc>
              <a:defRPr sz="17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ELIXIR</a:t>
            </a:r>
          </a:p>
        </p:txBody>
      </p:sp>
      <p:pic>
        <p:nvPicPr>
          <p:cNvPr id="50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8804" y="1342116"/>
            <a:ext cx="3489484" cy="61344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>
            <a:off x="1351702" y="11060838"/>
            <a:ext cx="14127482" cy="1022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60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Природа — и ничего лишнего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9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135" name="Shape 135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36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" name="Shape 137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138" name="Shape 138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140" name="Shape 140"/>
          <p:cNvSpPr/>
          <p:nvPr/>
        </p:nvSpPr>
        <p:spPr>
          <a:xfrm>
            <a:off x="12606844" y="4311147"/>
            <a:ext cx="10504496" cy="8079538"/>
          </a:xfrm>
          <a:prstGeom prst="rect">
            <a:avLst/>
          </a:prstGeom>
          <a:solidFill>
            <a:srgbClr val="DCBC8C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733708" y="4311147"/>
            <a:ext cx="11118223" cy="8079538"/>
          </a:xfrm>
          <a:prstGeom prst="rect">
            <a:avLst/>
          </a:prstGeom>
          <a:solidFill>
            <a:srgbClr val="85A88D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852930" y="1304575"/>
            <a:ext cx="20678138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defTabSz="914400">
              <a:defRPr sz="7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Регенерация — это процессы </a:t>
            </a:r>
            <a:r>
              <a:rPr>
                <a:solidFill>
                  <a:srgbClr val="772C18"/>
                </a:solidFill>
              </a:rPr>
              <a:t>обновления </a:t>
            </a:r>
          </a:p>
          <a:p>
            <a:pPr defTabSz="914400">
              <a:defRPr sz="7200" b="1" spc="-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восстановления</a:t>
            </a:r>
            <a:r>
              <a:rPr>
                <a:solidFill>
                  <a:srgbClr val="1D674A"/>
                </a:solidFill>
              </a:rPr>
              <a:t> </a:t>
            </a:r>
            <a:r>
              <a:rPr>
                <a:solidFill>
                  <a:srgbClr val="53585F"/>
                </a:solidFill>
              </a:rPr>
              <a:t>организма.</a:t>
            </a:r>
          </a:p>
        </p:txBody>
      </p:sp>
      <p:sp>
        <p:nvSpPr>
          <p:cNvPr id="143" name="Shape 143"/>
          <p:cNvSpPr/>
          <p:nvPr/>
        </p:nvSpPr>
        <p:spPr>
          <a:xfrm>
            <a:off x="1578372" y="10343481"/>
            <a:ext cx="9687739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постоянные процессы</a:t>
            </a:r>
            <a:r>
              <a:rPr b="1">
                <a:solidFill>
                  <a:srgbClr val="F5EFC6"/>
                </a:solidFill>
              </a:rPr>
              <a:t> обновления </a:t>
            </a:r>
            <a:r>
              <a:t>тканей</a:t>
            </a:r>
            <a:r>
              <a:rPr>
                <a:solidFill>
                  <a:srgbClr val="F5EFC6"/>
                </a:solidFill>
              </a:rPr>
              <a:t> </a:t>
            </a:r>
            <a:r>
              <a:t>и органов</a:t>
            </a:r>
          </a:p>
        </p:txBody>
      </p:sp>
      <p:sp>
        <p:nvSpPr>
          <p:cNvPr id="144" name="Shape 144"/>
          <p:cNvSpPr/>
          <p:nvPr/>
        </p:nvSpPr>
        <p:spPr>
          <a:xfrm>
            <a:off x="1578374" y="8486264"/>
            <a:ext cx="9305343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Физиологическая регенерация</a:t>
            </a:r>
          </a:p>
        </p:txBody>
      </p:sp>
      <p:sp>
        <p:nvSpPr>
          <p:cNvPr id="145" name="Shape 145"/>
          <p:cNvSpPr/>
          <p:nvPr/>
        </p:nvSpPr>
        <p:spPr>
          <a:xfrm>
            <a:off x="13722748" y="10343481"/>
            <a:ext cx="9174543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процессы</a:t>
            </a:r>
            <a:r>
              <a:rPr b="1">
                <a:solidFill>
                  <a:srgbClr val="1D674A"/>
                </a:solidFill>
              </a:rPr>
              <a:t> восстановления</a:t>
            </a:r>
            <a:r>
              <a:t> тканей и органов после повреждений</a:t>
            </a:r>
          </a:p>
        </p:txBody>
      </p:sp>
      <p:sp>
        <p:nvSpPr>
          <p:cNvPr id="146" name="Shape 146"/>
          <p:cNvSpPr/>
          <p:nvPr/>
        </p:nvSpPr>
        <p:spPr>
          <a:xfrm>
            <a:off x="13722748" y="8486264"/>
            <a:ext cx="9305349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Репаративная </a:t>
            </a:r>
          </a:p>
          <a:p>
            <a:pPr algn="l" defTabSz="9144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регенерация</a:t>
            </a:r>
          </a:p>
        </p:txBody>
      </p:sp>
      <p:pic>
        <p:nvPicPr>
          <p:cNvPr id="147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36135" y="5322120"/>
            <a:ext cx="2966486" cy="2966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2976" y="5358124"/>
            <a:ext cx="2925561" cy="2894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6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152" name="Shape 152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53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Shape 154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155" name="Shape 155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157" name="Shape 157"/>
          <p:cNvSpPr/>
          <p:nvPr/>
        </p:nvSpPr>
        <p:spPr>
          <a:xfrm>
            <a:off x="1689557" y="6479201"/>
            <a:ext cx="21421778" cy="5911485"/>
          </a:xfrm>
          <a:prstGeom prst="rect">
            <a:avLst/>
          </a:prstGeom>
          <a:solidFill>
            <a:srgbClr val="DCBC8C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662397" y="3004246"/>
            <a:ext cx="21421778" cy="2840795"/>
          </a:xfrm>
          <a:prstGeom prst="rect">
            <a:avLst/>
          </a:prstGeom>
          <a:solidFill>
            <a:srgbClr val="85A88D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РЕГЕНЕРАЦИЯ КОЖИ</a:t>
            </a:r>
          </a:p>
        </p:txBody>
      </p:sp>
      <p:sp>
        <p:nvSpPr>
          <p:cNvPr id="160" name="Shape 160"/>
          <p:cNvSpPr/>
          <p:nvPr/>
        </p:nvSpPr>
        <p:spPr>
          <a:xfrm>
            <a:off x="2554685" y="4545519"/>
            <a:ext cx="11540650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постоянное обновление клеток кожи</a:t>
            </a:r>
          </a:p>
        </p:txBody>
      </p:sp>
      <p:sp>
        <p:nvSpPr>
          <p:cNvPr id="161" name="Shape 161"/>
          <p:cNvSpPr/>
          <p:nvPr/>
        </p:nvSpPr>
        <p:spPr>
          <a:xfrm>
            <a:off x="2507060" y="3582153"/>
            <a:ext cx="13892377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Физиологическая регенерация</a:t>
            </a:r>
          </a:p>
        </p:txBody>
      </p:sp>
      <p:sp>
        <p:nvSpPr>
          <p:cNvPr id="162" name="Shape 162"/>
          <p:cNvSpPr/>
          <p:nvPr/>
        </p:nvSpPr>
        <p:spPr>
          <a:xfrm>
            <a:off x="2530874" y="6946148"/>
            <a:ext cx="17362992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Репаративная регенерация</a:t>
            </a:r>
          </a:p>
        </p:txBody>
      </p:sp>
      <p:sp>
        <p:nvSpPr>
          <p:cNvPr id="163" name="Shape 163"/>
          <p:cNvSpPr/>
          <p:nvPr/>
        </p:nvSpPr>
        <p:spPr>
          <a:xfrm>
            <a:off x="2602306" y="8294019"/>
            <a:ext cx="6336884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порезы, раны, ожоги, царапины, трещины</a:t>
            </a:r>
          </a:p>
        </p:txBody>
      </p:sp>
      <p:sp>
        <p:nvSpPr>
          <p:cNvPr id="164" name="Shape 164"/>
          <p:cNvSpPr/>
          <p:nvPr/>
        </p:nvSpPr>
        <p:spPr>
          <a:xfrm>
            <a:off x="2602306" y="10310144"/>
            <a:ext cx="6336884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ушибы, растяжения</a:t>
            </a:r>
          </a:p>
        </p:txBody>
      </p:sp>
      <p:sp>
        <p:nvSpPr>
          <p:cNvPr id="165" name="Shape 165"/>
          <p:cNvSpPr/>
          <p:nvPr/>
        </p:nvSpPr>
        <p:spPr>
          <a:xfrm>
            <a:off x="9232009" y="8294019"/>
            <a:ext cx="6336879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косметические дефекты (свежие шрамы, рубцы)</a:t>
            </a:r>
          </a:p>
        </p:txBody>
      </p:sp>
      <p:sp>
        <p:nvSpPr>
          <p:cNvPr id="166" name="Shape 166"/>
          <p:cNvSpPr/>
          <p:nvPr/>
        </p:nvSpPr>
        <p:spPr>
          <a:xfrm>
            <a:off x="9226949" y="10127812"/>
            <a:ext cx="7355974" cy="1373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агрессивное воздействие окружающей среды</a:t>
            </a:r>
          </a:p>
        </p:txBody>
      </p:sp>
      <p:sp>
        <p:nvSpPr>
          <p:cNvPr id="167" name="Shape 167"/>
          <p:cNvSpPr/>
          <p:nvPr/>
        </p:nvSpPr>
        <p:spPr>
          <a:xfrm>
            <a:off x="16699312" y="8598819"/>
            <a:ext cx="735598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укусы насекомых</a:t>
            </a:r>
          </a:p>
        </p:txBody>
      </p:sp>
      <p:sp>
        <p:nvSpPr>
          <p:cNvPr id="168" name="Shape 168"/>
          <p:cNvSpPr/>
          <p:nvPr/>
        </p:nvSpPr>
        <p:spPr>
          <a:xfrm>
            <a:off x="16699312" y="10310144"/>
            <a:ext cx="735598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раздражение кожи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6"/>
          <p:cNvGrpSpPr/>
          <p:nvPr/>
        </p:nvGrpSpPr>
        <p:grpSpPr>
          <a:xfrm>
            <a:off x="-39098" y="-90104"/>
            <a:ext cx="24520137" cy="13891827"/>
            <a:chOff x="1" y="0"/>
            <a:chExt cx="24520135" cy="13891826"/>
          </a:xfrm>
        </p:grpSpPr>
        <p:sp>
          <p:nvSpPr>
            <p:cNvPr id="172" name="Shape 172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3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177" name="Shape 177"/>
          <p:cNvSpPr/>
          <p:nvPr/>
        </p:nvSpPr>
        <p:spPr>
          <a:xfrm>
            <a:off x="1730375" y="7306047"/>
            <a:ext cx="21045632" cy="13687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730373" y="6238592"/>
            <a:ext cx="3020692" cy="1368744"/>
          </a:xfrm>
          <a:prstGeom prst="rect">
            <a:avLst/>
          </a:prstGeom>
          <a:solidFill>
            <a:srgbClr val="7AC59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1634877" y="1086120"/>
            <a:ext cx="21504246" cy="2224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ЧТО ВЛИЯЕТ НА СКОРОСТЬ </a:t>
            </a:r>
          </a:p>
          <a:p>
            <a: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РЕГЕНЕРАЦИИ КОЖИ?</a:t>
            </a:r>
          </a:p>
        </p:txBody>
      </p:sp>
      <p:sp>
        <p:nvSpPr>
          <p:cNvPr id="180" name="Shape 180"/>
          <p:cNvSpPr/>
          <p:nvPr/>
        </p:nvSpPr>
        <p:spPr>
          <a:xfrm>
            <a:off x="1381688" y="5430753"/>
            <a:ext cx="3620111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До 25 лет</a:t>
            </a:r>
          </a:p>
        </p:txBody>
      </p:sp>
      <p:sp>
        <p:nvSpPr>
          <p:cNvPr id="181" name="Shape 181"/>
          <p:cNvSpPr/>
          <p:nvPr/>
        </p:nvSpPr>
        <p:spPr>
          <a:xfrm>
            <a:off x="1578374" y="4084129"/>
            <a:ext cx="9305343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 ВОЗРАСТ</a:t>
            </a:r>
          </a:p>
        </p:txBody>
      </p:sp>
      <p:sp>
        <p:nvSpPr>
          <p:cNvPr id="182" name="Shape 182"/>
          <p:cNvSpPr/>
          <p:nvPr/>
        </p:nvSpPr>
        <p:spPr>
          <a:xfrm>
            <a:off x="1381688" y="6515806"/>
            <a:ext cx="3620109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28 дней</a:t>
            </a:r>
          </a:p>
        </p:txBody>
      </p:sp>
      <p:sp>
        <p:nvSpPr>
          <p:cNvPr id="183" name="Shape 183"/>
          <p:cNvSpPr/>
          <p:nvPr/>
        </p:nvSpPr>
        <p:spPr>
          <a:xfrm>
            <a:off x="2030806" y="7754555"/>
            <a:ext cx="6336884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скорость регенерации</a:t>
            </a:r>
          </a:p>
        </p:txBody>
      </p:sp>
      <p:sp>
        <p:nvSpPr>
          <p:cNvPr id="184" name="Shape 184"/>
          <p:cNvSpPr/>
          <p:nvPr/>
        </p:nvSpPr>
        <p:spPr>
          <a:xfrm>
            <a:off x="4819650" y="6238590"/>
            <a:ext cx="3195873" cy="1368744"/>
          </a:xfrm>
          <a:prstGeom prst="rect">
            <a:avLst/>
          </a:prstGeom>
          <a:solidFill>
            <a:srgbClr val="6CAC79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4532636" y="5430753"/>
            <a:ext cx="3620111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25-35 лет</a:t>
            </a:r>
          </a:p>
        </p:txBody>
      </p:sp>
      <p:sp>
        <p:nvSpPr>
          <p:cNvPr id="186" name="Shape 186"/>
          <p:cNvSpPr/>
          <p:nvPr/>
        </p:nvSpPr>
        <p:spPr>
          <a:xfrm>
            <a:off x="4532636" y="6515806"/>
            <a:ext cx="362011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29 дней</a:t>
            </a:r>
          </a:p>
        </p:txBody>
      </p:sp>
      <p:sp>
        <p:nvSpPr>
          <p:cNvPr id="187" name="Shape 187"/>
          <p:cNvSpPr/>
          <p:nvPr/>
        </p:nvSpPr>
        <p:spPr>
          <a:xfrm>
            <a:off x="15441640" y="6238590"/>
            <a:ext cx="7251767" cy="1368744"/>
          </a:xfrm>
          <a:prstGeom prst="rect">
            <a:avLst/>
          </a:prstGeom>
          <a:solidFill>
            <a:srgbClr val="975963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7257467" y="5430753"/>
            <a:ext cx="3620111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После 60 лет</a:t>
            </a:r>
          </a:p>
        </p:txBody>
      </p:sp>
      <p:sp>
        <p:nvSpPr>
          <p:cNvPr id="189" name="Shape 189"/>
          <p:cNvSpPr/>
          <p:nvPr/>
        </p:nvSpPr>
        <p:spPr>
          <a:xfrm>
            <a:off x="17257467" y="6515806"/>
            <a:ext cx="362011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2-3 месяца</a:t>
            </a:r>
          </a:p>
        </p:txBody>
      </p:sp>
      <p:sp>
        <p:nvSpPr>
          <p:cNvPr id="190" name="Shape 190"/>
          <p:cNvSpPr/>
          <p:nvPr/>
        </p:nvSpPr>
        <p:spPr>
          <a:xfrm>
            <a:off x="8084111" y="6238590"/>
            <a:ext cx="3420146" cy="1368744"/>
          </a:xfrm>
          <a:prstGeom prst="rect">
            <a:avLst/>
          </a:prstGeom>
          <a:solidFill>
            <a:srgbClr val="7D955E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7984127" y="5430753"/>
            <a:ext cx="3620111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35-45 лет</a:t>
            </a:r>
          </a:p>
        </p:txBody>
      </p:sp>
      <p:sp>
        <p:nvSpPr>
          <p:cNvPr id="192" name="Shape 192"/>
          <p:cNvSpPr/>
          <p:nvPr/>
        </p:nvSpPr>
        <p:spPr>
          <a:xfrm>
            <a:off x="7984127" y="6515806"/>
            <a:ext cx="362011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31 день</a:t>
            </a:r>
          </a:p>
        </p:txBody>
      </p:sp>
      <p:sp>
        <p:nvSpPr>
          <p:cNvPr id="193" name="Shape 193"/>
          <p:cNvSpPr/>
          <p:nvPr/>
        </p:nvSpPr>
        <p:spPr>
          <a:xfrm>
            <a:off x="11572840" y="6238590"/>
            <a:ext cx="3800212" cy="1368744"/>
          </a:xfrm>
          <a:prstGeom prst="rect">
            <a:avLst/>
          </a:prstGeom>
          <a:solidFill>
            <a:srgbClr val="967760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1662891" y="5430753"/>
            <a:ext cx="3620111" cy="76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45-55 лет</a:t>
            </a:r>
          </a:p>
        </p:txBody>
      </p:sp>
      <p:sp>
        <p:nvSpPr>
          <p:cNvPr id="195" name="Shape 195"/>
          <p:cNvSpPr/>
          <p:nvPr/>
        </p:nvSpPr>
        <p:spPr>
          <a:xfrm>
            <a:off x="11662891" y="6515806"/>
            <a:ext cx="3620111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200" b="1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32 дня</a:t>
            </a:r>
          </a:p>
        </p:txBody>
      </p:sp>
      <p:sp>
        <p:nvSpPr>
          <p:cNvPr id="196" name="Shape 196"/>
          <p:cNvSpPr/>
          <p:nvPr/>
        </p:nvSpPr>
        <p:spPr>
          <a:xfrm>
            <a:off x="1616474" y="9399703"/>
            <a:ext cx="9305343" cy="887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 также:</a:t>
            </a:r>
          </a:p>
        </p:txBody>
      </p:sp>
      <p:sp>
        <p:nvSpPr>
          <p:cNvPr id="197" name="Shape 197"/>
          <p:cNvSpPr/>
          <p:nvPr/>
        </p:nvSpPr>
        <p:spPr>
          <a:xfrm>
            <a:off x="1625993" y="10535556"/>
            <a:ext cx="6336884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</a:t>
            </a:r>
            <a:r>
              <a:rPr b="0"/>
              <a:t>Экология </a:t>
            </a:r>
          </a:p>
          <a:p>
            <a:pPr algn="l"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</a:t>
            </a:r>
            <a:r>
              <a:rPr b="0"/>
              <a:t> Питание</a:t>
            </a:r>
          </a:p>
        </p:txBody>
      </p:sp>
      <p:sp>
        <p:nvSpPr>
          <p:cNvPr id="198" name="Shape 198"/>
          <p:cNvSpPr/>
          <p:nvPr/>
        </p:nvSpPr>
        <p:spPr>
          <a:xfrm>
            <a:off x="5237878" y="10535556"/>
            <a:ext cx="9186376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</a:t>
            </a:r>
            <a:r>
              <a:rPr b="0"/>
              <a:t> Психоэмоциональное состояние</a:t>
            </a:r>
          </a:p>
          <a:p>
            <a:pPr algn="l"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5.</a:t>
            </a:r>
            <a:r>
              <a:rPr b="0"/>
              <a:t> Режим сна</a:t>
            </a:r>
          </a:p>
        </p:txBody>
      </p:sp>
      <p:sp>
        <p:nvSpPr>
          <p:cNvPr id="199" name="Shape 199"/>
          <p:cNvSpPr/>
          <p:nvPr/>
        </p:nvSpPr>
        <p:spPr>
          <a:xfrm>
            <a:off x="14877769" y="10535556"/>
            <a:ext cx="8974018" cy="1373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4200" b="1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6.</a:t>
            </a:r>
            <a:r>
              <a:rPr b="0"/>
              <a:t> Чрезмерные физические нагрузки или их полное отсутствие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7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203" name="Shape 203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04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Shape 205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208" name="Shape 208"/>
          <p:cNvSpPr/>
          <p:nvPr/>
        </p:nvSpPr>
        <p:spPr>
          <a:xfrm>
            <a:off x="13785127" y="-6767271"/>
            <a:ext cx="17204843" cy="17204842"/>
          </a:xfrm>
          <a:prstGeom prst="ellipse">
            <a:avLst/>
          </a:prstGeom>
          <a:solidFill>
            <a:srgbClr val="673427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09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4466" y="-5601297"/>
            <a:ext cx="24918625" cy="24918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214"/>
          <p:cNvGrpSpPr/>
          <p:nvPr/>
        </p:nvGrpSpPr>
        <p:grpSpPr>
          <a:xfrm>
            <a:off x="11097517" y="-2839469"/>
            <a:ext cx="14580485" cy="13298080"/>
            <a:chOff x="0" y="-1"/>
            <a:chExt cx="14580484" cy="13298078"/>
          </a:xfrm>
        </p:grpSpPr>
        <p:pic>
          <p:nvPicPr>
            <p:cNvPr id="210" name="image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346656">
              <a:off x="768720" y="1836023"/>
              <a:ext cx="7781472" cy="5168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image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923638">
              <a:off x="7304138" y="2412400"/>
              <a:ext cx="4270240" cy="4524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image9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20942756" flipH="1">
              <a:off x="1982808" y="7305679"/>
              <a:ext cx="4143997" cy="5259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" name="image1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55574" flipH="1">
              <a:off x="9746057" y="8489180"/>
              <a:ext cx="6349885" cy="3216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5" name="Shape 215"/>
          <p:cNvSpPr/>
          <p:nvPr/>
        </p:nvSpPr>
        <p:spPr>
          <a:xfrm>
            <a:off x="1566878" y="2060667"/>
            <a:ext cx="21504244" cy="465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6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Глубоко проникая в кожу, </a:t>
            </a:r>
          </a:p>
          <a:p>
            <a:pPr algn="l" defTabSz="914400">
              <a:defRPr sz="6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способствует </a:t>
            </a:r>
          </a:p>
          <a:p>
            <a:pPr algn="l" defTabSz="914400">
              <a:defRPr sz="6200" b="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ускорению процессов</a:t>
            </a:r>
            <a:r>
              <a:rPr>
                <a:solidFill>
                  <a:srgbClr val="FF0000"/>
                </a:solidFill>
              </a:rPr>
              <a:t> </a:t>
            </a:r>
          </a:p>
          <a:p>
            <a:pPr algn="l" defTabSz="914400">
              <a:defRPr sz="6200" b="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физиологической </a:t>
            </a:r>
          </a:p>
          <a:p>
            <a:pPr algn="l" defTabSz="914400">
              <a:defRPr sz="6200" b="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 репаративной регенерации.</a:t>
            </a:r>
          </a:p>
        </p:txBody>
      </p:sp>
      <p:sp>
        <p:nvSpPr>
          <p:cNvPr id="216" name="Shape 216"/>
          <p:cNvSpPr/>
          <p:nvPr/>
        </p:nvSpPr>
        <p:spPr>
          <a:xfrm>
            <a:off x="1578374" y="7193294"/>
            <a:ext cx="18399764" cy="3892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— </a:t>
            </a:r>
          </a:p>
          <a:p>
            <a:pPr algn="l" defTabSz="914400">
              <a:defRPr sz="6200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это косметическое средство </a:t>
            </a:r>
          </a:p>
          <a:p>
            <a:pPr algn="l" defTabSz="914400">
              <a:defRPr sz="6200" b="1" spc="-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 каждый день и SOS-средство</a:t>
            </a:r>
            <a:r>
              <a:rPr>
                <a:solidFill>
                  <a:srgbClr val="53585F"/>
                </a:solidFill>
              </a:rPr>
              <a:t> </a:t>
            </a:r>
          </a:p>
          <a:p>
            <a:pPr algn="l" defTabSz="914400">
              <a:defRPr sz="6200" spc="-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одном продукте.</a:t>
            </a:r>
          </a:p>
        </p:txBody>
      </p:sp>
      <p:pic>
        <p:nvPicPr>
          <p:cNvPr id="217" name="image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72036" y="-2701027"/>
            <a:ext cx="16603457" cy="16603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1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6701903" flipH="1">
            <a:off x="17634872" y="8789358"/>
            <a:ext cx="3806258" cy="6384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1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35009">
            <a:off x="17272155" y="2881278"/>
            <a:ext cx="8753607" cy="8753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2"/>
          <p:cNvGrpSpPr/>
          <p:nvPr/>
        </p:nvGrpSpPr>
        <p:grpSpPr>
          <a:xfrm>
            <a:off x="-68073" y="-231031"/>
            <a:ext cx="25140661" cy="14734118"/>
            <a:chOff x="0" y="0"/>
            <a:chExt cx="25140659" cy="14734117"/>
          </a:xfrm>
        </p:grpSpPr>
        <p:sp>
          <p:nvSpPr>
            <p:cNvPr id="223" name="Shape 223"/>
            <p:cNvSpPr/>
            <p:nvPr/>
          </p:nvSpPr>
          <p:spPr>
            <a:xfrm>
              <a:off x="-1" y="143114"/>
              <a:ext cx="24520148" cy="13891840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24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3" y="12980064"/>
              <a:ext cx="1905009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image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28975" y="9103069"/>
              <a:ext cx="8478686" cy="5631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1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359" y="6950243"/>
              <a:ext cx="4359550" cy="5627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image1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311614" y="5333163"/>
              <a:ext cx="5186803" cy="8861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8" name="image1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832908" y="-1"/>
              <a:ext cx="8307752" cy="4208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image1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095930" y="9560825"/>
              <a:ext cx="5462952" cy="47155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0" name="Shape 230"/>
            <p:cNvSpPr/>
            <p:nvPr/>
          </p:nvSpPr>
          <p:spPr>
            <a:xfrm rot="16200000">
              <a:off x="22899594" y="11879899"/>
              <a:ext cx="1686316" cy="4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21481033" y="13027127"/>
              <a:ext cx="1905008" cy="430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233" name="Shape 233"/>
          <p:cNvSpPr/>
          <p:nvPr/>
        </p:nvSpPr>
        <p:spPr>
          <a:xfrm>
            <a:off x="149624" y="9280038"/>
            <a:ext cx="9558351" cy="186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defTabSz="914400">
              <a:defRPr sz="4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Состав на 100%</a:t>
            </a:r>
          </a:p>
          <a:p>
            <a:pPr defTabSz="914400">
              <a:defRPr sz="4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 компонентов природного происхождения</a:t>
            </a:r>
          </a:p>
        </p:txBody>
      </p:sp>
      <p:sp>
        <p:nvSpPr>
          <p:cNvPr id="234" name="Shape 234"/>
          <p:cNvSpPr/>
          <p:nvPr/>
        </p:nvSpPr>
        <p:spPr>
          <a:xfrm>
            <a:off x="1578373" y="1583812"/>
            <a:ext cx="22440542" cy="266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spc="-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 —</a:t>
            </a:r>
            <a:r>
              <a:rPr sz="5000" spc="0"/>
              <a:t> </a:t>
            </a:r>
          </a:p>
          <a:p>
            <a:pPr algn="l" defTabSz="914400">
              <a:defRPr b="1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совокупность знаний о свойствах растений и современных технологий для </a:t>
            </a:r>
            <a:r>
              <a:rPr>
                <a:solidFill>
                  <a:srgbClr val="535353"/>
                </a:solidFill>
              </a:rPr>
              <a:t>создания</a:t>
            </a:r>
            <a:r>
              <a:t> </a:t>
            </a:r>
            <a:r>
              <a:rPr>
                <a:solidFill>
                  <a:srgbClr val="772C18"/>
                </a:solidFill>
              </a:rPr>
              <a:t>эффективной формулы продукта.</a:t>
            </a:r>
          </a:p>
        </p:txBody>
      </p:sp>
      <p:sp>
        <p:nvSpPr>
          <p:cNvPr id="235" name="Shape 235"/>
          <p:cNvSpPr/>
          <p:nvPr/>
        </p:nvSpPr>
        <p:spPr>
          <a:xfrm>
            <a:off x="8613377" y="9304755"/>
            <a:ext cx="6347625" cy="186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Максимально сохраненные целебные вещества растений</a:t>
            </a:r>
          </a:p>
        </p:txBody>
      </p:sp>
      <p:sp>
        <p:nvSpPr>
          <p:cNvPr id="236" name="Shape 236"/>
          <p:cNvSpPr/>
          <p:nvPr/>
        </p:nvSpPr>
        <p:spPr>
          <a:xfrm>
            <a:off x="15687189" y="9280038"/>
            <a:ext cx="7327712" cy="1869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4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Без использования синтетических консервантов и  ароматизаторов</a:t>
            </a:r>
          </a:p>
        </p:txBody>
      </p:sp>
      <p:pic>
        <p:nvPicPr>
          <p:cNvPr id="237" name="image19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617500" y="6143962"/>
            <a:ext cx="2622604" cy="262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2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62297" y="5969884"/>
            <a:ext cx="2449787" cy="2818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2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802772" y="6143966"/>
            <a:ext cx="2622604" cy="2622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247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243" name="Shape 243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44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Shape 245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grpSp>
        <p:nvGrpSpPr>
          <p:cNvPr id="254" name="Group 254"/>
          <p:cNvGrpSpPr/>
          <p:nvPr/>
        </p:nvGrpSpPr>
        <p:grpSpPr>
          <a:xfrm>
            <a:off x="10918595" y="4127124"/>
            <a:ext cx="10061747" cy="6450771"/>
            <a:chOff x="181864" y="0"/>
            <a:chExt cx="10061745" cy="6450770"/>
          </a:xfrm>
        </p:grpSpPr>
        <p:sp>
          <p:nvSpPr>
            <p:cNvPr id="248" name="Shape 248"/>
            <p:cNvSpPr/>
            <p:nvPr/>
          </p:nvSpPr>
          <p:spPr>
            <a:xfrm flipH="1" flipV="1">
              <a:off x="181863" y="0"/>
              <a:ext cx="6715296" cy="8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 flipH="1" flipV="1">
              <a:off x="575565" y="1166813"/>
              <a:ext cx="6715294" cy="7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 flipH="1" flipV="1">
              <a:off x="3123507" y="2257425"/>
              <a:ext cx="6715291" cy="7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 flipH="1" flipV="1">
              <a:off x="1051818" y="4176717"/>
              <a:ext cx="6715291" cy="7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 flipH="1" flipV="1">
              <a:off x="575565" y="5294690"/>
              <a:ext cx="6715294" cy="7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 flipH="1" flipV="1">
              <a:off x="3528319" y="6450766"/>
              <a:ext cx="6715291" cy="5"/>
            </a:xfrm>
            <a:prstGeom prst="line">
              <a:avLst/>
            </a:prstGeom>
            <a:noFill/>
            <a:ln w="101600" cap="rnd">
              <a:solidFill>
                <a:srgbClr val="85A88D"/>
              </a:solidFill>
              <a:custDash>
                <a:ds d="100000" sp="200000"/>
              </a:custDash>
              <a:round/>
              <a:headEnd type="oval" w="med" len="med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5" name="Shape 255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defRPr sz="7200" b="1" cap="all" spc="-1">
                <a:solidFill>
                  <a:srgbClr val="1D6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LESNA ELIXIR:</a:t>
            </a:r>
            <a:r>
              <a:rPr>
                <a:solidFill>
                  <a:srgbClr val="535353"/>
                </a:solidFill>
              </a:rPr>
              <a:t> формула продукта</a:t>
            </a:r>
          </a:p>
        </p:txBody>
      </p:sp>
      <p:sp>
        <p:nvSpPr>
          <p:cNvPr id="256" name="Shape 256"/>
          <p:cNvSpPr/>
          <p:nvPr/>
        </p:nvSpPr>
        <p:spPr>
          <a:xfrm>
            <a:off x="1578374" y="3621604"/>
            <a:ext cx="13597268" cy="7338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/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8 масел холодного отжима</a:t>
            </a:r>
          </a:p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13 лекарственных растений</a:t>
            </a:r>
          </a:p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8 сверхкритических СО2-экстрактов лесных деревьев</a:t>
            </a:r>
          </a:p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Природные биостимуляторы</a:t>
            </a:r>
          </a:p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Природные антиоксиданты</a:t>
            </a:r>
          </a:p>
          <a:p>
            <a:pPr algn="l" defTabSz="914400">
              <a:spcBef>
                <a:spcPts val="3200"/>
              </a:spcBef>
              <a:defRPr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Природные ароматические вещества</a:t>
            </a:r>
          </a:p>
        </p:txBody>
      </p:sp>
      <p:sp>
        <p:nvSpPr>
          <p:cNvPr id="257" name="Shape 257"/>
          <p:cNvSpPr/>
          <p:nvPr/>
        </p:nvSpPr>
        <p:spPr>
          <a:xfrm>
            <a:off x="15274244" y="1072553"/>
            <a:ext cx="15285649" cy="15285644"/>
          </a:xfrm>
          <a:prstGeom prst="ellipse">
            <a:avLst/>
          </a:prstGeom>
          <a:solidFill>
            <a:srgbClr val="85A88D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58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28336" y="3615899"/>
            <a:ext cx="6112456" cy="10443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5072462">
            <a:off x="18037947" y="9814838"/>
            <a:ext cx="4359543" cy="56274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Group 262"/>
          <p:cNvGrpSpPr/>
          <p:nvPr/>
        </p:nvGrpSpPr>
        <p:grpSpPr>
          <a:xfrm>
            <a:off x="14799645" y="3910716"/>
            <a:ext cx="10836143" cy="9280703"/>
            <a:chOff x="-1" y="0"/>
            <a:chExt cx="10836141" cy="9280701"/>
          </a:xfrm>
        </p:grpSpPr>
        <p:pic>
          <p:nvPicPr>
            <p:cNvPr id="260" name="image2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" y="-1"/>
              <a:ext cx="9280705" cy="9280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23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926853" y="846827"/>
              <a:ext cx="7909288" cy="7909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270"/>
          <p:cNvGrpSpPr/>
          <p:nvPr/>
        </p:nvGrpSpPr>
        <p:grpSpPr>
          <a:xfrm>
            <a:off x="-68063" y="-87916"/>
            <a:ext cx="24520137" cy="13891827"/>
            <a:chOff x="1" y="0"/>
            <a:chExt cx="24520135" cy="13891826"/>
          </a:xfrm>
        </p:grpSpPr>
        <p:sp>
          <p:nvSpPr>
            <p:cNvPr id="266" name="Shape 266"/>
            <p:cNvSpPr/>
            <p:nvPr/>
          </p:nvSpPr>
          <p:spPr>
            <a:xfrm>
              <a:off x="1" y="-1"/>
              <a:ext cx="24520137" cy="13891827"/>
            </a:xfrm>
            <a:prstGeom prst="rect">
              <a:avLst/>
            </a:prstGeom>
            <a:solidFill>
              <a:srgbClr val="F2F4F2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3" tIns="71433" rIns="71433" bIns="71433" numCol="1" anchor="ctr">
              <a:noAutofit/>
            </a:bodyPr>
            <a:lstStyle/>
            <a:p>
              <a:pPr algn="l"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67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3064" y="12836941"/>
              <a:ext cx="1905010" cy="333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hape 268"/>
            <p:cNvSpPr/>
            <p:nvPr/>
          </p:nvSpPr>
          <p:spPr>
            <a:xfrm rot="16200000">
              <a:off x="22899589" y="11736777"/>
              <a:ext cx="1686314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l" defTabSz="914400">
                <a:lnSpc>
                  <a:spcPct val="140000"/>
                </a:lnSpc>
                <a:defRPr sz="1800" b="1" cap="all">
                  <a:solidFill>
                    <a:srgbClr val="AEADA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elixir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21481029" y="12884004"/>
              <a:ext cx="1905008" cy="430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85678" tIns="85678" rIns="85678" bIns="85678" numCol="1" anchor="t">
              <a:spAutoFit/>
            </a:bodyPr>
            <a:lstStyle>
              <a:lvl1pPr algn="r" defTabSz="914400">
                <a:lnSpc>
                  <a:spcPct val="140000"/>
                </a:lnSpc>
                <a:defRPr sz="1800" b="1" cap="all">
                  <a:solidFill>
                    <a:srgbClr val="1B925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lesna</a:t>
              </a:r>
            </a:p>
          </p:txBody>
        </p:sp>
      </p:grpSp>
      <p:sp>
        <p:nvSpPr>
          <p:cNvPr id="271" name="Shape 271"/>
          <p:cNvSpPr/>
          <p:nvPr/>
        </p:nvSpPr>
        <p:spPr>
          <a:xfrm>
            <a:off x="7128956" y="3822128"/>
            <a:ext cx="10215251" cy="10215248"/>
          </a:xfrm>
          <a:prstGeom prst="ellipse">
            <a:avLst/>
          </a:prstGeom>
          <a:ln w="76200" cap="rnd">
            <a:solidFill>
              <a:srgbClr val="FFBF42"/>
            </a:solidFill>
            <a:custDash>
              <a:ds d="100000" sp="200000"/>
            </a:custDash>
          </a:ln>
        </p:spPr>
        <p:txBody>
          <a:bodyPr lIns="71433" tIns="71433" rIns="71433" bIns="71433" anchor="ctr"/>
          <a:lstStyle/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72" name="image2.jpeg"/>
          <p:cNvPicPr>
            <a:picLocks noChangeAspect="1"/>
          </p:cNvPicPr>
          <p:nvPr/>
        </p:nvPicPr>
        <p:blipFill>
          <a:blip r:embed="rId4">
            <a:extLst/>
          </a:blip>
          <a:srcRect l="15562" t="978" r="19041" b="970"/>
          <a:stretch>
            <a:fillRect/>
          </a:stretch>
        </p:blipFill>
        <p:spPr>
          <a:xfrm>
            <a:off x="8357189" y="5095385"/>
            <a:ext cx="7667979" cy="766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60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1566878" y="1018257"/>
            <a:ext cx="21504244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7200" b="1" cap="all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8 МАСЕЛ ХОЛОДНОГО ОТЖИМА</a:t>
            </a:r>
          </a:p>
        </p:txBody>
      </p:sp>
      <p:sp>
        <p:nvSpPr>
          <p:cNvPr id="274" name="Shape 274"/>
          <p:cNvSpPr/>
          <p:nvPr/>
        </p:nvSpPr>
        <p:spPr>
          <a:xfrm>
            <a:off x="1697431" y="5695196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семян льна</a:t>
            </a:r>
          </a:p>
        </p:txBody>
      </p:sp>
      <p:sp>
        <p:nvSpPr>
          <p:cNvPr id="275" name="Shape 275"/>
          <p:cNvSpPr/>
          <p:nvPr/>
        </p:nvSpPr>
        <p:spPr>
          <a:xfrm>
            <a:off x="1578372" y="2598228"/>
            <a:ext cx="21744214" cy="1623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b="1">
                <a:solidFill>
                  <a:srgbClr val="772C1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Смягчают и успокаивают кожу, уменьшают раздражение, ускоряют заживление, увлажняют сухую кожу.</a:t>
            </a:r>
          </a:p>
        </p:txBody>
      </p:sp>
      <p:sp>
        <p:nvSpPr>
          <p:cNvPr id="276" name="Shape 276"/>
          <p:cNvSpPr/>
          <p:nvPr/>
        </p:nvSpPr>
        <p:spPr>
          <a:xfrm>
            <a:off x="9580357" y="8676864"/>
            <a:ext cx="5223286" cy="1182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defTabSz="914400">
              <a:defRPr sz="7200" b="1" cap="all" spc="-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масла</a:t>
            </a:r>
          </a:p>
        </p:txBody>
      </p:sp>
      <p:sp>
        <p:nvSpPr>
          <p:cNvPr id="277" name="Shape 277"/>
          <p:cNvSpPr/>
          <p:nvPr/>
        </p:nvSpPr>
        <p:spPr>
          <a:xfrm>
            <a:off x="1154505" y="7171569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семян расторопши</a:t>
            </a:r>
          </a:p>
        </p:txBody>
      </p:sp>
      <p:sp>
        <p:nvSpPr>
          <p:cNvPr id="278" name="Shape 278"/>
          <p:cNvSpPr/>
          <p:nvPr/>
        </p:nvSpPr>
        <p:spPr>
          <a:xfrm>
            <a:off x="1116405" y="8647944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кедрового ореха</a:t>
            </a:r>
          </a:p>
        </p:txBody>
      </p:sp>
      <p:sp>
        <p:nvSpPr>
          <p:cNvPr id="279" name="Shape 279"/>
          <p:cNvSpPr/>
          <p:nvPr/>
        </p:nvSpPr>
        <p:spPr>
          <a:xfrm>
            <a:off x="1268805" y="10124319"/>
            <a:ext cx="5648740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r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грецкого ореха</a:t>
            </a:r>
          </a:p>
        </p:txBody>
      </p:sp>
      <p:sp>
        <p:nvSpPr>
          <p:cNvPr id="280" name="Shape 280"/>
          <p:cNvSpPr/>
          <p:nvPr/>
        </p:nvSpPr>
        <p:spPr>
          <a:xfrm>
            <a:off x="17465390" y="10162419"/>
            <a:ext cx="5648739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черного тмина</a:t>
            </a:r>
          </a:p>
        </p:txBody>
      </p:sp>
      <p:sp>
        <p:nvSpPr>
          <p:cNvPr id="281" name="Shape 281"/>
          <p:cNvSpPr/>
          <p:nvPr/>
        </p:nvSpPr>
        <p:spPr>
          <a:xfrm>
            <a:off x="16774120" y="5456609"/>
            <a:ext cx="7338209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виноградных косточек</a:t>
            </a:r>
          </a:p>
        </p:txBody>
      </p:sp>
      <p:sp>
        <p:nvSpPr>
          <p:cNvPr id="282" name="Shape 282"/>
          <p:cNvSpPr/>
          <p:nvPr/>
        </p:nvSpPr>
        <p:spPr>
          <a:xfrm>
            <a:off x="17555524" y="7133469"/>
            <a:ext cx="5648735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плодов облепихи</a:t>
            </a:r>
          </a:p>
        </p:txBody>
      </p:sp>
      <p:sp>
        <p:nvSpPr>
          <p:cNvPr id="283" name="Shape 283"/>
          <p:cNvSpPr/>
          <p:nvPr/>
        </p:nvSpPr>
        <p:spPr>
          <a:xfrm>
            <a:off x="17618859" y="8647944"/>
            <a:ext cx="5648735" cy="763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85678" tIns="85678" rIns="85678" bIns="85678">
            <a:spAutoFit/>
          </a:bodyPr>
          <a:lstStyle>
            <a:lvl1pPr algn="l" defTabSz="914400">
              <a:defRPr sz="4200" spc="-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сладкого миндаля</a:t>
            </a:r>
          </a:p>
        </p:txBody>
      </p:sp>
      <p:sp>
        <p:nvSpPr>
          <p:cNvPr id="284" name="Shape 284"/>
          <p:cNvSpPr/>
          <p:nvPr/>
        </p:nvSpPr>
        <p:spPr>
          <a:xfrm>
            <a:off x="7815528" y="5977259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7134245" y="7453632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6980711" y="8930007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7248545" y="10406382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16972533" y="10406382"/>
            <a:ext cx="275579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17189567" y="8930008"/>
            <a:ext cx="275579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17036341" y="7454966"/>
            <a:ext cx="275581" cy="275579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6236492" y="5764072"/>
            <a:ext cx="275581" cy="275581"/>
          </a:xfrm>
          <a:prstGeom prst="ellipse">
            <a:avLst/>
          </a:prstGeom>
          <a:solidFill>
            <a:srgbClr val="FFBF42"/>
          </a:solidFill>
          <a:ln w="12700">
            <a:miter lim="400000"/>
          </a:ln>
        </p:spPr>
        <p:txBody>
          <a:bodyPr lIns="71433" tIns="71433" rIns="71433" bIns="71433" anchor="ctr"/>
          <a:lstStyle/>
          <a:p>
            <a:endParaRPr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0" indent="0" algn="ctr" defTabSz="82152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1975</Words>
  <Application>Microsoft Office PowerPoint</Application>
  <PresentationFormat>Произвольный</PresentationFormat>
  <Paragraphs>268</Paragraphs>
  <Slides>20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Helvetica</vt:lpstr>
      <vt:lpstr>Helvetica Light</vt:lpstr>
      <vt:lpstr>Helvetica Neue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Pavel</cp:lastModifiedBy>
  <cp:revision>2</cp:revision>
  <dcterms:modified xsi:type="dcterms:W3CDTF">2020-12-11T11:51:32Z</dcterms:modified>
</cp:coreProperties>
</file>