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895" r:id="rId2"/>
    <p:sldId id="896" r:id="rId3"/>
    <p:sldId id="935" r:id="rId4"/>
    <p:sldId id="936" r:id="rId5"/>
    <p:sldId id="927" r:id="rId6"/>
    <p:sldId id="937" r:id="rId7"/>
    <p:sldId id="939" r:id="rId8"/>
    <p:sldId id="940" r:id="rId9"/>
    <p:sldId id="941" r:id="rId10"/>
    <p:sldId id="945" r:id="rId11"/>
    <p:sldId id="946" r:id="rId12"/>
    <p:sldId id="947" r:id="rId13"/>
    <p:sldId id="902" r:id="rId14"/>
    <p:sldId id="933" r:id="rId15"/>
    <p:sldId id="905" r:id="rId16"/>
    <p:sldId id="932" r:id="rId17"/>
    <p:sldId id="949" r:id="rId18"/>
    <p:sldId id="950" r:id="rId19"/>
    <p:sldId id="942" r:id="rId20"/>
    <p:sldId id="931" r:id="rId21"/>
    <p:sldId id="948" r:id="rId22"/>
    <p:sldId id="951" r:id="rId23"/>
    <p:sldId id="954" r:id="rId24"/>
    <p:sldId id="943" r:id="rId25"/>
    <p:sldId id="925" r:id="rId26"/>
    <p:sldId id="944" r:id="rId27"/>
    <p:sldId id="953" r:id="rId28"/>
    <p:sldId id="921" r:id="rId2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2"/>
      <p: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Raleway Light" panose="020B0604020202020204" charset="-52"/>
      <p:regular r:id="rId36"/>
    </p:embeddedFont>
    <p:embeddedFont>
      <p:font typeface="Roboto Light" panose="020B0604020202020204" charset="0"/>
      <p:regular r:id="rId37"/>
      <p:italic r:id="rId38"/>
    </p:embeddedFont>
    <p:embeddedFont>
      <p:font typeface="Raleway" panose="020B0604020202020204" charset="0"/>
      <p:regular r:id="rId39"/>
      <p:bold r:id="rId40"/>
      <p:italic r:id="rId41"/>
      <p:boldItalic r:id="rId42"/>
    </p:embeddedFont>
    <p:embeddedFont>
      <p:font typeface="Myriad Pro" panose="020B0503030403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66"/>
    <a:srgbClr val="FFFF99"/>
    <a:srgbClr val="D15B9E"/>
    <a:srgbClr val="BD39A4"/>
    <a:srgbClr val="FFCCCC"/>
    <a:srgbClr val="800000"/>
    <a:srgbClr val="3E9AEE"/>
    <a:srgbClr val="CC0000"/>
    <a:srgbClr val="FF8FE2"/>
    <a:srgbClr val="DE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 autoAdjust="0"/>
    <p:restoredTop sz="63973" autoAdjust="0"/>
  </p:normalViewPr>
  <p:slideViewPr>
    <p:cSldViewPr snapToGrid="0" snapToObjects="1">
      <p:cViewPr varScale="1">
        <p:scale>
          <a:sx n="39" d="100"/>
          <a:sy n="39" d="100"/>
        </p:scale>
        <p:origin x="1380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44154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Исследования подтверждают, что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клетчатки (рекомендуемая норма составляет 20 г в день)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приводит к снижению риска развития многих заболеваний и продлевает жизнь.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потреблении более 25 грамм клетчатки в день риск преждевременной смерти снижается на 22%, риск сердечно-сосудистых, инфекционных и респираторных заболеваний снижается от 24%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56%.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Диета с высоким содержанием пищевых волокон у лиц с болезнью Крона (воспалительное заболевание желудочно-кишечного тракта) заметно улучшает качество их жизни.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23 научных  международных исследований, проходивших с 1966 по 2014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показал,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повышенное потребление продуктов, богатых клетчаткой, помогает снизить риск развития сахарного диабета 2-го типа.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каждые 10 грамм клетчатки снижают риск рака толстой кишки на 10%.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клетчатки помогает наладить работу кишечника. Таким образом,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она способствует выведению тяжелых металлов, радионуклидов, токсических веществ,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накопление которых в организме становится причиной различных проблем.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том, что 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оксины приводят к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обменным нарушениям, и это, прежде всего, отражается на состоянии кожи. Цвет лица становится нездоровым, возникает сухость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воспаления, высыпания и зуд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эффективная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бьюти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-диета основана на повышенном потреблении пищевых волокон. Кроме того, 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огатая клетчаткой пища – овощи,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цельные злаки, фрукты, ягоды – обычно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насыщена витаминами и антиоксидантами,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помогающими сохранить молодость.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Многочисленные исследования,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проведенные в Европе, Америке, Канаде и других странах, убедительно демонстрируют: достаточное потребление клетчатки помогает предотвратить ожирение.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примеру, при так называемой средиземноморской диете, богатой фруктами, овощами и нерафинированными злаками, риск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ожирения в целом снижается на 51%, а риск развития висцерального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ожирения – на 59%.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клетчатка помогает похудеть (или не полнеть)?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обеспечивает нормальную работу кишечника и его регулярное опорожнение.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растворимая клетчатка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контакте с жидкостью превращается в гель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заполняет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желудок,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поддерживая ощущение сытости – без потребления лишних калорий. Именно этот эффект часто лежит в основе продуктов для поддержания стройности или снижения веса.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не забывать пить воду!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общем, какие бы цели вы не ставили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снижение веса или профилактика заболеваний, без клетчатки не обойтись.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Хай-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Файбер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оптимальное количество и соотношение </a:t>
            </a:r>
            <a:r>
              <a:rPr lang="ru-RU" sz="1200" b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двух видов клетчатки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– дополнительные активные компоненты, которые снабжают нас ферментами, аминокислотами, минералами и витаминами. </a:t>
            </a:r>
          </a:p>
          <a:p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Уникальное преимущество продукта: </a:t>
            </a:r>
            <a:r>
              <a:rPr lang="ru-RU" sz="1200" b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его состав включены гель алоэ вера и аминокислота </a:t>
            </a:r>
            <a:r>
              <a:rPr lang="ru-RU" sz="1200" b="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глутамин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доказали свою эффективность в восстановлении и нормализации функций кишечника. </a:t>
            </a:r>
          </a:p>
          <a:p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Растворимая клетчатка способна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впитывать большое количество воды, образуя гелеобразную массу.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масса,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одной стороны, защищает слизистые желудка и кишечника, а с другой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облегчает выведение токсинов и шлаков из организма. Кроме того, заполняя желудок,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 ощущение сытости.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помогает нам не переедать и следовательно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набирать лишний вес.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Яблочная клетчатка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 ощущение сытости, естественным образом снижает аппетит и улучшает процесс пищеварения.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егулярный прием помогает нормализовать уровень холестерина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положительно сказывается на состоянии кишечной микрофлоры и функционировании кишечника в целом.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Яблочный пектин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очень важен для стабилизации обмена веществ. Он снижает уровен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холестерина в организме, улучшает периферическое кровообращение и перистальтику кишечника. Самое ценное в яблочном пектине – его способность бережно и эффективно очищать организм от вредных веществ (при этом не нарушая баланс микрофлоры). Пектин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иногда называют санитаром человеческого организма за его уникальную способность выводить радионуклиды, тяжелые металлы, пестициды и другие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вредные вещества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Инулин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углевод, который содержится в корнях и клубнях некоторых растений. В Хай-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Файбере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использован инулин из корня цикория.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Инулин – это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питательная среда для здоровой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микрофлоры кишечника.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улучшает углеводный и липидный метаболизм, нормализует уровень сахара в крови, активирует процесс сжигания жира и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предотвращает образование атеросклеротических бляшек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Инулин способствует очищению организма от шлаков и токсинов, благотворно воздействует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состояние печени.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Глюкоманнан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растворимое растительное волокно из клубней японского растения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конжак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 другие виды клетчатки,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глюкоманнан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адсорбирует часть жира и замедляет процесс его всасывания в кишечнике, помогая избавиться от лишнего веса.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Доктор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ведущий популярных телешоу о похудении с помощью натуральных средств и БАД, утверждает,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глюкоманнан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один из лучших способов контролировать аппетит. Он дарит длительное чувство сытости, мягко подавляет чувство голода и снижает потребление калорий.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этот вид растворимой клетчатки помогает контролировать уровень сахара в крови.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Пищевые волокна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глюкоманнана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вбирать в себя жидкости до 200 раз больше собственного веса, поэтому при употреблении этого вида клетчатки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обязательно нужно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побольше пить!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Нерастворимая клетчатка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(целлюлоза, рисовые отруби) активирует перистальтику кишечника и ускоряет продвижение пищи по пищеварительному тракту. Нерастворимая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клетчатка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переваривается организмом, но ее грубые волокна, словно щетка, очищают стенки кишечника. В результате такой уборки улучшаются обменные процессы и усвоение витаминов, минералов и других полезных веществ.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составе продукта Хай-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Файбер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нерастворимая клетчатка представлена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рисовыми отрубями и целлюлозой.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Рисовые отруби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фрагменты оболочек рисовых зерен) помогают организму очищаться от ненужного и вредного «мусора», действуя, как мягкая метелка. Они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богаты полезными веществами: витаминами группы В, Е, К. В рисовых отрубях есть железо, натрий, селен, цинк, магний, холин и другие важные для человека минералы.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Отруби адсорбируют токсины и лишний холестерин, улучшают пищеварение и очищают желудок и кишечник, одновременно создавая благоприятную почву для развития и размножения здоровой микрофлоры.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Целлюлоза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впитывает воду, облегчая работу толстой кишки. Она придает объем продуктам жизнедеятельности и ускоряет 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продвижение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толстому кишечнику. Это предотвращает возникновение запоров, 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способствует профилактике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колитов и геморроя.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baseline="0" dirty="0" smtClean="0"/>
          </a:p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Глутамин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условно незаменимая аминокислота, которая не только участвует в синтезе белка, 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абсолютно необходима для поддержания и восстановления структуры и функции кишечника, особенно при состояниях, когда происходит повреждение слизистой оболочки («синдром раздраженного кишечника»). 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Типичные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симптомы этого синдрома – боль в животе, вздутие, проблемы со стулом. 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Алоэ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давних пор известен своими целебными свойствами.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активирует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работу иммунной системы, помогает справиться с воспалительными процессами.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нем содержатся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особые биологически активные вещества – антрахиноны, которые оказывают мягкое слабительное действие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способствуют выведению токсинов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Гель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лоэ обладает обволакивающими свойствами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способен защищать слизистые желудочно-кишечного тракта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раздражения.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Регулярный прием геля алоэ вера улучшает моторику кишечника, способствует росту полезной кишечной микрофлоры. 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Ягоды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асаи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пользуются репутацией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суперфуда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помогающего сохранять молодость и предотвращать проблемы с сердечно-сосудистой системой.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 иногда приписывают почти чудодейственные свойства, хотя на самом деле секрет их полезности – в уникальном наборе антиоксидантов. Ягоды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асаи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сегодня набирают популярность в качестве активного компонента для поддержания здорового веса и омоложения организма. 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Слива богата пищевыми волокнами, калием и фосфором; также она содержит кальций, магний, железо и (в меньших количествах) бор, марганец, медь, цинк, никель и хром. В сливе есть пектиновые, дубильные, азотистые вещества и органические кислоты (яблочная, лимонная, щавелевая).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обладает мягким слабительным действием и поэтому рекомендуется при запоре и атонии кишечника. Слива благотворно влияет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состояние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печени, способствует нормализации уровня холестерина, ускоряет выведение из организма избытка воды и поваренной соли. Благодаря содержанию пектина она помогает очистить организм от радиоактивных веществ. 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Хай-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Файбере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использованы натуральные </a:t>
            </a:r>
            <a:r>
              <a:rPr lang="ru-R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ароматизаторы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ягод и подсластитель из экстракта </a:t>
            </a:r>
            <a:r>
              <a:rPr lang="ru-R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стевии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9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2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Калорийность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порции Хай-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Файбера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всего 25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кКал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Большой плюс для тех, кто следит за весом.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2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Хай-</a:t>
            </a:r>
            <a:r>
              <a:rPr lang="ru-RU" baseline="0" dirty="0" err="1" smtClean="0"/>
              <a:t>Файбер</a:t>
            </a:r>
            <a:r>
              <a:rPr lang="ru-RU" baseline="0" dirty="0" smtClean="0"/>
              <a:t> идеально подходит для программы </a:t>
            </a:r>
            <a:r>
              <a:rPr lang="en-US" baseline="0" dirty="0" smtClean="0"/>
              <a:t>Coral Detox</a:t>
            </a:r>
            <a:r>
              <a:rPr lang="ru-RU" baseline="0" dirty="0" smtClean="0"/>
              <a:t> в качестве компонента </a:t>
            </a:r>
            <a:r>
              <a:rPr lang="ru-RU" baseline="0" dirty="0" err="1" smtClean="0"/>
              <a:t>эубиотического</a:t>
            </a:r>
            <a:r>
              <a:rPr lang="ru-RU" baseline="0" dirty="0" smtClean="0"/>
              <a:t> ужина</a:t>
            </a:r>
            <a:r>
              <a:rPr lang="ru-RU" dirty="0" smtClean="0"/>
              <a:t>. </a:t>
            </a:r>
          </a:p>
          <a:p>
            <a:pPr>
              <a:buFont typeface="Arial" charset="0"/>
              <a:buNone/>
              <a:defRPr/>
            </a:pPr>
            <a:endParaRPr lang="ru-RU" sz="12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0000"/>
                </a:solidFill>
                <a:latin typeface="Myriad Pro"/>
                <a:cs typeface="Myriad Pro"/>
              </a:rPr>
              <a:t>За 1 час до сна для создания благоприятных условий роста лакто- и </a:t>
            </a:r>
            <a:r>
              <a:rPr lang="ru-RU" sz="1200" dirty="0" err="1" smtClean="0">
                <a:solidFill>
                  <a:srgbClr val="000000"/>
                </a:solidFill>
                <a:latin typeface="Myriad Pro"/>
                <a:cs typeface="Myriad Pro"/>
              </a:rPr>
              <a:t>бифидобактерий</a:t>
            </a:r>
            <a:r>
              <a:rPr lang="ru-RU" sz="1200" dirty="0" smtClean="0">
                <a:solidFill>
                  <a:srgbClr val="000000"/>
                </a:solidFill>
                <a:latin typeface="Myriad Pro"/>
                <a:cs typeface="Myriad Pro"/>
              </a:rPr>
              <a:t> рекомендованы</a:t>
            </a:r>
            <a:r>
              <a:rPr lang="ru-RU" sz="1200" baseline="0" dirty="0" smtClean="0">
                <a:solidFill>
                  <a:srgbClr val="000000"/>
                </a:solidFill>
                <a:latin typeface="Myriad Pro"/>
                <a:cs typeface="Myriad Pro"/>
              </a:rPr>
              <a:t> любые</a:t>
            </a:r>
            <a:r>
              <a:rPr lang="ru-RU" dirty="0" smtClean="0"/>
              <a:t> кисломолочные продукты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(кефир, йогурт, простокваша, ряженка)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молоко + 1 порция Хай-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Файбера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FD22-F73D-5B4B-8EE2-6AE628F5ECF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52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aseline="0" dirty="0" smtClean="0"/>
              <a:t>Клетчатка или пищевые волокна – самая грубая и трудноперевариваемая часть растения, представляет собой сплетение растительных волокон, из которых состоят листья зелени и капусты, кожура бобов, фруктов, овощей, оболочка семян и злаков.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Клетчатка – это сложная форма углеводов, расщепить которые наша пищеварительная система не в состоянии. Но при этом клетчатка относится к питательным веществам, которые, подобно воде, витаминам и минеральным солям играют важную роль в жизнедеятельности организма.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Клетчатка сокращает время пребывания пищи в желудочно-кишечном тракте, ускоряет процесс прохождения пищи через органы пищеварения и одновременно способствует очищению организма. 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Растительная клетчатка (растительные волокна, пищевые волокна, </a:t>
            </a:r>
            <a:r>
              <a:rPr lang="ru-RU" sz="1000" baseline="0" dirty="0" err="1" smtClean="0"/>
              <a:t>пребиотики</a:t>
            </a:r>
            <a:r>
              <a:rPr lang="ru-RU" sz="1000" baseline="0" dirty="0" smtClean="0"/>
              <a:t>) делится на два вида  – растворимую и нерастворимую. </a:t>
            </a:r>
          </a:p>
          <a:p>
            <a:r>
              <a:rPr lang="ru-RU" sz="1000" baseline="0" dirty="0" smtClean="0"/>
              <a:t>Нерастворимая (грубая клетчатка) – это оболочка клеточных стенок, образующая  «скелет» растения, а растворимая клетчатка – это «тело» или содержимое клеток растения. В том или ином виде растительная клетчатка присутствует во всех растениях и даже в морских водорослях.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 клетчатки – одна из главных проблем, связанных с рационом современного человека.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Вообще,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афинированные продукты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обычно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"пустые калории" без питательных веществ. 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 высокого содержания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сахара, соли, жира,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глутамата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натрия, специй и разнообразных пищевых добавок они воспринимаются как очень аппетитные. Производителю выгодно усиливать вкус и аромат, ведь именно они (а не потенциальная польза для здоровья!) заставляют потребителя тратить деньги, особенно когда он голоден. 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Искусственная еда не просто вкусна, 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супервкусна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человек не может перед ней устоять. Натуральная еда уже кажется ему пресной и скучной.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Неудивительно, что мы переедаем.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Едим мы часто «на ходу» и те же рафинированные продукты, мало потребляем свежих овощей и фруктов, а все больше термически обработанных, которые лишены большинства полезных и нужных веществ.  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предсказуем и очевиден – дефицит витаминов, минералов, пищевых волокон и как следствие этого, лишний вес, высокий уровень сахара, высокий холестерин, проблемы с пищеварением, нарушения обмена веществ, накопление токсинов и шлаков.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далее апатия, вялость, проблемы с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кожей,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пониженный уровень энергии, депрессия, которую мы опять «заедаем» вкусно-бесполезной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едой.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Порочный круг.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не относитесь к любителям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фастфуда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следите за качеством продуктов, которые едите?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 организм все равно может страдать от нехватки пищевых волокон!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рассмотрим причины.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1. Рекомендуемая норма потребления овощей</a:t>
            </a:r>
            <a:r>
              <a:rPr lang="ru-RU" sz="1000" baseline="0" dirty="0" smtClean="0"/>
              <a:t> или фруктов – около 400 г в день. Это те самые </a:t>
            </a:r>
            <a:br>
              <a:rPr lang="ru-RU" sz="1000" baseline="0" dirty="0" smtClean="0"/>
            </a:br>
            <a:r>
              <a:rPr lang="ru-RU" sz="1000" baseline="0" dirty="0" smtClean="0"/>
              <a:t>5 порций, о которых нам твердят диетологи. Большинство людей потребляет значительно меньше; некоторые вообще не любят овощи и фрукты.</a:t>
            </a:r>
          </a:p>
          <a:p>
            <a:endParaRPr lang="ru-RU" sz="10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Качественные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рукты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овощи могут быть доступны не всем, особенно вне сезона. 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 smtClean="0"/>
              <a:t>3. 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ногие люди предпочитают очищать фрукты и овощи от кожуры: кого-то смущает тот факт, что в ней накапливаются вредные вещества, другим она кажется грубой. Между тем, в кожуре, оболочках зерен и других «отходах» содержится рекордное количество клетчатки, необходимой для нормальной работы пищеварения.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Отличный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источник клетчатки – крупы и злаки, однако каши любят далеко не все. Кто-то переел их в детстве, кто-то просто жалеет времени на готовку и предпочитает кашу или хлопья быстрого приготовления. Но зачастую такой продукт – это полуфабрикат, прошедший многоступенчатую промышленную обработку, в процессе которой были утрачены многие полезные вещества и пищевые волокна.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рехи (грецкие, арахис, миндальные, кешью, фисташки) содержат достаточно большое количество пищевых волокон, они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очень калорийны и поэтому не могут выступать в качестве основного источника клетчатки, особенно если вы следите за весом. То же самое касается сухофруктов – в них много не только клетчатки и витаминов, но и сахаров. Из-за того, что высушенные плоды сладки и компактны, их легко переесть.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диеты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чреваты дефицитом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клетчатки.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примеру, поклонники строгих белковых диет (в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том числе – модных диет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Дюкана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Аткинса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совсем не едят фрукты,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потребляют много рыбы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мяса, которые не содержат клетчатку.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Мясо – довольно тяжелая и медленно усваиваемая пища, и при нерегулярном стуле его непереваренные остатки могут привести к интоксикации организма.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 это может проявляться как головная боль и усталость, ухудшение состояния кожи, запоры.</a:t>
            </a:r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Пожилые люди,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которым может быть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трудно пережевывать фрукты и овощи из-за проблем с зубами, нередко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испытывают дефицит клетчатки.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для них клетчатка особенно важна – с возрастом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желудочно-кишечного тракта обычно ухудшается и замедляется перистальтика кишечника. Даже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юди, которые в молодости могли «гвозди переварить», с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возрастом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начинают прибегать к ферментам,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пробиотикам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слабительным средствам, чтобы избежать проблем с пищеварением.</a:t>
            </a:r>
            <a:b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Пищевые волокна в рационе не может заменить ни один продукт.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Клетчатка поддерживает равновесие полезной флоры кишечника, стимулирует моторику пищеварительного тракта, способствует выведению из организма токсинов, плохого холестерина и других продуктов жизнедеятельности, защищает от резких колебаний уровня сахара в крови, помогает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контролировать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037" y="498590"/>
            <a:ext cx="8541926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99803" y="562064"/>
            <a:ext cx="831813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823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0644"/>
            <a:ext cx="4040188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00823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80644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15382" y="1108869"/>
            <a:ext cx="4453731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 err="1" smtClean="0">
                <a:latin typeface="Calibri Light" panose="020F0302020204030204" pitchFamily="34" charset="0"/>
              </a:rPr>
              <a:t>www.coral-club.com</a:t>
            </a:r>
            <a:endParaRPr lang="en-US" i="0" dirty="0">
              <a:latin typeface="Calibri Light" panose="020F0302020204030204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257731" y="4720365"/>
            <a:ext cx="628539" cy="280755"/>
            <a:chOff x="3256504" y="4721279"/>
            <a:chExt cx="628539" cy="280755"/>
          </a:xfrm>
        </p:grpSpPr>
        <p:sp>
          <p:nvSpPr>
            <p:cNvPr id="5" name="Oval 4"/>
            <p:cNvSpPr/>
            <p:nvPr userDrawn="1"/>
          </p:nvSpPr>
          <p:spPr>
            <a:xfrm>
              <a:off x="3256504" y="4721279"/>
              <a:ext cx="276847" cy="27684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608196" y="4725187"/>
              <a:ext cx="276847" cy="27684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3365891" y="4826243"/>
              <a:ext cx="45719" cy="73401"/>
              <a:chOff x="3345327" y="4804129"/>
              <a:chExt cx="74099" cy="118964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 userDrawn="1"/>
          </p:nvGrpSpPr>
          <p:grpSpPr>
            <a:xfrm flipH="1" flipV="1">
              <a:off x="3727667" y="4823914"/>
              <a:ext cx="45719" cy="73401"/>
              <a:chOff x="3345327" y="4804129"/>
              <a:chExt cx="74099" cy="118964"/>
            </a:xfrm>
          </p:grpSpPr>
          <p:cxnSp>
            <p:nvCxnSpPr>
              <p:cNvPr id="35" name="Straight Connector 34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" name="Straight Connector 36"/>
          <p:cNvCxnSpPr/>
          <p:nvPr userDrawn="1"/>
        </p:nvCxnSpPr>
        <p:spPr>
          <a:xfrm flipH="1">
            <a:off x="399803" y="562064"/>
            <a:ext cx="8318131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Изображение 39" descr="CC_Logo_Green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314" y="130723"/>
            <a:ext cx="461049" cy="3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Olga.Shirimova\Desktop\Hi_Fiber_background (1)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1587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61686" y="314325"/>
            <a:ext cx="5220627" cy="60960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ru-RU" sz="1100" b="1" dirty="0" smtClean="0">
              <a:solidFill>
                <a:srgbClr val="EF1156"/>
              </a:solidFill>
              <a:latin typeface="Raleway"/>
              <a:cs typeface="Raleway"/>
            </a:endParaRPr>
          </a:p>
        </p:txBody>
      </p:sp>
      <p:sp>
        <p:nvSpPr>
          <p:cNvPr id="23" name="object 3"/>
          <p:cNvSpPr txBox="1">
            <a:spLocks/>
          </p:cNvSpPr>
          <p:nvPr/>
        </p:nvSpPr>
        <p:spPr>
          <a:xfrm>
            <a:off x="3328351" y="4461094"/>
            <a:ext cx="2487295" cy="268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2375"/>
              </a:lnSpc>
            </a:pPr>
            <a:r>
              <a:rPr lang="en-US" sz="1100" spc="55" dirty="0" smtClean="0">
                <a:solidFill>
                  <a:schemeClr val="bg1"/>
                </a:solidFill>
              </a:rPr>
              <a:t>CORAL-CLUB.COM</a:t>
            </a:r>
            <a:endParaRPr lang="en-US" sz="1100" spc="55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260110" y="572057"/>
            <a:ext cx="4788513" cy="137957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Raleway"/>
              <a:cs typeface="Raleway"/>
            </a:endParaRPr>
          </a:p>
          <a:p>
            <a:r>
              <a:rPr lang="ru-RU" sz="4000" b="1" dirty="0" smtClean="0">
                <a:solidFill>
                  <a:srgbClr val="FFFF99"/>
                </a:solidFill>
                <a:latin typeface="Raleway"/>
                <a:cs typeface="Raleway"/>
              </a:rPr>
              <a:t>Дейли Делишес </a:t>
            </a:r>
            <a:br>
              <a:rPr lang="ru-RU" sz="4000" b="1" dirty="0" smtClean="0">
                <a:solidFill>
                  <a:srgbClr val="FFFF99"/>
                </a:solidFill>
                <a:latin typeface="Raleway"/>
                <a:cs typeface="Raleway"/>
              </a:rPr>
            </a:br>
            <a:r>
              <a:rPr lang="ru-RU" sz="4000" b="1" dirty="0" smtClean="0">
                <a:solidFill>
                  <a:srgbClr val="FFFF99"/>
                </a:solidFill>
                <a:latin typeface="Raleway"/>
                <a:cs typeface="Raleway"/>
              </a:rPr>
              <a:t>Хай-</a:t>
            </a:r>
            <a:r>
              <a:rPr lang="ru-RU" sz="4000" b="1" dirty="0" err="1" smtClean="0">
                <a:solidFill>
                  <a:srgbClr val="FFFF99"/>
                </a:solidFill>
                <a:latin typeface="Raleway"/>
                <a:cs typeface="Raleway"/>
              </a:rPr>
              <a:t>Файбер</a:t>
            </a:r>
            <a:r>
              <a:rPr lang="ru-RU" b="1" dirty="0" smtClean="0">
                <a:solidFill>
                  <a:srgbClr val="FFFF99"/>
                </a:solidFill>
                <a:latin typeface="Raleway"/>
                <a:cs typeface="Raleway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Raleway"/>
                <a:cs typeface="Raleway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Raleway"/>
                <a:cs typeface="Raleway"/>
              </a:rPr>
            </a:br>
            <a:endParaRPr lang="ru-RU" sz="3200" b="1" dirty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EF1156"/>
              </a:solidFill>
              <a:latin typeface="Raleway"/>
              <a:cs typeface="Raleway"/>
            </a:endParaRPr>
          </a:p>
        </p:txBody>
      </p:sp>
      <p:pic>
        <p:nvPicPr>
          <p:cNvPr id="8" name="Изображение 17" descr="CC_Logo_Green.eps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EF1156">
                <a:tint val="45000"/>
                <a:satMod val="400000"/>
              </a:srgbClr>
            </a:duotone>
            <a:lum bright="64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196" y="344016"/>
            <a:ext cx="689688" cy="4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6035" y="36786"/>
            <a:ext cx="4558350" cy="45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0111" y="2142698"/>
            <a:ext cx="507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Сбалансированный источник пищевых волокон с ярким </a:t>
            </a:r>
            <a:r>
              <a:rPr lang="ru-RU" sz="2800" b="1" dirty="0" err="1" smtClean="0">
                <a:solidFill>
                  <a:schemeClr val="bg1"/>
                </a:solidFill>
              </a:rPr>
              <a:t>ягодно</a:t>
            </a:r>
            <a:r>
              <a:rPr lang="ru-RU" sz="2800" b="1" dirty="0">
                <a:solidFill>
                  <a:schemeClr val="bg1"/>
                </a:solidFill>
              </a:rPr>
              <a:t>-</a:t>
            </a:r>
            <a:r>
              <a:rPr lang="ru-RU" sz="2800" b="1" dirty="0" smtClean="0">
                <a:solidFill>
                  <a:schemeClr val="bg1"/>
                </a:solidFill>
              </a:rPr>
              <a:t>фруктовым вкусом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3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10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17909" y="0"/>
            <a:ext cx="4026091" cy="52117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54498" y="1238772"/>
            <a:ext cx="36452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</a:rPr>
              <a:t>Клетчатка –</a:t>
            </a:r>
            <a:r>
              <a:rPr lang="ru-RU" sz="5000" b="1" dirty="0" smtClean="0">
                <a:solidFill>
                  <a:schemeClr val="bg1"/>
                </a:solidFill>
              </a:rPr>
              <a:t/>
            </a:r>
            <a:br>
              <a:rPr lang="ru-RU" sz="5000" b="1" dirty="0" smtClean="0">
                <a:solidFill>
                  <a:schemeClr val="bg1"/>
                </a:solidFill>
              </a:rPr>
            </a:br>
            <a:r>
              <a:rPr lang="ru-RU" sz="5000" b="1" dirty="0" smtClean="0">
                <a:solidFill>
                  <a:schemeClr val="bg1"/>
                </a:solidFill>
              </a:rPr>
              <a:t>это здоровье</a:t>
            </a:r>
          </a:p>
          <a:p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" y="1"/>
            <a:ext cx="5545753" cy="521174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225946452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11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94831" y="-3"/>
            <a:ext cx="4404904" cy="5146072"/>
          </a:xfrm>
          <a:prstGeom prst="rect">
            <a:avLst/>
          </a:prstGeom>
          <a:solidFill>
            <a:srgbClr val="D15B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69706" y="650715"/>
            <a:ext cx="39742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Клетчатка </a:t>
            </a:r>
            <a:r>
              <a:rPr lang="ru-RU" sz="5400" b="1" dirty="0" smtClean="0">
                <a:solidFill>
                  <a:schemeClr val="bg1"/>
                </a:solidFill>
              </a:rPr>
              <a:t>–</a:t>
            </a:r>
            <a:r>
              <a:rPr lang="ru-RU" sz="5400" b="1" dirty="0">
                <a:solidFill>
                  <a:schemeClr val="bg1"/>
                </a:solidFill>
              </a:rPr>
              <a:t/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это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 красота</a:t>
            </a:r>
            <a:endParaRPr lang="ru-RU" sz="5400" b="1" dirty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" y="-2"/>
            <a:ext cx="5066779" cy="51435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731097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12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30555" y="-3"/>
            <a:ext cx="5169180" cy="5146072"/>
          </a:xfrm>
          <a:prstGeom prst="rect">
            <a:avLst/>
          </a:prstGeom>
          <a:solidFill>
            <a:srgbClr val="3E9A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13444" y="513780"/>
            <a:ext cx="38787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</a:rPr>
              <a:t>Клетчатка </a:t>
            </a:r>
            <a:r>
              <a:rPr lang="ru-RU" sz="5000" b="1" dirty="0" smtClean="0">
                <a:solidFill>
                  <a:schemeClr val="bg1"/>
                </a:solidFill>
              </a:rPr>
              <a:t>–</a:t>
            </a:r>
            <a:r>
              <a:rPr lang="ru-RU" sz="5000" b="1" dirty="0">
                <a:solidFill>
                  <a:schemeClr val="bg1"/>
                </a:solidFill>
              </a:rPr>
              <a:t/>
            </a:r>
            <a:br>
              <a:rPr lang="ru-RU" sz="5000" b="1" dirty="0">
                <a:solidFill>
                  <a:schemeClr val="bg1"/>
                </a:solidFill>
              </a:rPr>
            </a:br>
            <a:r>
              <a:rPr lang="ru-RU" sz="5000" b="1" dirty="0" smtClean="0">
                <a:solidFill>
                  <a:schemeClr val="bg1"/>
                </a:solidFill>
              </a:rPr>
              <a:t>это стройность!</a:t>
            </a:r>
            <a:endParaRPr lang="ru-RU" sz="5000" b="1" dirty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58" y="-3"/>
            <a:ext cx="5356196" cy="51460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667432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Olga.Shirimova\Desktop\Hi_Fiber_background (1)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13</a:t>
            </a:fld>
            <a:endParaRPr sz="1400" spc="3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6522" y="-287988"/>
            <a:ext cx="4859022" cy="4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204" y="4076354"/>
            <a:ext cx="38112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FF99"/>
                </a:solidFill>
              </a:rPr>
              <a:t>1 </a:t>
            </a:r>
            <a:r>
              <a:rPr lang="ru-RU" sz="1400" dirty="0" smtClean="0">
                <a:solidFill>
                  <a:srgbClr val="FFFF99"/>
                </a:solidFill>
              </a:rPr>
              <a:t>банка </a:t>
            </a:r>
            <a:r>
              <a:rPr lang="ru-RU" sz="1400" dirty="0">
                <a:solidFill>
                  <a:srgbClr val="FFFF99"/>
                </a:solidFill>
              </a:rPr>
              <a:t>= 30 порций (по 9 г), </a:t>
            </a:r>
            <a:r>
              <a:rPr lang="ru-RU" sz="1400" dirty="0" smtClean="0">
                <a:solidFill>
                  <a:srgbClr val="FFFF99"/>
                </a:solidFill>
              </a:rPr>
              <a:t/>
            </a:r>
            <a:br>
              <a:rPr lang="ru-RU" sz="1400" dirty="0" smtClean="0">
                <a:solidFill>
                  <a:srgbClr val="FFFF99"/>
                </a:solidFill>
              </a:rPr>
            </a:br>
            <a:r>
              <a:rPr lang="ru-RU" sz="1400" dirty="0" smtClean="0">
                <a:solidFill>
                  <a:srgbClr val="FFFF99"/>
                </a:solidFill>
              </a:rPr>
              <a:t>по </a:t>
            </a:r>
            <a:r>
              <a:rPr lang="ru-RU" sz="1400" dirty="0">
                <a:solidFill>
                  <a:srgbClr val="FFFF99"/>
                </a:solidFill>
              </a:rPr>
              <a:t>1 порции в день.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29025" y="352425"/>
            <a:ext cx="52010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Дейли Делишес Хай-</a:t>
            </a:r>
            <a:r>
              <a:rPr lang="ru-RU" sz="2800" b="1" dirty="0" err="1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Файбер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 –</a:t>
            </a:r>
            <a:br>
              <a:rPr lang="ru-RU" sz="28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</a:br>
            <a:r>
              <a:rPr lang="ru-RU" sz="2800" b="1" dirty="0" smtClean="0">
                <a:solidFill>
                  <a:srgbClr val="FFFF99"/>
                </a:solidFill>
                <a:latin typeface="+mj-lt"/>
                <a:ea typeface="Roboto Light" panose="02000000000000000000" pitchFamily="2" charset="0"/>
              </a:rPr>
              <a:t>сбалансированный </a:t>
            </a:r>
            <a:r>
              <a:rPr lang="ru-RU" sz="2800" b="1" dirty="0">
                <a:solidFill>
                  <a:srgbClr val="FFFF99"/>
                </a:solidFill>
                <a:latin typeface="+mj-lt"/>
                <a:ea typeface="Roboto Light" panose="02000000000000000000" pitchFamily="2" charset="0"/>
              </a:rPr>
              <a:t>источник пищевых волокон с ярким </a:t>
            </a:r>
            <a:r>
              <a:rPr lang="ru-RU" sz="2800" b="1" dirty="0" err="1">
                <a:solidFill>
                  <a:srgbClr val="FFFF99"/>
                </a:solidFill>
                <a:latin typeface="+mj-lt"/>
                <a:ea typeface="Roboto Light" panose="02000000000000000000" pitchFamily="2" charset="0"/>
              </a:rPr>
              <a:t>ягодно</a:t>
            </a:r>
            <a:r>
              <a:rPr lang="ru-RU" sz="2800" b="1" dirty="0">
                <a:solidFill>
                  <a:srgbClr val="FFFF99"/>
                </a:solidFill>
                <a:latin typeface="+mj-lt"/>
                <a:ea typeface="Roboto Light" panose="02000000000000000000" pitchFamily="2" charset="0"/>
              </a:rPr>
              <a:t>-фруктовым </a:t>
            </a:r>
            <a:r>
              <a:rPr lang="ru-RU" sz="2800" b="1" dirty="0" smtClean="0">
                <a:solidFill>
                  <a:srgbClr val="FFFF99"/>
                </a:solidFill>
                <a:latin typeface="+mj-lt"/>
                <a:ea typeface="Roboto Light" panose="02000000000000000000" pitchFamily="2" charset="0"/>
              </a:rPr>
              <a:t>вкусом.</a:t>
            </a:r>
          </a:p>
          <a:p>
            <a:pPr algn="ctr"/>
            <a:endParaRPr lang="ru-RU" sz="2800" b="1" dirty="0" smtClean="0">
              <a:solidFill>
                <a:srgbClr val="FFFF99"/>
              </a:solidFill>
              <a:latin typeface="+mj-lt"/>
              <a:ea typeface="Roboto Light" panose="02000000000000000000" pitchFamily="2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+mj-lt"/>
              <a:ea typeface="Roboto Light" panose="02000000000000000000" pitchFamily="2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К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летчатка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которую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вкусно пить!</a:t>
            </a:r>
          </a:p>
          <a:p>
            <a:endParaRPr lang="ru-RU" sz="2000" dirty="0" smtClean="0">
              <a:latin typeface="+mj-lt"/>
              <a:ea typeface="Roboto Light" panose="02000000000000000000" pitchFamily="2" charset="0"/>
            </a:endParaRPr>
          </a:p>
          <a:p>
            <a:endParaRPr lang="ru-RU" sz="2000" dirty="0">
              <a:latin typeface="+mj-lt"/>
              <a:ea typeface="Roboto Light" panose="02000000000000000000" pitchFamily="2" charset="0"/>
            </a:endParaRPr>
          </a:p>
          <a:p>
            <a:endParaRPr lang="ru-RU" sz="2000" dirty="0" smtClean="0">
              <a:latin typeface="+mj-lt"/>
              <a:ea typeface="Roboto Light" panose="02000000000000000000" pitchFamily="2" charset="0"/>
            </a:endParaRPr>
          </a:p>
          <a:p>
            <a:endParaRPr lang="ru-RU" sz="2000" dirty="0">
              <a:latin typeface="+mj-lt"/>
              <a:ea typeface="Roboto Light" panose="02000000000000000000" pitchFamily="2" charset="0"/>
            </a:endParaRPr>
          </a:p>
          <a:p>
            <a:endParaRPr lang="ru-RU" sz="1400" b="1" dirty="0">
              <a:solidFill>
                <a:srgbClr val="EF1156"/>
              </a:solidFill>
              <a:latin typeface="Raleway Light" panose="020B0403030101060003" pitchFamily="34" charset="-52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58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/>
          <p:nvPr/>
        </p:nvSpPr>
        <p:spPr>
          <a:xfrm>
            <a:off x="428625" y="4041874"/>
            <a:ext cx="8258175" cy="569117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Raleway"/>
                <a:cs typeface="Raleway"/>
              </a:rPr>
              <a:t> </a:t>
            </a:r>
            <a:endParaRPr lang="ru-RU" sz="1400" b="1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092"/>
            <a:ext cx="3279235" cy="3279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692073"/>
            <a:ext cx="6286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Хай-</a:t>
            </a:r>
            <a:r>
              <a:rPr lang="ru-RU" sz="2000" b="1" dirty="0" err="1" smtClean="0"/>
              <a:t>Файбер</a:t>
            </a:r>
            <a:r>
              <a:rPr lang="ru-RU" sz="2000" b="1" dirty="0" smtClean="0"/>
              <a:t> – сбалансированное сочетание разных видов клетчатки, а также – других полезных для пищеварительной системы компонентов.</a:t>
            </a:r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749330"/>
            <a:ext cx="2292544" cy="22925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8150" y="2316435"/>
            <a:ext cx="1038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53166"/>
                </a:solidFill>
              </a:rPr>
              <a:t>=</a:t>
            </a:r>
            <a:endParaRPr lang="ru-RU" sz="8800" dirty="0">
              <a:solidFill>
                <a:srgbClr val="C531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0175" y="2010549"/>
            <a:ext cx="34766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53166"/>
                </a:solidFill>
                <a:latin typeface="+mj-lt"/>
              </a:rPr>
              <a:t>Растворимая клетчатка</a:t>
            </a:r>
            <a:br>
              <a:rPr lang="ru-RU" sz="1600" b="1" dirty="0" smtClean="0">
                <a:solidFill>
                  <a:srgbClr val="C53166"/>
                </a:solidFill>
                <a:latin typeface="+mj-lt"/>
              </a:rPr>
            </a:br>
            <a:endParaRPr lang="ru-RU" sz="1600" b="1" dirty="0" smtClean="0">
              <a:solidFill>
                <a:srgbClr val="C531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53166"/>
                </a:solidFill>
                <a:latin typeface="+mj-lt"/>
              </a:rPr>
              <a:t>Нерастворимая клетчатка</a:t>
            </a:r>
            <a:br>
              <a:rPr lang="ru-RU" sz="1600" b="1" dirty="0" smtClean="0">
                <a:solidFill>
                  <a:srgbClr val="C53166"/>
                </a:solidFill>
                <a:latin typeface="+mj-lt"/>
              </a:rPr>
            </a:br>
            <a:endParaRPr lang="ru-RU" sz="1600" b="1" dirty="0" smtClean="0">
              <a:solidFill>
                <a:srgbClr val="C531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C53166"/>
                </a:solidFill>
                <a:latin typeface="+mj-lt"/>
              </a:rPr>
              <a:t>Глутамин</a:t>
            </a:r>
            <a:r>
              <a:rPr lang="ru-RU" sz="1600" b="1" dirty="0" smtClean="0">
                <a:solidFill>
                  <a:srgbClr val="C53166"/>
                </a:solidFill>
                <a:latin typeface="+mj-lt"/>
              </a:rPr>
              <a:t/>
            </a:r>
            <a:br>
              <a:rPr lang="ru-RU" sz="1600" b="1" dirty="0" smtClean="0">
                <a:solidFill>
                  <a:srgbClr val="C53166"/>
                </a:solidFill>
                <a:latin typeface="+mj-lt"/>
              </a:rPr>
            </a:br>
            <a:endParaRPr lang="ru-RU" sz="1600" b="1" dirty="0" smtClean="0">
              <a:solidFill>
                <a:srgbClr val="C531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53166"/>
                </a:solidFill>
                <a:latin typeface="+mj-lt"/>
              </a:rPr>
              <a:t>Гель алоэ вера</a:t>
            </a:r>
            <a:br>
              <a:rPr lang="ru-RU" sz="1600" b="1" dirty="0" smtClean="0">
                <a:solidFill>
                  <a:srgbClr val="C53166"/>
                </a:solidFill>
                <a:latin typeface="+mj-lt"/>
              </a:rPr>
            </a:br>
            <a:endParaRPr lang="ru-RU" sz="1600" b="1" dirty="0" smtClean="0">
              <a:solidFill>
                <a:srgbClr val="C531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53166"/>
                </a:solidFill>
                <a:latin typeface="+mj-lt"/>
              </a:rPr>
              <a:t>Натуральные ягодные </a:t>
            </a:r>
            <a:r>
              <a:rPr lang="ru-RU" sz="1600" b="1" dirty="0" err="1" smtClean="0">
                <a:solidFill>
                  <a:srgbClr val="C53166"/>
                </a:solidFill>
                <a:latin typeface="+mj-lt"/>
              </a:rPr>
              <a:t>ароматизаторы</a:t>
            </a:r>
            <a:r>
              <a:rPr lang="ru-RU" sz="1600" b="1" dirty="0" smtClean="0">
                <a:solidFill>
                  <a:srgbClr val="C53166"/>
                </a:solidFill>
                <a:latin typeface="+mj-lt"/>
              </a:rPr>
              <a:t>, подсластитель </a:t>
            </a:r>
            <a:r>
              <a:rPr lang="ru-RU" sz="1600" b="1" dirty="0" err="1" smtClean="0">
                <a:solidFill>
                  <a:srgbClr val="C53166"/>
                </a:solidFill>
                <a:latin typeface="+mj-lt"/>
              </a:rPr>
              <a:t>стевиозид</a:t>
            </a:r>
            <a:endParaRPr lang="ru-RU" sz="1600" b="1" dirty="0">
              <a:solidFill>
                <a:srgbClr val="C531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06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-223518"/>
            <a:ext cx="9144000" cy="3771936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314325" y="3717129"/>
            <a:ext cx="8610600" cy="76676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В СОСТАВЕ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ПРОДУКТА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ХАЙ-ФАЙБЕР – РАСТВОРИМАЯ КЛЕТЧАТКА:</a:t>
            </a:r>
          </a:p>
          <a:p>
            <a:pPr algn="ctr"/>
            <a:r>
              <a:rPr lang="ru-RU" sz="1600" dirty="0">
                <a:solidFill>
                  <a:srgbClr val="BD39A4"/>
                </a:solidFill>
                <a:latin typeface="Raleway"/>
                <a:cs typeface="Raleway"/>
              </a:rPr>
              <a:t>я</a:t>
            </a:r>
            <a:r>
              <a:rPr lang="ru-RU" sz="1600" dirty="0" smtClean="0">
                <a:solidFill>
                  <a:srgbClr val="BD39A4"/>
                </a:solidFill>
                <a:latin typeface="Raleway"/>
                <a:cs typeface="Raleway"/>
              </a:rPr>
              <a:t>блочная клетчатка и пектин, </a:t>
            </a:r>
            <a:r>
              <a:rPr lang="ru-RU" sz="1600" dirty="0" err="1" smtClean="0">
                <a:solidFill>
                  <a:srgbClr val="BD39A4"/>
                </a:solidFill>
                <a:latin typeface="Raleway"/>
                <a:cs typeface="Raleway"/>
              </a:rPr>
              <a:t>гуаровая</a:t>
            </a:r>
            <a:r>
              <a:rPr lang="ru-RU" sz="1600" dirty="0" smtClean="0">
                <a:solidFill>
                  <a:srgbClr val="BD39A4"/>
                </a:solidFill>
                <a:latin typeface="Raleway"/>
                <a:cs typeface="Raleway"/>
              </a:rPr>
              <a:t> камедь, гуммиарабик, инулин, </a:t>
            </a:r>
            <a:r>
              <a:rPr lang="ru-RU" sz="1600" dirty="0" err="1" smtClean="0">
                <a:solidFill>
                  <a:srgbClr val="BD39A4"/>
                </a:solidFill>
                <a:latin typeface="Raleway"/>
                <a:cs typeface="Raleway"/>
              </a:rPr>
              <a:t>глюкоманнан</a:t>
            </a:r>
            <a:endParaRPr lang="ru-RU" sz="1600" dirty="0" smtClean="0">
              <a:solidFill>
                <a:srgbClr val="BD39A4"/>
              </a:solidFill>
              <a:latin typeface="Raleway"/>
              <a:cs typeface="Ralewa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821" y="1066577"/>
            <a:ext cx="1393378" cy="922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506852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астворимая клетчатка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968" y="1191198"/>
            <a:ext cx="1209676" cy="768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951" y="1102047"/>
            <a:ext cx="1181100" cy="118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45" y="2542633"/>
            <a:ext cx="1029226" cy="765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2934" y="1989484"/>
            <a:ext cx="1601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Яблочная клетчатка и пектин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681662" y="1989484"/>
            <a:ext cx="1132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Гуаровая</a:t>
            </a:r>
            <a:r>
              <a:rPr lang="ru-RU" sz="1100" dirty="0" smtClean="0"/>
              <a:t> камедь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3725" y="2095500"/>
            <a:ext cx="120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</a:t>
            </a:r>
            <a:r>
              <a:rPr lang="ru-RU" sz="1100" dirty="0" smtClean="0"/>
              <a:t>уммиарабик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7675" y="3048000"/>
            <a:ext cx="1423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И</a:t>
            </a:r>
            <a:r>
              <a:rPr lang="ru-RU" sz="1100" dirty="0" smtClean="0"/>
              <a:t>нулин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6468" y="3048000"/>
            <a:ext cx="118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/>
              <a:t>Г</a:t>
            </a:r>
            <a:r>
              <a:rPr lang="ru-RU" sz="1000" dirty="0" err="1" smtClean="0"/>
              <a:t>люкоманнан</a:t>
            </a:r>
            <a:endParaRPr lang="ru-RU" sz="1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408" y="2383529"/>
            <a:ext cx="1042493" cy="7525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4325" y="818363"/>
            <a:ext cx="3514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Защищает слизистые желудка и кишечника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Облегчает выведение шлаков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Дарит ощущение сытости, помогая контролировать аппетит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50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590" y="287248"/>
            <a:ext cx="4200033" cy="41619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0550" y="549555"/>
            <a:ext cx="215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Яблочная клетчатка и пектин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429" y="998603"/>
            <a:ext cx="34194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Естественным образом снижает аппетит, помогая контролировать вес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Способствует нормализации уровня холестерина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Улучшает состояние кишечной микрофлоры 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Положительно сказывается на обмене веществ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45" y="1465284"/>
            <a:ext cx="3749418" cy="272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58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590" y="287248"/>
            <a:ext cx="4200033" cy="41619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671" y="1718221"/>
            <a:ext cx="3393099" cy="2523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6525" y="918887"/>
            <a:ext cx="203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Инулин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389" y="998603"/>
            <a:ext cx="36425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Стимулирует рост и активность полезной микрофлоры толстого кишечника, способствует нормализации пищеварительных процессов.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89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590" y="287248"/>
            <a:ext cx="4200033" cy="41619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99" y="1380552"/>
            <a:ext cx="4471271" cy="3227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6525" y="918887"/>
            <a:ext cx="203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Глюкоманнан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388" y="998602"/>
            <a:ext cx="3642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Адсорбирует часть жира и замедляет процесс его всасывания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Эффективно впитывая воду, помогает сохранить ощущение сытости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Способствует нормализации уровня сахара в крови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809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-223518"/>
            <a:ext cx="9144000" cy="3627718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28625" y="3717129"/>
            <a:ext cx="8372475" cy="76676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ХАЙ-ФАЙБЕР СОДЕРЖИТ ТАКЖЕ НЕРАСТВОРИМУЮ КЛЕТЧАТКУ: </a:t>
            </a:r>
            <a:r>
              <a:rPr lang="ru-RU" cap="all" dirty="0" smtClean="0">
                <a:solidFill>
                  <a:srgbClr val="BD39A4"/>
                </a:solidFill>
                <a:latin typeface="Raleway"/>
                <a:cs typeface="Raleway"/>
              </a:rPr>
              <a:t>ЦЕЛЛЮЛОЗУ И РИСОВЫЕ ОТРУБИ</a:t>
            </a:r>
            <a:endParaRPr lang="ru-RU" b="1" cap="all" dirty="0" smtClean="0">
              <a:solidFill>
                <a:schemeClr val="accent5">
                  <a:lumMod val="50000"/>
                </a:schemeClr>
              </a:solidFill>
              <a:latin typeface="Raleway"/>
              <a:cs typeface="Ralewa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01" y="941552"/>
            <a:ext cx="1944245" cy="15673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506852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Нерастворимая клетчатка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84" y="1051710"/>
            <a:ext cx="2024288" cy="1347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657532"/>
            <a:ext cx="1510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Целлюлоза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131843" y="2657532"/>
            <a:ext cx="126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Рисовые отруби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5" y="512878"/>
            <a:ext cx="3400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Активирует перистальтику кишечника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Очищает его стенки от шлаков и токсинов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Способствует лучшему  усвоению питательных веществ из пищи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038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9524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2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569"/>
            <a:ext cx="4486272" cy="42646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" y="4267199"/>
            <a:ext cx="9148762" cy="87886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350" y="4400550"/>
            <a:ext cx="871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ПОЛЕЗНОЕ ИЛИ </a:t>
            </a:r>
            <a:r>
              <a:rPr lang="ru-RU" sz="3200" b="1" dirty="0">
                <a:solidFill>
                  <a:schemeClr val="bg1"/>
                </a:solidFill>
              </a:rPr>
              <a:t>ВКУСНОЕ?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903" y="-13648"/>
            <a:ext cx="4657726" cy="42808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1467957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-14288" y="-127039"/>
            <a:ext cx="9144000" cy="3730047"/>
          </a:xfrm>
          <a:prstGeom prst="rect">
            <a:avLst/>
          </a:prstGeom>
          <a:solidFill>
            <a:schemeClr val="bg1"/>
          </a:solidFill>
          <a:ln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28625" y="3880902"/>
            <a:ext cx="8258175" cy="76676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ХАЙ-ФАЙБЕР СОДЕРЖИТ  АМИНОКИСЛОТУ ГЛУТАМИН </a:t>
            </a:r>
          </a:p>
          <a:p>
            <a:pPr algn="ctr"/>
            <a:r>
              <a:rPr lang="ru-RU" dirty="0">
                <a:solidFill>
                  <a:srgbClr val="C53166"/>
                </a:solidFill>
                <a:latin typeface="Raleway"/>
                <a:cs typeface="Raleway"/>
              </a:rPr>
              <a:t>п</a:t>
            </a:r>
            <a:r>
              <a:rPr lang="ru-RU" dirty="0" smtClean="0">
                <a:solidFill>
                  <a:srgbClr val="C53166"/>
                </a:solidFill>
                <a:latin typeface="Raleway"/>
                <a:cs typeface="Raleway"/>
              </a:rPr>
              <a:t>омогающую при «синдроме раздраженного кишечника»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5400" y="155102"/>
            <a:ext cx="215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Аминокислота </a:t>
            </a:r>
            <a:r>
              <a:rPr lang="ru-RU" b="1" dirty="0" err="1" smtClean="0"/>
              <a:t>глутамин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96" y="731423"/>
            <a:ext cx="2984947" cy="1717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3391"/>
            <a:ext cx="3695700" cy="3707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4079" y="2609713"/>
            <a:ext cx="51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омогает </a:t>
            </a:r>
            <a:r>
              <a:rPr lang="ru-RU" sz="1600" dirty="0"/>
              <a:t>защитить слизистую оболочку пищеварительного тракта и восстановить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ее </a:t>
            </a:r>
            <a:r>
              <a:rPr lang="ru-RU" sz="1600" dirty="0"/>
              <a:t>целостность</a:t>
            </a:r>
          </a:p>
        </p:txBody>
      </p:sp>
    </p:spTree>
    <p:extLst>
      <p:ext uri="{BB962C8B-B14F-4D97-AF65-F5344CB8AC3E}">
        <p14:creationId xmlns:p14="http://schemas.microsoft.com/office/powerpoint/2010/main" val="390094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-640" y="421"/>
            <a:ext cx="9144000" cy="3627718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42272" y="3839959"/>
            <a:ext cx="8258175" cy="76676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УНИКАЛЬНОЕ ПРЕИМУЩЕСТВО ПРОДУКТА ХАЙ-ФАЙБЕР: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</a:br>
            <a:r>
              <a:rPr lang="ru-RU" sz="1400" dirty="0" smtClean="0">
                <a:solidFill>
                  <a:srgbClr val="BD39A4"/>
                </a:solidFill>
                <a:latin typeface="Raleway"/>
                <a:cs typeface="Raleway"/>
              </a:rPr>
              <a:t>ГЕЛЬ АЛОЭ ВЕРА В СОСТАВЕ</a:t>
            </a:r>
            <a:endParaRPr lang="ru-RU" sz="1400" cap="all" dirty="0">
              <a:solidFill>
                <a:srgbClr val="BD39A4"/>
              </a:solidFill>
              <a:latin typeface="Raleway"/>
              <a:cs typeface="Raleway"/>
            </a:endParaRPr>
          </a:p>
          <a:p>
            <a:pPr algn="ctr"/>
            <a:endParaRPr lang="ru-RU" sz="1400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573" y="350513"/>
            <a:ext cx="3974139" cy="2933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7919" y="476453"/>
            <a:ext cx="215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Гель алоэ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251" y="350512"/>
            <a:ext cx="46265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</a:rPr>
              <a:t>Обволакивает слизистую желудка, защищая ее от </a:t>
            </a:r>
            <a:r>
              <a:rPr lang="ru-RU" sz="1700" b="1" dirty="0" smtClean="0">
                <a:solidFill>
                  <a:schemeClr val="tx2"/>
                </a:solidFill>
              </a:rPr>
              <a:t>раздражения</a:t>
            </a:r>
            <a:br>
              <a:rPr lang="ru-RU" sz="1700" b="1" dirty="0" smtClean="0">
                <a:solidFill>
                  <a:schemeClr val="tx2"/>
                </a:solidFill>
              </a:rPr>
            </a:br>
            <a:endParaRPr lang="ru-RU" sz="17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</a:rPr>
              <a:t>Улучшает моторику кишечника и способствует росту полезной кишечной микрофлоры  </a:t>
            </a:r>
            <a:r>
              <a:rPr lang="ru-RU" sz="1700" b="1" dirty="0" smtClean="0">
                <a:solidFill>
                  <a:schemeClr val="tx2"/>
                </a:solidFill>
              </a:rPr>
              <a:t/>
            </a:r>
            <a:br>
              <a:rPr lang="ru-RU" sz="1700" b="1" dirty="0" smtClean="0">
                <a:solidFill>
                  <a:schemeClr val="tx2"/>
                </a:solidFill>
              </a:rPr>
            </a:br>
            <a:endParaRPr lang="ru-RU" sz="17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</a:rPr>
              <a:t>Помогает нормализовать обмен веществ и пищеварение </a:t>
            </a:r>
            <a:r>
              <a:rPr lang="ru-RU" sz="1700" b="1" dirty="0" smtClean="0">
                <a:solidFill>
                  <a:schemeClr val="tx2"/>
                </a:solidFill>
              </a:rPr>
              <a:t>, укрепляет иммунитет</a:t>
            </a:r>
            <a:br>
              <a:rPr lang="ru-RU" sz="1700" b="1" dirty="0" smtClean="0">
                <a:solidFill>
                  <a:schemeClr val="tx2"/>
                </a:solidFill>
              </a:rPr>
            </a:br>
            <a:endParaRPr lang="ru-RU" sz="17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/>
                </a:solidFill>
              </a:rPr>
              <a:t>Выводит токсины, оказывает мягкое слабительное действие</a:t>
            </a:r>
            <a:endParaRPr lang="ru-RU" sz="17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077312" y="2202446"/>
            <a:ext cx="1609488" cy="1047750"/>
          </a:xfrm>
          <a:prstGeom prst="ellips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62801" y="2403154"/>
            <a:ext cx="144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УНИКАЛЬНЫЙ ПРИРОДНЫЙ БИОСТИМУЛЯТОР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4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171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428625" y="3875963"/>
            <a:ext cx="8258175" cy="73697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НАТУРАЛЬНЫЙ  ЯГОДНЫЙ ВКУС, АРОМАТ И СЛАДОСТЬ: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</a:br>
            <a:r>
              <a:rPr lang="ru-RU" sz="1400" dirty="0" smtClean="0">
                <a:solidFill>
                  <a:srgbClr val="BD39A4"/>
                </a:solidFill>
                <a:latin typeface="Raleway"/>
                <a:cs typeface="Raleway"/>
              </a:rPr>
              <a:t>В СОСТАВЕ НАПИТКА – ЯГОДЫ АСАИ</a:t>
            </a:r>
            <a:endParaRPr lang="ru-RU" sz="1400" cap="all" dirty="0">
              <a:solidFill>
                <a:srgbClr val="BD39A4"/>
              </a:solidFill>
              <a:latin typeface="Raleway"/>
              <a:cs typeface="Raleway"/>
            </a:endParaRPr>
          </a:p>
          <a:p>
            <a:pPr algn="ctr"/>
            <a:endParaRPr lang="ru-RU" sz="1400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209" y="155103"/>
            <a:ext cx="3485153" cy="3240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899" y="618121"/>
            <a:ext cx="44355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Помогают сохранить молодость, эффективно борются со свободными радикалами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Поддерживают здоровье сердечно-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сосудистой системы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Знаменитый </a:t>
            </a:r>
            <a:r>
              <a:rPr lang="ru-RU" b="1" dirty="0" err="1" smtClean="0">
                <a:solidFill>
                  <a:schemeClr val="tx2"/>
                </a:solidFill>
              </a:rPr>
              <a:t>суперфуд</a:t>
            </a:r>
            <a:r>
              <a:rPr lang="ru-RU" b="1" dirty="0" smtClean="0">
                <a:solidFill>
                  <a:schemeClr val="tx2"/>
                </a:solidFill>
              </a:rPr>
              <a:t>, популярный компонент современных продуктов для красоты и стройности</a:t>
            </a:r>
            <a:r>
              <a:rPr lang="ru-RU" sz="1700" b="1" dirty="0" smtClean="0"/>
              <a:t/>
            </a:r>
            <a:br>
              <a:rPr lang="ru-RU" sz="1700" b="1" dirty="0" smtClean="0"/>
            </a:br>
            <a:endParaRPr lang="ru-RU" sz="1700" b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6275" y="295541"/>
            <a:ext cx="280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Ягоды </a:t>
            </a:r>
            <a:r>
              <a:rPr lang="ru-RU" b="1" dirty="0" err="1" smtClean="0"/>
              <a:t>асаи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218" y="2318587"/>
            <a:ext cx="17065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2244" y="2556752"/>
            <a:ext cx="151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Известный антиоксидант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4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8350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Изображение 22" descr="CC_Logo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1" y="352586"/>
            <a:ext cx="466562" cy="30853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508593" y="4146419"/>
            <a:ext cx="8258175" cy="76676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ИСТОЧНИК ПЕКТИНА И МНОЖЕСТВА ПОЛЕЗНЫХ  НУТРИЕНТОВ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</a:br>
            <a:r>
              <a:rPr lang="ru-RU" sz="1400" dirty="0" smtClean="0">
                <a:solidFill>
                  <a:srgbClr val="BD39A4"/>
                </a:solidFill>
                <a:latin typeface="Raleway"/>
                <a:cs typeface="Raleway"/>
              </a:rPr>
              <a:t>ПОРОШОК СЛИВЫ</a:t>
            </a:r>
            <a:endParaRPr lang="ru-RU" sz="1400" cap="all" dirty="0">
              <a:solidFill>
                <a:srgbClr val="BD39A4"/>
              </a:solidFill>
              <a:latin typeface="Raleway"/>
              <a:cs typeface="Raleway"/>
            </a:endParaRPr>
          </a:p>
          <a:p>
            <a:pPr algn="ctr"/>
            <a:endParaRPr lang="ru-RU" sz="1400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799" y="838978"/>
            <a:ext cx="3394668" cy="2377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764" y="588459"/>
            <a:ext cx="4377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/>
                </a:solidFill>
              </a:rPr>
              <a:t>Богата пищевыми волокнами (пектин)</a:t>
            </a:r>
            <a:br>
              <a:rPr lang="ru-RU" sz="1700" b="1" dirty="0" smtClean="0">
                <a:solidFill>
                  <a:schemeClr val="tx2"/>
                </a:solidFill>
              </a:rPr>
            </a:br>
            <a:endParaRPr lang="ru-RU" sz="17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/>
                </a:solidFill>
              </a:rPr>
              <a:t>Содержит калий, фосфор, магний, железо, витамины, органические кислоты</a:t>
            </a:r>
            <a:br>
              <a:rPr lang="ru-RU" sz="1700" b="1" dirty="0" smtClean="0">
                <a:solidFill>
                  <a:schemeClr val="tx2"/>
                </a:solidFill>
              </a:rPr>
            </a:br>
            <a:endParaRPr lang="ru-RU" sz="1700" b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/>
                </a:solidFill>
              </a:rPr>
              <a:t>Обладает мягким слабительным действием, способствует эффективному очищению организма</a:t>
            </a:r>
          </a:p>
          <a:p>
            <a:endParaRPr lang="ru-RU" sz="17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/>
                </a:solidFill>
              </a:rPr>
              <a:t>Помогает нормализовать уровень холестерина</a:t>
            </a:r>
          </a:p>
          <a:p>
            <a:r>
              <a:rPr lang="ru-RU" sz="1500" b="1" dirty="0" smtClean="0"/>
              <a:t> </a:t>
            </a:r>
            <a:br>
              <a:rPr lang="ru-RU" sz="15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10880" y="542899"/>
            <a:ext cx="280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Слива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7621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24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24603" y="155102"/>
            <a:ext cx="4390040" cy="14352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endParaRPr lang="en-US" sz="6000" b="1" dirty="0" smtClean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428625" y="3717129"/>
            <a:ext cx="8258175" cy="76676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  <a:t>НАТУРАЛЬНЫЙ  ЯГОДНЫЙ ВКУС, АРОМАТ И СЛАДОСТЬ: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Raleway"/>
                <a:cs typeface="Raleway"/>
              </a:rPr>
            </a:br>
            <a:r>
              <a:rPr lang="ru-RU" sz="1400" dirty="0" smtClean="0">
                <a:solidFill>
                  <a:srgbClr val="BD39A4"/>
                </a:solidFill>
                <a:latin typeface="Raleway"/>
                <a:cs typeface="Raleway"/>
              </a:rPr>
              <a:t>СМОРОДИНА, ВИШНЯ, ЧЕРНИКА, СТЕВИОЗИД</a:t>
            </a:r>
            <a:endParaRPr lang="ru-RU" sz="1400" cap="all" dirty="0">
              <a:solidFill>
                <a:srgbClr val="BD39A4"/>
              </a:solidFill>
              <a:latin typeface="Raleway"/>
              <a:cs typeface="Raleway"/>
            </a:endParaRPr>
          </a:p>
          <a:p>
            <a:pPr algn="ctr"/>
            <a:endParaRPr lang="ru-RU" sz="1400" dirty="0" smtClean="0">
              <a:solidFill>
                <a:srgbClr val="C00000"/>
              </a:solidFill>
              <a:latin typeface="Raleway"/>
              <a:cs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" y="0"/>
            <a:ext cx="3379667" cy="3379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477" y="914780"/>
            <a:ext cx="1793005" cy="1031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405675"/>
            <a:ext cx="215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Натуральные</a:t>
            </a:r>
          </a:p>
          <a:p>
            <a:pPr algn="ctr"/>
            <a:r>
              <a:rPr lang="ru-RU" sz="1600" b="1" dirty="0" err="1" smtClean="0">
                <a:solidFill>
                  <a:schemeClr val="tx2"/>
                </a:solidFill>
              </a:rPr>
              <a:t>ароматизаторы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и подсластители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07" y="1935011"/>
            <a:ext cx="1408593" cy="112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664" y="2016619"/>
            <a:ext cx="1371600" cy="963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820" y="825030"/>
            <a:ext cx="1161289" cy="11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0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 t="3285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04"/>
            <a:ext cx="2838734" cy="4237875"/>
          </a:xfrm>
          <a:prstGeom prst="rect">
            <a:avLst/>
          </a:prstGeom>
          <a:ln w="15875" cmpd="sng"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225771"/>
            <a:ext cx="9143999" cy="917730"/>
          </a:xfrm>
          <a:prstGeom prst="rect">
            <a:avLst/>
          </a:prstGeom>
          <a:solidFill>
            <a:srgbClr val="C531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229" y="4225771"/>
            <a:ext cx="845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Преимущества продукта Хай-</a:t>
            </a:r>
            <a:r>
              <a:rPr lang="ru-RU" sz="3600" b="1" dirty="0" err="1" smtClean="0">
                <a:solidFill>
                  <a:schemeClr val="bg1"/>
                </a:solidFill>
              </a:rPr>
              <a:t>Файбер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7851" y="282045"/>
            <a:ext cx="48399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BD39A4"/>
                </a:solidFill>
              </a:rPr>
              <a:t>Обладает приятным натуральным вкусом</a:t>
            </a:r>
            <a:r>
              <a:rPr lang="ru-RU" sz="1600" b="1" dirty="0" smtClean="0">
                <a:solidFill>
                  <a:srgbClr val="CC0000"/>
                </a:solidFill>
              </a:rPr>
              <a:t/>
            </a:r>
            <a:br>
              <a:rPr lang="ru-RU" sz="1600" b="1" dirty="0" smtClean="0">
                <a:solidFill>
                  <a:srgbClr val="CC0000"/>
                </a:solidFill>
              </a:rPr>
            </a:br>
            <a:r>
              <a:rPr lang="ru-RU" sz="1600" dirty="0" smtClean="0"/>
              <a:t>Ягодные </a:t>
            </a:r>
            <a:r>
              <a:rPr lang="ru-RU" sz="1600" dirty="0" err="1" smtClean="0"/>
              <a:t>ароматизаторы</a:t>
            </a:r>
            <a:r>
              <a:rPr lang="ru-RU" sz="1600" dirty="0" smtClean="0"/>
              <a:t> + подсластитель </a:t>
            </a:r>
            <a:r>
              <a:rPr lang="ru-RU" sz="1600" dirty="0" err="1" smtClean="0"/>
              <a:t>стевиозид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b="1" dirty="0"/>
          </a:p>
          <a:p>
            <a:r>
              <a:rPr lang="ru-RU" sz="1600" b="1" dirty="0" smtClean="0">
                <a:solidFill>
                  <a:srgbClr val="BD39A4"/>
                </a:solidFill>
              </a:rPr>
              <a:t>Улучшает пищеварение,</a:t>
            </a:r>
            <a:br>
              <a:rPr lang="ru-RU" sz="1600" b="1" dirty="0" smtClean="0">
                <a:solidFill>
                  <a:srgbClr val="BD39A4"/>
                </a:solidFill>
              </a:rPr>
            </a:br>
            <a:r>
              <a:rPr lang="ru-RU" sz="1600" dirty="0"/>
              <a:t>а значит – здоровье в целом</a:t>
            </a:r>
          </a:p>
          <a:p>
            <a:endParaRPr lang="ru-RU" sz="1600" b="1" u="sng" dirty="0" smtClean="0"/>
          </a:p>
          <a:p>
            <a:r>
              <a:rPr lang="ru-RU" sz="1600" b="1" dirty="0" smtClean="0">
                <a:solidFill>
                  <a:srgbClr val="BD39A4"/>
                </a:solidFill>
              </a:rPr>
              <a:t>Защищает желудок и кишечник от раздражения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В состав включены гель алоэ и аминокислота </a:t>
            </a:r>
            <a:r>
              <a:rPr lang="ru-RU" sz="1600" dirty="0" err="1" smtClean="0"/>
              <a:t>глутамин</a:t>
            </a:r>
            <a:endParaRPr lang="ru-RU" sz="1600" dirty="0" smtClean="0"/>
          </a:p>
          <a:p>
            <a:endParaRPr lang="ru-RU" sz="1600" b="1" dirty="0"/>
          </a:p>
          <a:p>
            <a:r>
              <a:rPr lang="ru-RU" sz="1600" b="1" dirty="0" smtClean="0">
                <a:solidFill>
                  <a:srgbClr val="BD39A4"/>
                </a:solidFill>
              </a:rPr>
              <a:t>Легко и быстро готовится </a:t>
            </a:r>
            <a:r>
              <a:rPr lang="ru-RU" sz="1600" b="1" dirty="0" smtClean="0">
                <a:solidFill>
                  <a:srgbClr val="CC0000"/>
                </a:solidFill>
              </a:rPr>
              <a:t/>
            </a:r>
            <a:br>
              <a:rPr lang="ru-RU" sz="1600" b="1" dirty="0" smtClean="0">
                <a:solidFill>
                  <a:srgbClr val="CC0000"/>
                </a:solidFill>
              </a:rPr>
            </a:br>
            <a:r>
              <a:rPr lang="ru-RU" sz="1600" dirty="0" smtClean="0"/>
              <a:t>Необходим только стакан и вода</a:t>
            </a:r>
          </a:p>
          <a:p>
            <a:endParaRPr lang="ru-RU" sz="1600" b="1" dirty="0">
              <a:solidFill>
                <a:srgbClr val="BD39A4"/>
              </a:solidFill>
            </a:endParaRPr>
          </a:p>
          <a:p>
            <a:r>
              <a:rPr lang="ru-RU" sz="1600" b="1" dirty="0" smtClean="0">
                <a:solidFill>
                  <a:srgbClr val="BD39A4"/>
                </a:solidFill>
              </a:rPr>
              <a:t>Помогает контролировать вес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Обеспечивает чувство сытости без лишних калорий</a:t>
            </a:r>
            <a:endParaRPr lang="ru-RU" sz="1600" dirty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471" y="2377276"/>
            <a:ext cx="1815151" cy="18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1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 t="3285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60224" y="1715396"/>
            <a:ext cx="5486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BD39A4"/>
                </a:solidFill>
              </a:rPr>
              <a:t/>
            </a:r>
            <a:br>
              <a:rPr lang="ru-RU" sz="1600" b="1" dirty="0" smtClean="0">
                <a:solidFill>
                  <a:srgbClr val="BD39A4"/>
                </a:solidFill>
              </a:rPr>
            </a:br>
            <a:r>
              <a:rPr lang="ru-RU" sz="5400" b="1" dirty="0" smtClean="0">
                <a:solidFill>
                  <a:srgbClr val="D15B9E"/>
                </a:solidFill>
              </a:rPr>
              <a:t> = всего 25 </a:t>
            </a:r>
            <a:r>
              <a:rPr lang="ru-RU" sz="5400" b="1" dirty="0" err="1" smtClean="0">
                <a:solidFill>
                  <a:srgbClr val="D15B9E"/>
                </a:solidFill>
              </a:rPr>
              <a:t>кКал</a:t>
            </a:r>
            <a:r>
              <a:rPr lang="ru-RU" sz="5400" b="1" dirty="0" smtClean="0">
                <a:solidFill>
                  <a:srgbClr val="D15B9E"/>
                </a:solidFill>
              </a:rPr>
              <a:t>! </a:t>
            </a:r>
            <a:r>
              <a:rPr lang="ru-RU" sz="4800" b="1" dirty="0" smtClean="0">
                <a:solidFill>
                  <a:srgbClr val="D15B9E"/>
                </a:solidFill>
              </a:rPr>
              <a:t/>
            </a:r>
            <a:br>
              <a:rPr lang="ru-RU" sz="4800" b="1" dirty="0" smtClean="0">
                <a:solidFill>
                  <a:srgbClr val="D15B9E"/>
                </a:solidFill>
              </a:rPr>
            </a:br>
            <a:endParaRPr lang="ru-RU" sz="4800" b="1" dirty="0" smtClean="0">
              <a:solidFill>
                <a:srgbClr val="D15B9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30" y="732884"/>
            <a:ext cx="2761494" cy="41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44" y="1903162"/>
            <a:ext cx="1651380" cy="142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615" y="230785"/>
            <a:ext cx="68949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BD39A4"/>
                </a:solidFill>
                <a:latin typeface="+mj-lt"/>
                <a:cs typeface="Tahoma"/>
              </a:rPr>
              <a:t>Эубиотический</a:t>
            </a:r>
            <a:r>
              <a:rPr lang="ru-RU" sz="4800" b="1" dirty="0" smtClean="0">
                <a:solidFill>
                  <a:srgbClr val="BD39A4"/>
                </a:solidFill>
                <a:latin typeface="+mj-lt"/>
                <a:cs typeface="Tahoma"/>
              </a:rPr>
              <a:t> ужин</a:t>
            </a:r>
            <a:br>
              <a:rPr lang="ru-RU" sz="4800" b="1" dirty="0" smtClean="0">
                <a:solidFill>
                  <a:srgbClr val="BD39A4"/>
                </a:solidFill>
                <a:latin typeface="+mj-lt"/>
                <a:cs typeface="Tahoma"/>
              </a:rPr>
            </a:br>
            <a:r>
              <a:rPr lang="ru-RU" sz="2800" b="1" dirty="0" smtClean="0">
                <a:solidFill>
                  <a:srgbClr val="BD39A4"/>
                </a:solidFill>
                <a:latin typeface="+mj-lt"/>
                <a:cs typeface="Tahoma"/>
              </a:rPr>
              <a:t>(за 1 час до сна)</a:t>
            </a:r>
            <a:endParaRPr lang="ru-RU" sz="2800" b="1" dirty="0">
              <a:solidFill>
                <a:srgbClr val="BD39A4"/>
              </a:solidFill>
              <a:latin typeface="+mj-lt"/>
              <a:cs typeface="Tahoma"/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684590" y="3525611"/>
            <a:ext cx="3800004" cy="99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679319" indent="-67931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1858" indent="-566099" algn="l" defTabSz="905759" rtl="0" eaLnBrk="1" latinLnBrk="0" hangingPunct="1">
              <a:spcBef>
                <a:spcPct val="20000"/>
              </a:spcBef>
              <a:buFont typeface="Arial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4397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0156" indent="-452879" algn="l" defTabSz="905759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5915" indent="-452879" algn="l" defTabSz="905759" rtl="0" eaLnBrk="1" latinLnBrk="0" hangingPunct="1">
              <a:spcBef>
                <a:spcPct val="20000"/>
              </a:spcBef>
              <a:buFont typeface="Arial"/>
              <a:buChar char="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1674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7433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3192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98951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8ED5"/>
              </a:buClr>
              <a:buNone/>
              <a:defRPr/>
            </a:pPr>
            <a:r>
              <a:rPr lang="ru-RU" sz="2000" b="1" dirty="0" smtClean="0">
                <a:latin typeface="+mj-lt"/>
                <a:cs typeface="Tahoma"/>
              </a:rPr>
              <a:t>Молоко и кисломолочные </a:t>
            </a:r>
            <a:endParaRPr lang="en-US" sz="2000" b="1" dirty="0" smtClean="0">
              <a:latin typeface="+mj-lt"/>
              <a:cs typeface="Tahoma"/>
            </a:endParaRPr>
          </a:p>
          <a:p>
            <a:pPr marL="0" indent="0" algn="ctr">
              <a:buClr>
                <a:srgbClr val="558ED5"/>
              </a:buClr>
              <a:buNone/>
              <a:defRPr/>
            </a:pPr>
            <a:r>
              <a:rPr lang="ru-RU" sz="2000" b="1" dirty="0" smtClean="0">
                <a:latin typeface="+mj-lt"/>
                <a:cs typeface="Tahoma"/>
              </a:rPr>
              <a:t>продукты</a:t>
            </a:r>
          </a:p>
          <a:p>
            <a:pPr marL="0" indent="0">
              <a:buClr>
                <a:srgbClr val="558ED5"/>
              </a:buClr>
              <a:buNone/>
              <a:defRPr/>
            </a:pPr>
            <a:endParaRPr lang="ru-RU" sz="2000" dirty="0" smtClean="0">
              <a:latin typeface="Tahoma"/>
              <a:cs typeface="Tahoma"/>
            </a:endParaRPr>
          </a:p>
          <a:p>
            <a:pPr>
              <a:buClr>
                <a:srgbClr val="558ED5"/>
              </a:buClr>
              <a:buFont typeface="Wingdings" charset="0"/>
              <a:buChar char="Ø"/>
              <a:defRPr/>
            </a:pPr>
            <a:endParaRPr lang="ru-RU" sz="2000" dirty="0">
              <a:latin typeface="Tahoma"/>
              <a:cs typeface="Tahoma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410508" y="3522436"/>
            <a:ext cx="4733492" cy="106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679319" indent="-67931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1858" indent="-566099" algn="l" defTabSz="905759" rtl="0" eaLnBrk="1" latinLnBrk="0" hangingPunct="1">
              <a:spcBef>
                <a:spcPct val="20000"/>
              </a:spcBef>
              <a:buFont typeface="Arial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4397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0156" indent="-452879" algn="l" defTabSz="905759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5915" indent="-452879" algn="l" defTabSz="905759" rtl="0" eaLnBrk="1" latinLnBrk="0" hangingPunct="1">
              <a:spcBef>
                <a:spcPct val="20000"/>
              </a:spcBef>
              <a:buFont typeface="Arial"/>
              <a:buChar char="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1674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7433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3192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98951" indent="-452879" algn="l" defTabSz="905759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8ED5"/>
              </a:buClr>
              <a:buNone/>
              <a:defRPr/>
            </a:pPr>
            <a:r>
              <a:rPr lang="ru-RU" sz="2000" b="1" dirty="0">
                <a:latin typeface="+mj-lt"/>
                <a:cs typeface="Tahoma"/>
              </a:rPr>
              <a:t>Порция Хай-</a:t>
            </a:r>
            <a:r>
              <a:rPr lang="ru-RU" sz="2000" b="1" dirty="0" err="1">
                <a:latin typeface="+mj-lt"/>
                <a:cs typeface="Tahoma"/>
              </a:rPr>
              <a:t>Файбера</a:t>
            </a:r>
            <a:endParaRPr lang="ru-RU" sz="2000" b="1" dirty="0">
              <a:latin typeface="+mj-lt"/>
              <a:cs typeface="Tahoma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05" y="2456597"/>
            <a:ext cx="568476" cy="58910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935" y="1414614"/>
            <a:ext cx="2169052" cy="216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Olga.Shirimova\Desktop\Hi_Fiber_SLID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4454" y="545910"/>
            <a:ext cx="4462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ХАЙ-ФАЙБЕР</a:t>
            </a:r>
            <a:r>
              <a:rPr lang="ru-RU" sz="3200" b="1" dirty="0">
                <a:solidFill>
                  <a:srgbClr val="FFFF00"/>
                </a:solidFill>
              </a:rPr>
              <a:t/>
            </a:r>
            <a:br>
              <a:rPr lang="ru-RU" sz="3200" b="1" dirty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КЛЕТЧАТКА, КОТОРУЮ ВКУСНО ПИТЬ!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698544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FF99"/>
                </a:solidFill>
              </a:rPr>
              <a:t>Натуральный </a:t>
            </a:r>
            <a:r>
              <a:rPr lang="ru-RU" sz="1200" dirty="0" err="1" smtClean="0">
                <a:solidFill>
                  <a:srgbClr val="FFFF99"/>
                </a:solidFill>
              </a:rPr>
              <a:t>ягодно</a:t>
            </a:r>
            <a:r>
              <a:rPr lang="ru-RU" sz="1200" dirty="0" smtClean="0">
                <a:solidFill>
                  <a:srgbClr val="FFFF99"/>
                </a:solidFill>
              </a:rPr>
              <a:t>-фруктовый вкус</a:t>
            </a:r>
            <a:endParaRPr lang="ru-RU" sz="1200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6776" y="3698543"/>
            <a:ext cx="107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FF99"/>
                </a:solidFill>
              </a:rPr>
              <a:t>Высокое содержание клетчатки</a:t>
            </a:r>
            <a:endParaRPr lang="ru-RU" sz="12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8250" y="3698542"/>
            <a:ext cx="154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FF99"/>
                </a:solidFill>
              </a:rPr>
              <a:t>Алоэ </a:t>
            </a:r>
            <a:br>
              <a:rPr lang="ru-RU" sz="1200" dirty="0" smtClean="0">
                <a:solidFill>
                  <a:srgbClr val="FFFF99"/>
                </a:solidFill>
              </a:rPr>
            </a:br>
            <a:r>
              <a:rPr lang="ru-RU" sz="1200" dirty="0" smtClean="0">
                <a:solidFill>
                  <a:srgbClr val="FFFF99"/>
                </a:solidFill>
              </a:rPr>
              <a:t>и </a:t>
            </a:r>
            <a:r>
              <a:rPr lang="en-US" sz="1200" dirty="0" smtClean="0">
                <a:solidFill>
                  <a:srgbClr val="FFFF99"/>
                </a:solidFill>
              </a:rPr>
              <a:t>L-</a:t>
            </a:r>
            <a:r>
              <a:rPr lang="ru-RU" sz="1200" dirty="0" smtClean="0">
                <a:solidFill>
                  <a:srgbClr val="FFFF99"/>
                </a:solidFill>
              </a:rPr>
              <a:t>глютамин для защиты кишечника</a:t>
            </a:r>
            <a:endParaRPr lang="ru-RU" sz="1200" dirty="0">
              <a:solidFill>
                <a:srgbClr val="FFF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808" y="409432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Отличная добавка </a:t>
            </a:r>
            <a:br>
              <a:rPr lang="ru-RU" sz="1000" dirty="0" smtClean="0"/>
            </a:br>
            <a:r>
              <a:rPr lang="ru-RU" sz="1000" dirty="0" smtClean="0"/>
              <a:t>к любому приему пищи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31205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3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9224961" cy="4079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6200" y="3767217"/>
            <a:ext cx="9224961" cy="1378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9725" y="3989338"/>
            <a:ext cx="8464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Большинство людей выбирают второй вариант – колбасу, выпечку, картошку фри, гамбургеры, сладости, пиццу. 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Но в такой пище мало клетчатки, или пищевых волокон.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5104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4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-128587" y="145109"/>
            <a:ext cx="940117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00374" y="290280"/>
            <a:ext cx="53295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15B9E"/>
                </a:solidFill>
              </a:rPr>
              <a:t>Рафинированная еда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10275" y="4234780"/>
            <a:ext cx="182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Лишний вес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6716" y="905833"/>
            <a:ext cx="163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Переедание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51374" y="3209120"/>
            <a:ext cx="182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Повышение уровня сахара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12798" y="1637230"/>
            <a:ext cx="148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Дефицит витаминов, минералов, клетчатки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319" y="2352372"/>
            <a:ext cx="187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Повышенный холестерин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84645" y="4206853"/>
            <a:ext cx="204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Проблемы </a:t>
            </a:r>
            <a:br>
              <a:rPr lang="ru-RU" b="1" dirty="0" smtClean="0"/>
            </a:br>
            <a:r>
              <a:rPr lang="ru-RU" b="1" dirty="0" smtClean="0"/>
              <a:t>с пищеварением и стулом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47774" y="3683633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Накопление токсинов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5767" y="940280"/>
            <a:ext cx="216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Депрессия, апатия, упадок сил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0" y="951900"/>
            <a:ext cx="3211513" cy="32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3946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5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4762" y="-6956"/>
            <a:ext cx="9153524" cy="514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" y="446202"/>
            <a:ext cx="4111989" cy="3756927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39283" y="-13648"/>
            <a:ext cx="5004717" cy="5133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4547" y="315442"/>
            <a:ext cx="42941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 даже если вы – </a:t>
            </a:r>
            <a:br>
              <a:rPr lang="ru-RU" sz="2400" b="1" dirty="0" smtClean="0"/>
            </a:br>
            <a:r>
              <a:rPr lang="ru-RU" sz="2400" b="1" dirty="0" smtClean="0"/>
              <a:t>не фанат </a:t>
            </a:r>
            <a:r>
              <a:rPr lang="ru-RU" sz="2400" b="1" dirty="0" err="1" smtClean="0"/>
              <a:t>фастфуда</a:t>
            </a:r>
            <a:r>
              <a:rPr lang="ru-RU" sz="2400" b="1" dirty="0" smtClean="0"/>
              <a:t>, вероятность того, что ваш организм недополучает клетчатку с пищей, </a:t>
            </a:r>
            <a:br>
              <a:rPr lang="ru-RU" sz="2400" b="1" dirty="0" smtClean="0"/>
            </a:br>
            <a:r>
              <a:rPr lang="ru-RU" sz="2400" b="1" u="sng" dirty="0" smtClean="0"/>
              <a:t>довольно высока</a:t>
            </a:r>
            <a:r>
              <a:rPr lang="ru-RU" sz="24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r>
              <a:rPr lang="ru-RU" sz="2800" b="1" dirty="0" smtClean="0"/>
              <a:t>Почему?</a:t>
            </a:r>
            <a:endParaRPr lang="ru-RU" sz="2800" b="1" dirty="0"/>
          </a:p>
          <a:p>
            <a:r>
              <a:rPr lang="ru-RU" sz="2800" b="1" dirty="0" smtClean="0"/>
              <a:t>Причин несколько.</a:t>
            </a:r>
            <a:endParaRPr lang="ru-RU" sz="2800" b="1" dirty="0"/>
          </a:p>
          <a:p>
            <a:endParaRPr lang="ru-RU" sz="28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92836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6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76825" y="2569"/>
            <a:ext cx="4071937" cy="514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525" y="315442"/>
            <a:ext cx="3176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 едим недостаточно фруктов</a:t>
            </a:r>
            <a:r>
              <a:rPr lang="ru-RU" sz="2400" b="1" dirty="0"/>
              <a:t> </a:t>
            </a:r>
            <a:r>
              <a:rPr lang="ru-RU" sz="2400" b="1" dirty="0" smtClean="0"/>
              <a:t>и овощей, богатых клетчаткой.</a:t>
            </a:r>
          </a:p>
          <a:p>
            <a:endParaRPr lang="ru-RU" sz="2400" b="1" dirty="0"/>
          </a:p>
          <a:p>
            <a:r>
              <a:rPr lang="ru-RU" sz="2400" b="1" dirty="0" smtClean="0"/>
              <a:t>А также имеем привычку очищать </a:t>
            </a:r>
            <a:br>
              <a:rPr lang="ru-RU" sz="2400" b="1" dirty="0" smtClean="0"/>
            </a:br>
            <a:r>
              <a:rPr lang="ru-RU" sz="2400" b="1" dirty="0" smtClean="0"/>
              <a:t>от кожуры овощи и фрукты.</a:t>
            </a:r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" y="0"/>
            <a:ext cx="5559401" cy="5173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300" y="315442"/>
            <a:ext cx="3533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</a:rPr>
              <a:t>Нужно: 5 порций = 400 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958492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7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448300" y="0"/>
            <a:ext cx="3700462" cy="514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76900" y="777107"/>
            <a:ext cx="3365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Некоторые </a:t>
            </a:r>
            <a:br>
              <a:rPr lang="ru-RU" sz="3200" b="1" dirty="0" smtClean="0"/>
            </a:br>
            <a:r>
              <a:rPr lang="ru-RU" sz="3200" b="1" dirty="0" smtClean="0"/>
              <a:t>диеты (например, белковые</a:t>
            </a:r>
            <a:r>
              <a:rPr lang="ru-RU" sz="3200" b="1" i="1" dirty="0" smtClean="0"/>
              <a:t>)</a:t>
            </a:r>
          </a:p>
          <a:p>
            <a:r>
              <a:rPr lang="ru-RU" sz="3200" b="1" dirty="0" smtClean="0"/>
              <a:t>исключают фрукты.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" y="2569"/>
            <a:ext cx="5411092" cy="51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061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8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62550" y="0"/>
            <a:ext cx="3986212" cy="514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9875" y="553567"/>
            <a:ext cx="35773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Пожилые люди могут избегать фруктов и овощей, из-за проблем </a:t>
            </a:r>
          </a:p>
          <a:p>
            <a:r>
              <a:rPr lang="ru-RU" sz="3200" b="1" dirty="0" smtClean="0"/>
              <a:t>с зубами.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1" y="1"/>
            <a:ext cx="5205844" cy="51409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86717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4762" y="2569"/>
            <a:ext cx="9153524" cy="51435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4294967295"/>
          </p:nvPr>
        </p:nvSpPr>
        <p:spPr>
          <a:xfrm>
            <a:off x="8969375" y="4651375"/>
            <a:ext cx="174625" cy="2238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spc="0"/>
            </a:pPr>
            <a:fld id="{86CB4B4D-7CA3-9044-876B-883B54F8677D}" type="slidenum">
              <a:rPr sz="1400" spc="36"/>
              <a:pPr lvl="0">
                <a:defRPr sz="1800" spc="0"/>
              </a:pPr>
              <a:t>9</a:t>
            </a:fld>
            <a:endParaRPr sz="1400" spc="36"/>
          </a:p>
        </p:txBody>
      </p:sp>
      <p:pic>
        <p:nvPicPr>
          <p:cNvPr id="33" name="Изображение 17" descr="CC_Logo_Green.eps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05" y="145109"/>
            <a:ext cx="515154" cy="34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9524" y="-3"/>
            <a:ext cx="9153524" cy="5140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4138" y="315442"/>
            <a:ext cx="357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524" y="2569"/>
            <a:ext cx="9158286" cy="15214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25" y="219075"/>
            <a:ext cx="873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Клетчатка – основная пища для полезной микрофлоры кишечника.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Нормальная </a:t>
            </a:r>
            <a:r>
              <a:rPr lang="ru-RU" b="1" dirty="0">
                <a:solidFill>
                  <a:schemeClr val="bg1"/>
                </a:solidFill>
              </a:rPr>
              <a:t>работа кишечника – залог крепкого иммунитета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правильного обмена веществ, </a:t>
            </a:r>
            <a:r>
              <a:rPr lang="ru-RU" b="1" dirty="0" smtClean="0">
                <a:solidFill>
                  <a:schemeClr val="bg1"/>
                </a:solidFill>
              </a:rPr>
              <a:t>а </a:t>
            </a:r>
            <a:r>
              <a:rPr lang="ru-RU" b="1" dirty="0">
                <a:solidFill>
                  <a:schemeClr val="bg1"/>
                </a:solidFill>
              </a:rPr>
              <a:t>значит – важное условие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здоровья, </a:t>
            </a:r>
            <a:r>
              <a:rPr lang="ru-RU" b="1" dirty="0" smtClean="0">
                <a:solidFill>
                  <a:srgbClr val="FFFF00"/>
                </a:solidFill>
              </a:rPr>
              <a:t>бодрости, молодости </a:t>
            </a:r>
            <a:r>
              <a:rPr lang="ru-RU" b="1" dirty="0">
                <a:solidFill>
                  <a:srgbClr val="FFFF00"/>
                </a:solidFill>
              </a:rPr>
              <a:t>и красоты.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58213"/>
            <a:ext cx="2743917" cy="269316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32" y="1958211"/>
            <a:ext cx="2841908" cy="269316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045" y="1958211"/>
            <a:ext cx="2790330" cy="269316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69734178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30449</TotalTime>
  <Words>1906</Words>
  <Application>Microsoft Office PowerPoint</Application>
  <PresentationFormat>Экран (16:9)</PresentationFormat>
  <Paragraphs>306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 Light</vt:lpstr>
      <vt:lpstr>Tahoma</vt:lpstr>
      <vt:lpstr>Raleway Light</vt:lpstr>
      <vt:lpstr>Roboto Light</vt:lpstr>
      <vt:lpstr>Raleway</vt:lpstr>
      <vt:lpstr>Myriad Pro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Ergun Kayis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admin</cp:lastModifiedBy>
  <cp:revision>1529</cp:revision>
  <cp:lastPrinted>2015-03-02T20:38:25Z</cp:lastPrinted>
  <dcterms:created xsi:type="dcterms:W3CDTF">2014-07-08T04:55:45Z</dcterms:created>
  <dcterms:modified xsi:type="dcterms:W3CDTF">2018-10-12T12:36:43Z</dcterms:modified>
</cp:coreProperties>
</file>