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>
      <a:defRPr lang="ru-RU"/>
    </a:defPPr>
    <a:lvl1pPr algn="l" defTabSz="1714500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1pPr>
    <a:lvl2pPr marL="457200" algn="l" defTabSz="1714500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2pPr>
    <a:lvl3pPr marL="914400" algn="l" defTabSz="1714500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3pPr>
    <a:lvl4pPr marL="1371600" algn="l" defTabSz="1714500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4pPr>
    <a:lvl5pPr marL="1828800" algn="l" defTabSz="1714500" rtl="0" eaLnBrk="0" fontAlgn="base" hangingPunct="0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Arial" charset="0"/>
        <a:ea typeface="+mn-ea"/>
        <a:cs typeface="Helvetica" pitchFamily="34" charset="0"/>
        <a:sym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Эля" initials="П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-708" y="-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48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6627" name="Shape 488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7145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Arial" charset="0"/>
      </a:defRPr>
    </a:lvl1pPr>
    <a:lvl2pPr marL="742950" indent="-285750" algn="l" defTabSz="17145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Arial" charset="0"/>
      </a:defRPr>
    </a:lvl2pPr>
    <a:lvl3pPr marL="1143000" indent="-228600" algn="l" defTabSz="17145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Arial" charset="0"/>
      </a:defRPr>
    </a:lvl3pPr>
    <a:lvl4pPr marL="1600200" indent="-228600" algn="l" defTabSz="17145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Arial" charset="0"/>
      </a:defRPr>
    </a:lvl4pPr>
    <a:lvl5pPr marL="2057400" indent="-228600" algn="l" defTabSz="17145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+mj-lt"/>
        <a:ea typeface="+mj-ea"/>
        <a:cs typeface="+mj-cs"/>
        <a:sym typeface="Arial" charset="0"/>
      </a:defRPr>
    </a:lvl5pPr>
    <a:lvl6pPr indent="1143000" defTabSz="1714500" latinLnBrk="0">
      <a:defRPr sz="2200">
        <a:latin typeface="+mj-lt"/>
        <a:ea typeface="+mj-ea"/>
        <a:cs typeface="+mj-cs"/>
        <a:sym typeface="Arial"/>
      </a:defRPr>
    </a:lvl6pPr>
    <a:lvl7pPr indent="1371600" defTabSz="1714500" latinLnBrk="0">
      <a:defRPr sz="2200">
        <a:latin typeface="+mj-lt"/>
        <a:ea typeface="+mj-ea"/>
        <a:cs typeface="+mj-cs"/>
        <a:sym typeface="Arial"/>
      </a:defRPr>
    </a:lvl7pPr>
    <a:lvl8pPr indent="1600200" defTabSz="1714500" latinLnBrk="0">
      <a:defRPr sz="2200">
        <a:latin typeface="+mj-lt"/>
        <a:ea typeface="+mj-ea"/>
        <a:cs typeface="+mj-cs"/>
        <a:sym typeface="Arial"/>
      </a:defRPr>
    </a:lvl8pPr>
    <a:lvl9pPr indent="1828800" defTabSz="1714500" latinLnBrk="0">
      <a:defRPr sz="2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51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3251" name="Shape 513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Человек – это уникальная живая система, которая постоянно подвергается воздействию внешних (экзо-) и внутренних (эндо-) факторов.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Кровь, лимфа, тканевая жидкость являются важной частью внутренней среды организма. Именно они выполняют роль «транспортного средства» и доставляют питательные вещества (белки, жиры, углеводы, витамины и минералы) к каждой клетке организма. Они же выводят продукты жизнедеятельности организма — эндотоксины («внутренние» токсины, которые образуются внутри организма в процессе его жизнедеятельности).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то же время на наш организм действуют внешние  факторы: вода, воздух, пища.  Из них в организм человека  попадают экзотоксины («экзо» — внешний).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65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2467" name="Shape 655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составе набора 4 продукта: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Assimilator  (90 капсул);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Н-500 (60 капсул);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Coral-Mine (30 саше);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Lecithin  (120 капсул).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процессе выведения водорастворимых токсинов участвуют минеральная композиция для кондиционирования питьевой воды Coral-Mine и современный антиоксидант Н-500.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Для улучшения выведения жирорастворимых токсинов используются два продукта – Assimilator, содержащий пищеварительные ферменты, и универсальный продукт Coral Lecithin. 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Assimilator — комплекс пищеварительных ферментов с витаминами А и Д, способствует качественному расщеплению белков, жиров и углеводов, тем самым уменьшая количество не полностью переваренной пищи. 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Lecithin — источник фосфолипидов, защищает мембраны клеток от повреждения токсинами, помогает эффективно нейтрализовать и вывести токсины из организма.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66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3491" name="Shape 663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Coral-Mine — минеральная композиция из реликтового коралла. Содержит в своем составе соли полезных макро- и микроэлементов (кальция, магния, калия и др.). При взаимодействии с водой минералы из солей переходят в воду, положительно влияя на ее физиологическую полноценность и органолептические свойства.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Coral-Mine помогает: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обеспечить качественный питьевой режим;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нормализовать минеральный баланс в организме;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выводить водорастворимые токсины.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67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4515" name="Shape 671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Н-500 – источник энергии, «топливо» жизни на каждый день, которое способствует: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повышению физической и умственной работоспособности;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восстановлению после нагрузок;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защите от раннего старения;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нейтрализации образующихся в организме токсинов.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67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5539" name="Shape 679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Lecithin – источник природных фосфолипидов (из лецитина), которые  являются  структурной основой всех клеточных оболочек организма, в том числе и оболочек клеток печени и поэтому: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защищают клеточные оболочки от повреждения токсинами;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помогают эффективно нейтрализовать и вывести жирорастворимые токсины из организма;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способствуют восстановлению клеток печени при интоксикациях.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68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6563" name="Shape 687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Assimilator включает комплекс пищеварительных ферментов (амилаза, протеаза, липаза, мальтаза, лактаза, целлюлаза, папаин, бромелайн), которые: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способствуют качественному расщеплению белковой, углеводной и жирной пищи;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способствуют лучшему усвоению белков, расщепляя их до аминокислот;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•  предотвращают развитие метеоризма и тяжести в желудке.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71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7587" name="Shape 716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Detox Plus – расширенная версия набора Coral Detox для максимального эффекта.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Чтобы получить еще больше пользы от программы Coral Detox, была создана программа Coral Detox Plus, которая позволяет одновременно воздействовать на все системы жизнеобеспечения организма на клеточном уровне и ускорить выведение токсинов.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Включение в программу макроэлемента калия (PentoKan) и концентрированного сока и травы люцерны (Coral Alfalfa) помогает нормализовать обменные процессы в клетках и создать благоприятные условия для жизнедеятельности микрофлоры кишечника.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73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8611" name="Shape 736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составе набора 6 продукта: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Assimilator  (90 капсул);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Н-500 (60 капсул);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Coral-Mine (30 саше);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Lecithin  (120 капсул);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PentoKan (2 упаковки по 20 шипучих таблеток);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Alfalfa (120 капсул).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74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9635" name="Shape 744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PentoKan — источник макроэлемента калия — незаменимого участника внутриклеточного обмена веществ. Калий регулирует механизм поступления питательных веществ и выведения продуктов жизнедеятельности из клетки.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На протяжении тысячелетий основу питания людей составляла цельная растительная пища, богатая калием. Эволюция питания (недостаток растительной пищи в рационе) привела к дефициту калия. Кроме того, этот макроэлемент быстро расходуется организмом. Особенно в условиях стресса, при активных физических нагрузках и умственной работе. 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PentoKan поддерживает постоянную концентрацию калия внутри клетки. Это залог здорового функционирования клетки и организма в целом.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каждой таблетке  PentoKan содержится 420 мг калия, витамин С и рибоза. Растворимые шипучие таблетки обеспечивают высокую биодоступность калия. Комплекс с рибозой и витамином С создает условия для быстрого восстановления энергетических ресурсов и сохранения полной жизнеспособности клетки даже в условиях оксидативного стресса.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75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Shape 752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Корал Люцерна — в составе продукта сок листьев и порошок травы люцерны. Содержит важнейшие для организма минералы, витамины, клетчатку, органические кислоты и хлорофилл. Мягко усиливает работу почек, помогает при повышенном уровне холестерина и создает благоприятные условия для жизнедеятельности микрофлоры кишечника, способствуя очищению организма.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77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1683" name="Shape 780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Detox  и Coral Detox  Plus: системный подход к детоксикации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52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5" name="Shape 530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Токсины по своей сути — яд, который поступает извне или образуется внутри организма.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Экзотоксины — вредные вещества химического и природного происхождения. Они попадают в организм из внешней среды с загазованным воздухом, недостаточно очищенной питьевой водой, вредной пищей, алкоголем, табачным дымом и т. д.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Наиболее распространенные причины и пути поступления экзотоксинов в организм: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пищевые отравлениях (токсины микробов, нитраты, нитриты, тяжелые металлы и т.д.);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вдыхание воздуха, насыщенного вредными примесями (например, в больших промышленных городах, на вредном производстве, в экологически неблагоприятных регионах);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прием чрезмерных доз алкоголя, лекарственная интоксикация (прием препаратов, содержащих  токсичные вещества или прием лекарственных средств в высоких дозировках);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вдыхании выделений бытовой химии.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Эндотоксины — вредные вещества, которые образуются в организме в процессе его жизнедеятельности. Причем образование эндотоксинов происходит постоянно и незаметно: день за днем, минута за минутой, без перерывов и остановок. Все это приводит к тому, что со временем эндотоксины не успевают полностью выводиться из организма и накапливаются в нем. В результате развиваются многие серьезные заболевания: мочекаменная болезнь, болезни дыхательной системы, сердечно-сосудистые, аутоиммунные заболевания, ожирение.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Особенно много эндотоксинов появляется при: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нарушениях работы кишечника;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дисбактериозе;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заболеваниях печени;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заболеваниях верхних дыхательных путей;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пародонтите, пародонтозе, гингивите;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заболеваниях почек;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аллергиях;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- стрессе.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54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5299" name="Shape 544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80% токсинов являются водорастворимыми (растворяются в воде), а 20% – жирорастворимыми (растворяются в присутствии жира).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 процессе выведения водорастворимых токсинов из организма задействованы в первую очередь почки.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Жирорастворимые токсины выводятся из организма в основном через печень – орган, выделяющий желчь.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5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Shape 551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Если главные органы выделительной системы (почки и печень) не справляются с выведением токсинов, они распространяются по всему организму и негативно действуют на: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уши, горло, нос, трахею, бронхи, легкие (результат — ЛОР-заболевания, астма, аллергия);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кожу, волосы, ногти (результат – заболевания кожи, аллергия, поврежденные ломкие волосы и ногти);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кости, мышцы, связки (результат – отложение солей, артриты, артрозы).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56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7347" name="Shape 562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Почему так происходит?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Во-первых, жирорастворимые токсины чаще всего образуются при сбоях в работе органов выделительной системы: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— дисфункция печени нарушает естественное выведение  жирорастворимых токсинов из организма;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— сбои в работе почек приводят к тому, что водорастворимые токсины застаиваются в организме.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Во-вторых, на образование токсинов в организме влияют различные экологические факторы.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В-третьих, к накоплению токсинов в организме может привести недостаточное потребление питьевой воды! Именно регулярный питьевой режим создает условия для растворения и выведения токсинов с мочой и потом.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Вывод: мы должны помочь организму — создать оптимальные условия для максимального выведения токсинов.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60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1" name="Shape 604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Можно выделить семь этапов интоксикации (накопления токсинов) в организме.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Внешне здоровый человек чувствует лишь общее утомление. Это симптом начавшейся интоксикации организма (нарушение сна, перепады настроения, головная боль, усталость, раздражительность).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Появляется ломота в суставах и боли в мышцах, которые не снимаются обезболивающими средствами.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Кашель, слезотечение, хронический насморк, высыпания на коже (псориаз, экзема, крапивница), зуд.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Появляются мочекаменная и желчнокаменная болезни, миома, аденома, киста, папилломы, полипы, тромбофлебиты.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Появляются болезни, связанные с поражением соединительной ткани органов. Например, болезни артерий, вен и лимфатических сосудов.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Поражается центральная и периферическая нервная системы. В этих случаях нередко наблюдаются параличи, рассеянный склероз, болезнь Бехтерева, паркинсонизм.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Финальная стадия сопровождается необратимыми болезнями, связанными с разрушением клеток и тканей организма.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6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5" name="Shape 611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Токсины — реальность современной жизни. Полностью защититься от них невозможно, но уменьшить их попадание в организм – в наших силах. Правильное питание, здоровые привычки, активность и достаточный питьевой режим помогут в этом.</a:t>
            </a: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Самое главное — организму нужно помогать избавляться от продуктов распада белков, жиров и углеводов (эндотоксинов), а также от экзотоксинов, которые неизбежны в условиях современной жизни.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6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0419" name="Shape 626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Владимир Матвеевич Подхомутников, доктор медицинских наук, заслуженный врач России, профессор и Ольга Валентиновна Подхомутникова, кандидат медицинских наук, доцент — Золотые мастера компании Coral Club и авторы уникальных программ детоксикации организма Coral Detox  и Coral Detox Plus.</a:t>
            </a:r>
          </a:p>
          <a:p>
            <a:pPr defTabSz="914400" eaLnBrk="1" hangingPunct="1">
              <a:spcBef>
                <a:spcPct val="0"/>
              </a:spcBef>
            </a:pPr>
            <a:endParaRPr lang="ru-RU" sz="1200" smtClean="0">
              <a:solidFill>
                <a:srgbClr val="000000"/>
              </a:solidFill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Цель обеих программ – активировать выведение накопившихся водо- и жирорастворимых токсинов и способствовать восстановлению утраченных регуляторных механизмов организма.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64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61443" name="Shape 644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ru-RU" sz="1200" smtClean="0">
                <a:solidFill>
                  <a:srgbClr val="000000"/>
                </a:solidFill>
              </a:rPr>
              <a:t>Coral Detox – базовый набор, предназначенный для активации выведения водо- и жирорастворимых токсинов из организма и создания условий для восстановления нормальной работы собственных регуляторных механизмов организма.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A749-95F1-480B-9F02-9AA5F2AF5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F24B-1993-4427-8E29-62D857B11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884D-B963-425D-AA4C-41EAE5F32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BAEF-508D-4BC7-A709-71DCCFD14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3498B-8990-4EA3-9D52-160A8455C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61728-F41A-41F9-B2AB-8D83330E5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DB55D-F534-47B3-8446-DE13F7467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A09AC-FD63-4E65-804C-737D7226A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061E9-D861-44C9-ACEB-CE7B75C3F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9569-5C6D-4048-A246-4EFE85AD2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BAB3-3F95-4DD2-87A2-7300E632C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F9ECB-F988-4C0E-8CAB-ECF4EF70F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290D-E46E-4D14-89E9-BC0A1334F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36534-9C13-4AC7-B612-798098B46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11746-8EC7-47DC-A4F3-D105EE95D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7453D-84CC-4362-A0F0-F565D151E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07A90-52A6-4FB7-A3B8-27C5E0FE1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" name="Shape 23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1DCB93-035F-499B-891E-56929D756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41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4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A92AC0-F394-4DDB-B8A6-5FE064485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1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5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48CADB-EA1C-46D4-A590-71F677805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61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265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722671-15F0-4E9A-AA57-1ED68931B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72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" name="Shape 27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347E3B-B603-472D-81A2-C285B97B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4860F-564E-4E2E-AA05-5E88591D1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1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28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160177-E3C0-439B-B062-B4023A780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29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E51704-7DA7-4E75-9F35-D14F4F5F1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1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05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2C33DE-9F60-4A69-818D-8C1EF3A11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12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1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249C01-69E5-4F6E-BB00-3640217A2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23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27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C168C2-D825-43D5-8647-3626C4399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38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A3BE1C-3D55-49C1-B51C-497DCDDE0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45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F26849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49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459174-A739-4301-A609-365495045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56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" name="Shape 35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A307E8-9261-4413-8630-06081660EA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36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C5231A-4F1C-41D5-BAEF-6423773EE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37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6CF8FE-88C7-46DA-A798-7DE0085D6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EEB54-9EBE-4C42-9F7F-369FB57D6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8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388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C4F377-7EC0-44A5-A9E7-60A752877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95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" name="Shape 39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BF8708-2D59-4A89-8E01-613227433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0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101EB-A156-4AD3-9015-899A0450A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13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17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826EAE-15A0-478A-A6F6-A1089FEC0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24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28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332E81-FEFF-4570-9691-DFA605F3D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35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39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44DAB3-DC3E-4349-9EBD-E4DB696E9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46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50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87028-D7E8-4074-8D57-070CB23D2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57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6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980733-AA78-43C9-A657-3CF8A9A82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68"/>
          <p:cNvSpPr>
            <a:spLocks noChangeArrowheads="1"/>
          </p:cNvSpPr>
          <p:nvPr/>
        </p:nvSpPr>
        <p:spPr bwMode="auto">
          <a:xfrm>
            <a:off x="0" y="0"/>
            <a:ext cx="24382413" cy="13714413"/>
          </a:xfrm>
          <a:prstGeom prst="rect">
            <a:avLst/>
          </a:prstGeom>
          <a:solidFill>
            <a:srgbClr val="E5DAD1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/>
          <a:lstStyle/>
          <a:p>
            <a:pPr eaLnBrk="1">
              <a:defRPr/>
            </a:pPr>
            <a:endParaRPr lang="ru-RU">
              <a:cs typeface="Arial" charset="0"/>
            </a:endParaRPr>
          </a:p>
        </p:txBody>
      </p: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6" name="Shape 472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870341-A6BB-48CC-99A3-C91DDE024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8E4C-D040-4E15-AA02-01249D2D3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EEC06-7A67-4483-A1F9-B794D184F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D408-9350-42FA-9B75-9E5FAAFEC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2041E-3DD7-4F89-BCB0-05774E095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A1BB8-10E8-496D-9F7A-406EF4388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/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sp>
        <p:nvSpPr>
          <p:cNvPr id="5" name="Shap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80028-3903-42D8-9728-632F20BE2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19200" y="546100"/>
            <a:ext cx="21944013" cy="106156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>
                <a:sym typeface="Arial" charset="0"/>
              </a:rPr>
              <a:t>Уровень текста 1</a:t>
            </a:r>
          </a:p>
          <a:p>
            <a:pPr lvl="1"/>
            <a:r>
              <a:rPr lang="ru-RU" smtClean="0">
                <a:sym typeface="Arial" charset="0"/>
              </a:rPr>
              <a:t>Уровень текста 2</a:t>
            </a:r>
          </a:p>
          <a:p>
            <a:pPr lvl="2"/>
            <a:r>
              <a:rPr lang="ru-RU" smtClean="0">
                <a:sym typeface="Arial" charset="0"/>
              </a:rPr>
              <a:t>Уровень текста 3</a:t>
            </a:r>
          </a:p>
          <a:p>
            <a:pPr lvl="3"/>
            <a:r>
              <a:rPr lang="ru-RU" smtClean="0">
                <a:sym typeface="Arial" charset="0"/>
              </a:rPr>
              <a:t>Уровень текста 4</a:t>
            </a:r>
          </a:p>
          <a:p>
            <a:pPr lvl="4"/>
            <a:r>
              <a:rPr lang="ru-RU" smtClean="0">
                <a:sym typeface="Arial" charset="0"/>
              </a:rPr>
              <a:t>Уровень текста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652838" y="2743200"/>
            <a:ext cx="19507200" cy="930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28" name="Shape 4"/>
          <p:cNvSpPr>
            <a:spLocks noGrp="1" noChangeArrowheads="1"/>
          </p:cNvSpPr>
          <p:nvPr>
            <p:ph type="sldNum" sz="quarter" idx="2"/>
          </p:nvPr>
        </p:nvSpPr>
        <p:spPr bwMode="auto">
          <a:xfrm>
            <a:off x="16979900" y="12466638"/>
            <a:ext cx="495300" cy="492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85718" tIns="85718" rIns="85718" bIns="85718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2200" smtClean="0">
                <a:cs typeface="Arial" charset="0"/>
              </a:defRPr>
            </a:lvl1pPr>
          </a:lstStyle>
          <a:p>
            <a:pPr>
              <a:defRPr/>
            </a:pPr>
            <a:fld id="{3B9A1894-5C1D-4E40-84E2-5ECA7B6CB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  <p:sldLayoutId id="2147483839" r:id="rId44"/>
    <p:sldLayoutId id="2147483840" r:id="rId45"/>
    <p:sldLayoutId id="2147483841" r:id="rId46"/>
    <p:sldLayoutId id="2147483842" r:id="rId47"/>
    <p:sldLayoutId id="2147483843" r:id="rId48"/>
    <p:sldLayoutId id="2147483819" r:id="rId49"/>
  </p:sldLayoutIdLst>
  <p:transition spd="med"/>
  <p:txStyles>
    <p:titleStyle>
      <a:lvl1pPr algn="l" defTabSz="1714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defTabSz="1714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2pPr>
      <a:lvl3pPr algn="l" defTabSz="1714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3pPr>
      <a:lvl4pPr algn="l" defTabSz="1714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4pPr>
      <a:lvl5pPr algn="l" defTabSz="17145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5pPr>
      <a:lvl6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709613" indent="-601663" algn="l" defTabSz="1714500" rtl="0" eaLnBrk="0" fontAlgn="base" hangingPunct="0">
        <a:lnSpc>
          <a:spcPct val="90000"/>
        </a:lnSpc>
        <a:spcBef>
          <a:spcPts val="260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●"/>
        <a:defRPr sz="5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marL="1381125" indent="-841375" algn="l" defTabSz="1714500" rtl="0" eaLnBrk="0" fontAlgn="base" hangingPunct="0">
        <a:lnSpc>
          <a:spcPct val="90000"/>
        </a:lnSpc>
        <a:spcBef>
          <a:spcPts val="26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−"/>
        <a:defRPr sz="5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2pPr>
      <a:lvl3pPr marL="1839913" indent="-831850" algn="l" defTabSz="1714500" rtl="0" eaLnBrk="0" fontAlgn="base" hangingPunct="0">
        <a:lnSpc>
          <a:spcPct val="90000"/>
        </a:lnSpc>
        <a:spcBef>
          <a:spcPts val="260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●"/>
        <a:defRPr sz="5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3pPr>
      <a:lvl4pPr marL="2135188" indent="-623888" algn="l" defTabSz="1714500" rtl="0" eaLnBrk="0" fontAlgn="base" hangingPunct="0">
        <a:lnSpc>
          <a:spcPct val="90000"/>
        </a:lnSpc>
        <a:spcBef>
          <a:spcPts val="26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−"/>
        <a:defRPr sz="5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4pPr>
      <a:lvl5pPr marL="2505075" indent="-560388" algn="l" defTabSz="1714500" rtl="0" eaLnBrk="0" fontAlgn="base" hangingPunct="0">
        <a:lnSpc>
          <a:spcPct val="90000"/>
        </a:lnSpc>
        <a:spcBef>
          <a:spcPts val="260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●"/>
        <a:defRPr sz="5200" spc="-1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5pPr>
      <a:lvl6pPr marL="2937592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69593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608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180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6627" name="imag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0" y="11787188"/>
            <a:ext cx="2906713" cy="511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6628" name="Shape 492"/>
          <p:cNvSpPr>
            <a:spLocks noChangeArrowheads="1"/>
          </p:cNvSpPr>
          <p:nvPr/>
        </p:nvSpPr>
        <p:spPr bwMode="auto">
          <a:xfrm>
            <a:off x="1690688" y="3667125"/>
            <a:ext cx="9967912" cy="50022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90000"/>
              </a:lnSpc>
            </a:pPr>
            <a:r>
              <a:rPr lang="ru-RU" sz="8400" b="1">
                <a:solidFill>
                  <a:srgbClr val="FFFFFF"/>
                </a:solidFill>
              </a:rPr>
              <a:t>Coral Detox </a:t>
            </a:r>
          </a:p>
          <a:p>
            <a:pPr eaLnBrk="1">
              <a:lnSpc>
                <a:spcPct val="90000"/>
              </a:lnSpc>
            </a:pPr>
            <a:r>
              <a:rPr lang="ru-RU" sz="8400" b="1">
                <a:solidFill>
                  <a:srgbClr val="FFFFFF"/>
                </a:solidFill>
              </a:rPr>
              <a:t>и Coral Detox Plus</a:t>
            </a:r>
          </a:p>
          <a:p>
            <a:pPr eaLnBrk="1">
              <a:lnSpc>
                <a:spcPct val="90000"/>
              </a:lnSpc>
            </a:pPr>
            <a:endParaRPr lang="ru-RU" sz="11200" b="1">
              <a:solidFill>
                <a:srgbClr val="FFFFFF"/>
              </a:solidFill>
            </a:endParaRPr>
          </a:p>
          <a:p>
            <a:pPr eaLnBrk="1"/>
            <a:r>
              <a:rPr lang="ru-RU" sz="4000" b="1">
                <a:solidFill>
                  <a:srgbClr val="FFFFFF"/>
                </a:solidFill>
              </a:rPr>
              <a:t>АКТИВАЦИЯ ЕСТЕСТВЕННОГО</a:t>
            </a:r>
          </a:p>
          <a:p>
            <a:pPr eaLnBrk="1"/>
            <a:r>
              <a:rPr lang="ru-RU" sz="4000" b="1">
                <a:solidFill>
                  <a:srgbClr val="FFFFFF"/>
                </a:solidFill>
              </a:rPr>
              <a:t>ОЧИЩЕНИЯ </a:t>
            </a:r>
          </a:p>
        </p:txBody>
      </p:sp>
      <p:grpSp>
        <p:nvGrpSpPr>
          <p:cNvPr id="26629" name="Group 495"/>
          <p:cNvGrpSpPr>
            <a:grpSpLocks/>
          </p:cNvGrpSpPr>
          <p:nvPr/>
        </p:nvGrpSpPr>
        <p:grpSpPr bwMode="auto">
          <a:xfrm>
            <a:off x="12766675" y="2012950"/>
            <a:ext cx="9921875" cy="10121900"/>
            <a:chOff x="0" y="0"/>
            <a:chExt cx="9922139" cy="10120379"/>
          </a:xfrm>
        </p:grpSpPr>
        <p:pic>
          <p:nvPicPr>
            <p:cNvPr id="26630" name="image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" y="-1"/>
              <a:ext cx="8201427" cy="820142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6631" name="image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77483" y="3375722"/>
              <a:ext cx="6744657" cy="674465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5843" name="Shape 629"/>
          <p:cNvSpPr>
            <a:spLocks noChangeArrowheads="1"/>
          </p:cNvSpPr>
          <p:nvPr/>
        </p:nvSpPr>
        <p:spPr bwMode="auto">
          <a:xfrm>
            <a:off x="1914525" y="1060450"/>
            <a:ext cx="10088563" cy="3040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defTabSz="914400" eaLnBrk="1"/>
            <a:r>
              <a:rPr lang="ru-RU" sz="6600" b="1">
                <a:solidFill>
                  <a:srgbClr val="FFFFFF"/>
                </a:solidFill>
              </a:rPr>
              <a:t>СИСТЕМНЫЙ ПОДХОД </a:t>
            </a:r>
          </a:p>
          <a:p>
            <a:pPr defTabSz="914400" eaLnBrk="1"/>
            <a:r>
              <a:rPr lang="ru-RU" sz="6600" b="1">
                <a:solidFill>
                  <a:srgbClr val="FFFFFF"/>
                </a:solidFill>
              </a:rPr>
              <a:t>К ДЕТОКСИКАЦИИ </a:t>
            </a:r>
          </a:p>
          <a:p>
            <a:pPr defTabSz="914400" eaLnBrk="1"/>
            <a:r>
              <a:rPr lang="ru-RU" sz="6600" b="1">
                <a:solidFill>
                  <a:srgbClr val="FFFFFF"/>
                </a:solidFill>
              </a:rPr>
              <a:t>ОРГАНИЗМА</a:t>
            </a:r>
          </a:p>
        </p:txBody>
      </p:sp>
      <p:grpSp>
        <p:nvGrpSpPr>
          <p:cNvPr id="35845" name="Group 635"/>
          <p:cNvGrpSpPr>
            <a:grpSpLocks/>
          </p:cNvGrpSpPr>
          <p:nvPr/>
        </p:nvGrpSpPr>
        <p:grpSpPr bwMode="auto">
          <a:xfrm>
            <a:off x="7881938" y="-3349625"/>
            <a:ext cx="19424650" cy="19424650"/>
            <a:chOff x="-133347" y="38095"/>
            <a:chExt cx="19423769" cy="19423769"/>
          </a:xfrm>
        </p:grpSpPr>
        <p:pic>
          <p:nvPicPr>
            <p:cNvPr id="35846" name="image27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33347" y="38095"/>
              <a:ext cx="19423769" cy="1942376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grpSp>
          <p:nvGrpSpPr>
            <p:cNvPr id="35847" name="Group 634"/>
            <p:cNvGrpSpPr>
              <a:grpSpLocks/>
            </p:cNvGrpSpPr>
            <p:nvPr/>
          </p:nvGrpSpPr>
          <p:grpSpPr bwMode="auto">
            <a:xfrm>
              <a:off x="4750810" y="5185090"/>
              <a:ext cx="9922145" cy="10120385"/>
              <a:chOff x="-1" y="0"/>
              <a:chExt cx="9922143" cy="10120383"/>
            </a:xfrm>
          </p:grpSpPr>
          <p:pic>
            <p:nvPicPr>
              <p:cNvPr id="35848" name="image3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2" y="-1"/>
                <a:ext cx="8201432" cy="8201433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  <p:pic>
            <p:nvPicPr>
              <p:cNvPr id="35849" name="image4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77484" y="3375724"/>
                <a:ext cx="6744659" cy="674466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</p:grpSp>
      <p:sp>
        <p:nvSpPr>
          <p:cNvPr id="35844" name="Shape 630"/>
          <p:cNvSpPr>
            <a:spLocks noChangeArrowheads="1"/>
          </p:cNvSpPr>
          <p:nvPr/>
        </p:nvSpPr>
        <p:spPr bwMode="auto">
          <a:xfrm>
            <a:off x="1905000" y="4987925"/>
            <a:ext cx="9433560" cy="59593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85718" tIns="85718" rIns="85718" bIns="85718">
            <a:spAutoFit/>
          </a:bodyPr>
          <a:lstStyle/>
          <a:p>
            <a:pPr defTabSz="914400" eaLnBrk="1"/>
            <a:r>
              <a:rPr lang="ru-RU" sz="3800" b="1" dirty="0">
                <a:solidFill>
                  <a:srgbClr val="8EFFFC"/>
                </a:solidFill>
              </a:rPr>
              <a:t>CORAL DETOX </a:t>
            </a:r>
          </a:p>
          <a:p>
            <a:pPr defTabSz="914400" eaLnBrk="1"/>
            <a:r>
              <a:rPr lang="ru-RU" sz="3800" b="1" dirty="0">
                <a:solidFill>
                  <a:srgbClr val="8EFFFC"/>
                </a:solidFill>
              </a:rPr>
              <a:t>И CORAL DETOX PLUS — </a:t>
            </a:r>
          </a:p>
          <a:p>
            <a:pPr defTabSz="914400" eaLnBrk="1"/>
            <a:r>
              <a:rPr lang="ru-RU" sz="3800" b="1" dirty="0">
                <a:solidFill>
                  <a:srgbClr val="FFFFFF"/>
                </a:solidFill>
              </a:rPr>
              <a:t>наборы для активации выведения </a:t>
            </a:r>
            <a:r>
              <a:rPr lang="ru-RU" sz="3800" b="1" dirty="0" err="1">
                <a:solidFill>
                  <a:srgbClr val="FFFFFF"/>
                </a:solidFill>
              </a:rPr>
              <a:t>водо</a:t>
            </a:r>
            <a:r>
              <a:rPr lang="ru-RU" sz="3800" b="1" dirty="0">
                <a:solidFill>
                  <a:srgbClr val="FFFFFF"/>
                </a:solidFill>
              </a:rPr>
              <a:t>- и жирорастворимых </a:t>
            </a:r>
            <a:r>
              <a:rPr lang="ru-RU" sz="3800" b="1" dirty="0" smtClean="0">
                <a:solidFill>
                  <a:srgbClr val="FFFFFF"/>
                </a:solidFill>
              </a:rPr>
              <a:t>токсинов:</a:t>
            </a:r>
            <a:endParaRPr lang="ru-RU" sz="3800" b="1" dirty="0">
              <a:solidFill>
                <a:srgbClr val="FFFFFF"/>
              </a:solidFill>
            </a:endParaRPr>
          </a:p>
          <a:p>
            <a:pPr defTabSz="914400" eaLnBrk="1"/>
            <a:endParaRPr lang="ru-RU" b="1" dirty="0">
              <a:solidFill>
                <a:srgbClr val="FFFFFF"/>
              </a:solidFill>
            </a:endParaRPr>
          </a:p>
          <a:p>
            <a:pPr defTabSz="914400" eaLnBrk="1">
              <a:buClr>
                <a:srgbClr val="EA458F"/>
              </a:buClr>
              <a:buSzPct val="100000"/>
              <a:buFontTx/>
              <a:buChar char="•"/>
            </a:pPr>
            <a:r>
              <a:rPr lang="ru-RU" b="1" dirty="0">
                <a:solidFill>
                  <a:srgbClr val="FFFFFF"/>
                </a:solidFill>
              </a:rPr>
              <a:t>базовый и расширенный </a:t>
            </a:r>
            <a:r>
              <a:rPr lang="ru-RU" b="1" dirty="0" smtClean="0">
                <a:solidFill>
                  <a:srgbClr val="FFFFFF"/>
                </a:solidFill>
              </a:rPr>
              <a:t>наборы,</a:t>
            </a:r>
            <a:r>
              <a:rPr lang="ru-RU" b="1" dirty="0">
                <a:solidFill>
                  <a:srgbClr val="FFFFFF"/>
                </a:solidFill>
              </a:rPr>
              <a:t/>
            </a:r>
            <a:br>
              <a:rPr lang="ru-RU" b="1" dirty="0">
                <a:solidFill>
                  <a:srgbClr val="FFFFFF"/>
                </a:solidFill>
              </a:rPr>
            </a:br>
            <a:endParaRPr lang="ru-RU" b="1" dirty="0">
              <a:solidFill>
                <a:srgbClr val="FFFFFF"/>
              </a:solidFill>
            </a:endParaRPr>
          </a:p>
          <a:p>
            <a:pPr defTabSz="914400" eaLnBrk="1">
              <a:buClr>
                <a:srgbClr val="EA458F"/>
              </a:buClr>
              <a:buSzPct val="100000"/>
              <a:buFontTx/>
              <a:buChar char="•"/>
            </a:pPr>
            <a:r>
              <a:rPr lang="ru-RU" b="1" dirty="0">
                <a:solidFill>
                  <a:srgbClr val="FFFFFF"/>
                </a:solidFill>
              </a:rPr>
              <a:t>активация естественных механизмов </a:t>
            </a:r>
            <a:r>
              <a:rPr lang="ru-RU" b="1" dirty="0" err="1">
                <a:solidFill>
                  <a:srgbClr val="FFFFFF"/>
                </a:solidFill>
              </a:rPr>
              <a:t>детоксикации</a:t>
            </a:r>
            <a:r>
              <a:rPr lang="ru-RU" b="1" dirty="0">
                <a:solidFill>
                  <a:srgbClr val="FFFFFF"/>
                </a:solidFill>
              </a:rPr>
              <a:t> </a:t>
            </a:r>
            <a:r>
              <a:rPr lang="ru-RU" b="1" dirty="0" smtClean="0">
                <a:solidFill>
                  <a:srgbClr val="FFFFFF"/>
                </a:solidFill>
              </a:rPr>
              <a:t>организма,</a:t>
            </a:r>
            <a:r>
              <a:rPr lang="ru-RU" b="1" dirty="0">
                <a:solidFill>
                  <a:srgbClr val="FFFFFF"/>
                </a:solidFill>
              </a:rPr>
              <a:t/>
            </a:r>
            <a:br>
              <a:rPr lang="ru-RU" b="1" dirty="0">
                <a:solidFill>
                  <a:srgbClr val="FFFFFF"/>
                </a:solidFill>
              </a:rPr>
            </a:br>
            <a:endParaRPr lang="ru-RU" b="1" dirty="0">
              <a:solidFill>
                <a:srgbClr val="FFFFFF"/>
              </a:solidFill>
            </a:endParaRPr>
          </a:p>
          <a:p>
            <a:pPr defTabSz="914400" eaLnBrk="1">
              <a:buClr>
                <a:srgbClr val="EA458F"/>
              </a:buClr>
              <a:buSzPct val="100000"/>
              <a:buFontTx/>
              <a:buChar char="•"/>
            </a:pPr>
            <a:r>
              <a:rPr lang="ru-RU" b="1" dirty="0">
                <a:solidFill>
                  <a:srgbClr val="FFFFFF"/>
                </a:solidFill>
              </a:rPr>
              <a:t>концептуальный подход к </a:t>
            </a:r>
            <a:r>
              <a:rPr lang="ru-RU" b="1" dirty="0" smtClean="0">
                <a:solidFill>
                  <a:srgbClr val="FFFFFF"/>
                </a:solidFill>
              </a:rPr>
              <a:t>здоровью.</a:t>
            </a:r>
            <a:endParaRPr lang="ru-RU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36867" name="Group 640"/>
          <p:cNvGrpSpPr>
            <a:grpSpLocks/>
          </p:cNvGrpSpPr>
          <p:nvPr/>
        </p:nvGrpSpPr>
        <p:grpSpPr bwMode="auto">
          <a:xfrm>
            <a:off x="4597400" y="-6654800"/>
            <a:ext cx="24939625" cy="24938038"/>
            <a:chOff x="0" y="0"/>
            <a:chExt cx="24939136" cy="24939136"/>
          </a:xfrm>
        </p:grpSpPr>
        <p:pic>
          <p:nvPicPr>
            <p:cNvPr id="36870" name="image27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4939137" cy="249391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6871" name="image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79367" y="9100143"/>
              <a:ext cx="8659797" cy="865979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6868" name="Shape 641"/>
          <p:cNvSpPr>
            <a:spLocks noChangeArrowheads="1"/>
          </p:cNvSpPr>
          <p:nvPr/>
        </p:nvSpPr>
        <p:spPr bwMode="auto">
          <a:xfrm>
            <a:off x="1914525" y="4337050"/>
            <a:ext cx="6599238" cy="1441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defTabSz="914400" eaLnBrk="1"/>
            <a:r>
              <a:rPr lang="ru-RU" sz="9000" b="1">
                <a:solidFill>
                  <a:srgbClr val="FFFFFF"/>
                </a:solidFill>
              </a:rPr>
              <a:t>Coral Detox</a:t>
            </a:r>
          </a:p>
        </p:txBody>
      </p:sp>
      <p:sp>
        <p:nvSpPr>
          <p:cNvPr id="36869" name="Shape 642"/>
          <p:cNvSpPr>
            <a:spLocks noChangeArrowheads="1"/>
          </p:cNvSpPr>
          <p:nvPr/>
        </p:nvSpPr>
        <p:spPr bwMode="auto">
          <a:xfrm>
            <a:off x="1905000" y="6408738"/>
            <a:ext cx="9037638" cy="1247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defTabSz="914400" eaLnBrk="1"/>
            <a:r>
              <a:rPr lang="ru-RU" sz="3800" b="1">
                <a:solidFill>
                  <a:srgbClr val="FFFFFF"/>
                </a:solidFill>
              </a:rPr>
              <a:t>АКТИВАЦИЯ ВЫВЕДЕНИЯ ВОДО- </a:t>
            </a:r>
          </a:p>
          <a:p>
            <a:pPr defTabSz="914400" eaLnBrk="1"/>
            <a:r>
              <a:rPr lang="ru-RU" sz="3800" b="1">
                <a:solidFill>
                  <a:srgbClr val="FFFFFF"/>
                </a:solidFill>
              </a:rPr>
              <a:t>И ЖИРОРАСТВОРИМЫХ ТОКСИНОВ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47" name="Shape 647"/>
          <p:cNvSpPr/>
          <p:nvPr/>
        </p:nvSpPr>
        <p:spPr>
          <a:xfrm>
            <a:off x="1914525" y="1060450"/>
            <a:ext cx="6254750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Detox</a:t>
            </a:r>
          </a:p>
        </p:txBody>
      </p:sp>
      <p:sp>
        <p:nvSpPr>
          <p:cNvPr id="37892" name="Shape 648"/>
          <p:cNvSpPr>
            <a:spLocks noChangeArrowheads="1"/>
          </p:cNvSpPr>
          <p:nvPr/>
        </p:nvSpPr>
        <p:spPr bwMode="auto">
          <a:xfrm>
            <a:off x="1905000" y="35131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FFFFFF"/>
                </a:solidFill>
              </a:rPr>
              <a:t>ДЛЯ ВЫВЕДЕНИЯ </a:t>
            </a:r>
            <a:r>
              <a:rPr lang="ru-RU" b="1">
                <a:solidFill>
                  <a:srgbClr val="9C1652"/>
                </a:solidFill>
              </a:rPr>
              <a:t>ВОДОРАСТВОРИМЫХ</a:t>
            </a:r>
            <a:r>
              <a:rPr lang="ru-RU" b="1">
                <a:solidFill>
                  <a:srgbClr val="FFFFFF"/>
                </a:solidFill>
              </a:rPr>
              <a:t> ТОКСИНОВ</a:t>
            </a:r>
          </a:p>
        </p:txBody>
      </p:sp>
      <p:sp>
        <p:nvSpPr>
          <p:cNvPr id="37893" name="Shape 649"/>
          <p:cNvSpPr>
            <a:spLocks noChangeArrowheads="1"/>
          </p:cNvSpPr>
          <p:nvPr/>
        </p:nvSpPr>
        <p:spPr bwMode="auto">
          <a:xfrm>
            <a:off x="13411200" y="35131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ДЛЯ ВЫВЕДЕНИЯ </a:t>
            </a:r>
            <a:r>
              <a:rPr lang="ru-RU" b="1">
                <a:solidFill>
                  <a:srgbClr val="E23579"/>
                </a:solidFill>
              </a:rPr>
              <a:t>ЖИРОРАСТВОРИМЫХ</a:t>
            </a:r>
            <a:r>
              <a:rPr lang="ru-RU" b="1">
                <a:solidFill>
                  <a:srgbClr val="535353"/>
                </a:solidFill>
              </a:rPr>
              <a:t> ТОКСИНОВ</a:t>
            </a:r>
          </a:p>
        </p:txBody>
      </p:sp>
      <p:pic>
        <p:nvPicPr>
          <p:cNvPr id="37894" name="image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4688" y="5611813"/>
            <a:ext cx="4467225" cy="5680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5" name="image3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30263" y="5956300"/>
            <a:ext cx="4375150" cy="5680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6" name="image3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32313" y="4902200"/>
            <a:ext cx="5526087" cy="7173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7897" name="image2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7288" y="6627813"/>
            <a:ext cx="2525712" cy="475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58" name="Shape 658"/>
          <p:cNvSpPr/>
          <p:nvPr/>
        </p:nvSpPr>
        <p:spPr>
          <a:xfrm>
            <a:off x="1914525" y="1060450"/>
            <a:ext cx="5538788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Coral-Mine</a:t>
            </a:r>
          </a:p>
        </p:txBody>
      </p:sp>
      <p:sp>
        <p:nvSpPr>
          <p:cNvPr id="38916" name="Shape 659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ВЫВЕДЕНИЯ ВОДОРАСТВОРИМЫХ ТОКСИНОВ</a:t>
            </a:r>
          </a:p>
        </p:txBody>
      </p:sp>
      <p:pic>
        <p:nvPicPr>
          <p:cNvPr id="38917" name="image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0750" y="2587625"/>
            <a:ext cx="6716713" cy="8540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8918" name="Shape 661"/>
          <p:cNvSpPr>
            <a:spLocks noChangeArrowheads="1"/>
          </p:cNvSpPr>
          <p:nvPr/>
        </p:nvSpPr>
        <p:spPr bwMode="auto">
          <a:xfrm>
            <a:off x="1905000" y="4884738"/>
            <a:ext cx="9037638" cy="4913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природная минеральная композиция      из реликтовых кораллов;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способствует выведению водорастворимых токсинов                        и восстановлению саморегуляции            в организме;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способствует активному долголетию.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66" name="Shape 666"/>
          <p:cNvSpPr/>
          <p:nvPr/>
        </p:nvSpPr>
        <p:spPr>
          <a:xfrm>
            <a:off x="1914525" y="1060450"/>
            <a:ext cx="2466975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H-500</a:t>
            </a:r>
          </a:p>
        </p:txBody>
      </p:sp>
      <p:sp>
        <p:nvSpPr>
          <p:cNvPr id="39940" name="Shape 667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ВЫВЕДЕНИЯ ВОДОРАСТВОРИМЫХ ТОКСИНОВ</a:t>
            </a:r>
          </a:p>
        </p:txBody>
      </p:sp>
      <p:sp>
        <p:nvSpPr>
          <p:cNvPr id="39941" name="Shape 668"/>
          <p:cNvSpPr>
            <a:spLocks noChangeArrowheads="1"/>
          </p:cNvSpPr>
          <p:nvPr/>
        </p:nvSpPr>
        <p:spPr bwMode="auto">
          <a:xfrm>
            <a:off x="1905000" y="4948238"/>
            <a:ext cx="9037638" cy="6543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мощный антиоксидант для нейтрализации токсинов;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препятствует разрушительному действию свободных радикалов;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увеличивает энергетический потенциал организма за счет стимулирования выработки клеточной энергии;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восстанавливает силы, бодрость              и выносливость.</a:t>
            </a:r>
          </a:p>
        </p:txBody>
      </p:sp>
      <p:pic>
        <p:nvPicPr>
          <p:cNvPr id="39942" name="image2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03638" y="2998788"/>
            <a:ext cx="4097337" cy="7718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74" name="Shape 674"/>
          <p:cNvSpPr/>
          <p:nvPr/>
        </p:nvSpPr>
        <p:spPr>
          <a:xfrm>
            <a:off x="1914525" y="1060450"/>
            <a:ext cx="7246938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Lecithin</a:t>
            </a:r>
          </a:p>
        </p:txBody>
      </p:sp>
      <p:sp>
        <p:nvSpPr>
          <p:cNvPr id="40964" name="Shape 675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ВЫВЕДЕНИЯ ЖИРОРАСТВОРИМЫХ ТОКСИНОВ</a:t>
            </a:r>
          </a:p>
        </p:txBody>
      </p:sp>
      <p:sp>
        <p:nvSpPr>
          <p:cNvPr id="40965" name="Shape 676"/>
          <p:cNvSpPr>
            <a:spLocks noChangeArrowheads="1"/>
          </p:cNvSpPr>
          <p:nvPr/>
        </p:nvSpPr>
        <p:spPr bwMode="auto">
          <a:xfrm>
            <a:off x="1905000" y="4948238"/>
            <a:ext cx="9037638" cy="3743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источник природных фосфолипидов;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sz="2000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3397C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защищает мембраны клеток                      от повреждения токсинами;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3397C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помогает нейтрализовать и вывести токсины из организма.</a:t>
            </a:r>
          </a:p>
        </p:txBody>
      </p:sp>
      <p:pic>
        <p:nvPicPr>
          <p:cNvPr id="40966" name="image3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20863" y="2209800"/>
            <a:ext cx="7775575" cy="10094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82" name="Shape 682"/>
          <p:cNvSpPr/>
          <p:nvPr/>
        </p:nvSpPr>
        <p:spPr>
          <a:xfrm>
            <a:off x="1914525" y="1060450"/>
            <a:ext cx="5880100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Assimilator</a:t>
            </a:r>
          </a:p>
        </p:txBody>
      </p:sp>
      <p:sp>
        <p:nvSpPr>
          <p:cNvPr id="41988" name="Shape 683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ВЫВЕДЕНИЯ ЖИРОРАСТВОРИМЫХ ТОКСИНОВ</a:t>
            </a:r>
          </a:p>
        </p:txBody>
      </p:sp>
      <p:sp>
        <p:nvSpPr>
          <p:cNvPr id="41989" name="Shape 684"/>
          <p:cNvSpPr>
            <a:spLocks noChangeArrowheads="1"/>
          </p:cNvSpPr>
          <p:nvPr/>
        </p:nvSpPr>
        <p:spPr bwMode="auto">
          <a:xfrm>
            <a:off x="1905000" y="4948238"/>
            <a:ext cx="9037638" cy="40814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E5357B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способствует качественному расщеплению пищевых продуктов (белков, жиров и углеводов), благодаря чему нормализует обмен веществ             и замедляет образование токсинов;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sz="2000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E3397C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поддерживает здоровое пищеварение и крепкий иммунитет.</a:t>
            </a:r>
          </a:p>
        </p:txBody>
      </p:sp>
      <p:pic>
        <p:nvPicPr>
          <p:cNvPr id="41990" name="image3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68550" y="2503488"/>
            <a:ext cx="6708775" cy="8709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90" name="Shape 690"/>
          <p:cNvSpPr/>
          <p:nvPr/>
        </p:nvSpPr>
        <p:spPr>
          <a:xfrm>
            <a:off x="8831263" y="1060450"/>
            <a:ext cx="6719887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DETOX  </a:t>
            </a:r>
          </a:p>
        </p:txBody>
      </p:sp>
      <p:sp>
        <p:nvSpPr>
          <p:cNvPr id="43012" name="Shape 691"/>
          <p:cNvSpPr>
            <a:spLocks noChangeArrowheads="1"/>
          </p:cNvSpPr>
          <p:nvPr/>
        </p:nvSpPr>
        <p:spPr bwMode="auto">
          <a:xfrm>
            <a:off x="6054725" y="4054475"/>
            <a:ext cx="8054975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FFFFFF"/>
                </a:solidFill>
              </a:rPr>
              <a:t>ЗАЩИТА</a:t>
            </a:r>
          </a:p>
          <a:p>
            <a:pPr eaLnBrk="1"/>
            <a:r>
              <a:rPr lang="ru-RU" b="1">
                <a:solidFill>
                  <a:srgbClr val="FFFFFF"/>
                </a:solidFill>
              </a:rPr>
              <a:t>ОТ ОКИСЛИТЕЛЬНОГО</a:t>
            </a:r>
          </a:p>
          <a:p>
            <a:pPr eaLnBrk="1"/>
            <a:r>
              <a:rPr lang="ru-RU" b="1">
                <a:solidFill>
                  <a:srgbClr val="FFFFFF"/>
                </a:solidFill>
              </a:rPr>
              <a:t>СТРЕССА</a:t>
            </a:r>
          </a:p>
        </p:txBody>
      </p:sp>
      <p:pic>
        <p:nvPicPr>
          <p:cNvPr id="43013" name="image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4813" y="3568700"/>
            <a:ext cx="2540000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4" name="image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1638" y="7988300"/>
            <a:ext cx="2546350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5" name="image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09600" y="3568700"/>
            <a:ext cx="2540000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3016" name="image3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09600" y="7988300"/>
            <a:ext cx="2540000" cy="2540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3017" name="Shape 696"/>
          <p:cNvSpPr>
            <a:spLocks noChangeArrowheads="1"/>
          </p:cNvSpPr>
          <p:nvPr/>
        </p:nvSpPr>
        <p:spPr bwMode="auto">
          <a:xfrm>
            <a:off x="6054725" y="8709025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FFFFFF"/>
                </a:solidFill>
              </a:rPr>
              <a:t>ОПТИМИЗАЦИЯ</a:t>
            </a:r>
          </a:p>
          <a:p>
            <a:pPr eaLnBrk="1"/>
            <a:r>
              <a:rPr lang="ru-RU" b="1">
                <a:solidFill>
                  <a:srgbClr val="FFFFFF"/>
                </a:solidFill>
              </a:rPr>
              <a:t>ПИЩЕВАРЕНИЯ</a:t>
            </a:r>
          </a:p>
        </p:txBody>
      </p:sp>
      <p:sp>
        <p:nvSpPr>
          <p:cNvPr id="43018" name="Shape 697"/>
          <p:cNvSpPr>
            <a:spLocks noChangeArrowheads="1"/>
          </p:cNvSpPr>
          <p:nvPr/>
        </p:nvSpPr>
        <p:spPr bwMode="auto">
          <a:xfrm>
            <a:off x="16392525" y="4289425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FFFFFF"/>
                </a:solidFill>
              </a:rPr>
              <a:t>ПОВЫШЕНИЕ</a:t>
            </a:r>
          </a:p>
          <a:p>
            <a:pPr eaLnBrk="1"/>
            <a:r>
              <a:rPr lang="ru-RU" b="1">
                <a:solidFill>
                  <a:srgbClr val="FFFFFF"/>
                </a:solidFill>
              </a:rPr>
              <a:t>РАБОТОСПОСОБНОСТИ</a:t>
            </a:r>
          </a:p>
        </p:txBody>
      </p:sp>
      <p:sp>
        <p:nvSpPr>
          <p:cNvPr id="43019" name="Shape 698"/>
          <p:cNvSpPr>
            <a:spLocks noChangeArrowheads="1"/>
          </p:cNvSpPr>
          <p:nvPr/>
        </p:nvSpPr>
        <p:spPr bwMode="auto">
          <a:xfrm>
            <a:off x="16392525" y="8709025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FFFFFF"/>
                </a:solidFill>
              </a:rPr>
              <a:t>АКТИВНОЕ</a:t>
            </a:r>
          </a:p>
          <a:p>
            <a:pPr eaLnBrk="1"/>
            <a:r>
              <a:rPr lang="ru-RU" b="1">
                <a:solidFill>
                  <a:srgbClr val="FFFFFF"/>
                </a:solidFill>
              </a:rPr>
              <a:t>ДОЛГОЛЕТИЕ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4035" name="Shape 701"/>
          <p:cNvSpPr>
            <a:spLocks noChangeArrowheads="1"/>
          </p:cNvSpPr>
          <p:nvPr/>
        </p:nvSpPr>
        <p:spPr bwMode="auto">
          <a:xfrm>
            <a:off x="1922463" y="1755775"/>
            <a:ext cx="4889500" cy="1109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6600" b="1">
                <a:solidFill>
                  <a:srgbClr val="E22F76"/>
                </a:solidFill>
              </a:rPr>
              <a:t>Coral Detox</a:t>
            </a:r>
          </a:p>
        </p:txBody>
      </p:sp>
      <p:sp>
        <p:nvSpPr>
          <p:cNvPr id="44036" name="Shape 702"/>
          <p:cNvSpPr>
            <a:spLocks noChangeArrowheads="1"/>
          </p:cNvSpPr>
          <p:nvPr/>
        </p:nvSpPr>
        <p:spPr bwMode="auto">
          <a:xfrm>
            <a:off x="1917700" y="5233988"/>
            <a:ext cx="4362450" cy="3448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БОНУСНЫЕ БАЛЛЫ</a:t>
            </a: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r>
              <a:rPr lang="ru-RU" b="1">
                <a:solidFill>
                  <a:srgbClr val="535353"/>
                </a:solidFill>
              </a:rPr>
              <a:t>КЛУБНАЯ ЦЕНА</a:t>
            </a: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r>
              <a:rPr lang="ru-RU" b="1">
                <a:solidFill>
                  <a:srgbClr val="535353"/>
                </a:solidFill>
              </a:rPr>
              <a:t>РОЗНИЧНАЯ ЦЕНА</a:t>
            </a:r>
          </a:p>
        </p:txBody>
      </p:sp>
      <p:sp>
        <p:nvSpPr>
          <p:cNvPr id="44037" name="Shape 703"/>
          <p:cNvSpPr>
            <a:spLocks noChangeArrowheads="1"/>
          </p:cNvSpPr>
          <p:nvPr/>
        </p:nvSpPr>
        <p:spPr bwMode="auto">
          <a:xfrm>
            <a:off x="7234238" y="5045075"/>
            <a:ext cx="919162" cy="912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60</a:t>
            </a:r>
          </a:p>
        </p:txBody>
      </p:sp>
      <p:sp>
        <p:nvSpPr>
          <p:cNvPr id="44038" name="Shape 704"/>
          <p:cNvSpPr>
            <a:spLocks noChangeArrowheads="1"/>
          </p:cNvSpPr>
          <p:nvPr/>
        </p:nvSpPr>
        <p:spPr bwMode="auto">
          <a:xfrm>
            <a:off x="7089775" y="7850188"/>
            <a:ext cx="2957513" cy="912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111,25 </a:t>
            </a:r>
            <a:r>
              <a:rPr lang="ru-RU" b="1">
                <a:solidFill>
                  <a:srgbClr val="E22F76"/>
                </a:solidFill>
              </a:rPr>
              <a:t>у.е.</a:t>
            </a:r>
          </a:p>
        </p:txBody>
      </p:sp>
      <p:sp>
        <p:nvSpPr>
          <p:cNvPr id="44039" name="Shape 705"/>
          <p:cNvSpPr>
            <a:spLocks noChangeArrowheads="1"/>
          </p:cNvSpPr>
          <p:nvPr/>
        </p:nvSpPr>
        <p:spPr bwMode="auto">
          <a:xfrm>
            <a:off x="7089775" y="6438900"/>
            <a:ext cx="1674813" cy="911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89</a:t>
            </a:r>
            <a:r>
              <a:rPr lang="ru-RU" b="1">
                <a:solidFill>
                  <a:srgbClr val="E22F76"/>
                </a:solidFill>
              </a:rPr>
              <a:t> у.е.</a:t>
            </a:r>
          </a:p>
        </p:txBody>
      </p:sp>
      <p:sp>
        <p:nvSpPr>
          <p:cNvPr id="44040" name="Shape 706"/>
          <p:cNvSpPr>
            <a:spLocks noChangeArrowheads="1"/>
          </p:cNvSpPr>
          <p:nvPr/>
        </p:nvSpPr>
        <p:spPr bwMode="auto">
          <a:xfrm>
            <a:off x="7145338" y="4965700"/>
            <a:ext cx="1071562" cy="1071563"/>
          </a:xfrm>
          <a:prstGeom prst="ellipse">
            <a:avLst/>
          </a:prstGeom>
          <a:noFill/>
          <a:ln w="25400">
            <a:solidFill>
              <a:srgbClr val="F989BF"/>
            </a:solidFill>
            <a:round/>
            <a:headEnd/>
            <a:tailEnd/>
          </a:ln>
        </p:spPr>
        <p:txBody>
          <a:bodyPr lIns="85718" tIns="85718" rIns="85718" bIns="85718" anchor="ctr"/>
          <a:lstStyle/>
          <a:p>
            <a:pPr eaLnBrk="1"/>
            <a:endParaRPr lang="ru-RU"/>
          </a:p>
        </p:txBody>
      </p:sp>
      <p:pic>
        <p:nvPicPr>
          <p:cNvPr id="44041" name="image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3650" y="2317750"/>
            <a:ext cx="8659813" cy="8659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5059" name="Shape 710"/>
          <p:cNvSpPr>
            <a:spLocks noChangeArrowheads="1"/>
          </p:cNvSpPr>
          <p:nvPr/>
        </p:nvSpPr>
        <p:spPr bwMode="auto">
          <a:xfrm>
            <a:off x="1914525" y="3371850"/>
            <a:ext cx="7234238" cy="2749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defTabSz="914400" eaLnBrk="1"/>
            <a:r>
              <a:rPr lang="ru-RU" sz="9000" b="1">
                <a:solidFill>
                  <a:srgbClr val="FFFFFF"/>
                </a:solidFill>
              </a:rPr>
              <a:t>Coral Detox </a:t>
            </a:r>
          </a:p>
          <a:p>
            <a:pPr defTabSz="914400" eaLnBrk="1"/>
            <a:r>
              <a:rPr lang="ru-RU" sz="9000" b="1">
                <a:solidFill>
                  <a:srgbClr val="FFFFFF"/>
                </a:solidFill>
              </a:rPr>
              <a:t>Plus</a:t>
            </a:r>
          </a:p>
        </p:txBody>
      </p:sp>
      <p:sp>
        <p:nvSpPr>
          <p:cNvPr id="45060" name="Shape 711"/>
          <p:cNvSpPr>
            <a:spLocks noChangeArrowheads="1"/>
          </p:cNvSpPr>
          <p:nvPr/>
        </p:nvSpPr>
        <p:spPr bwMode="auto">
          <a:xfrm>
            <a:off x="1905000" y="7094538"/>
            <a:ext cx="9037638" cy="17938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defTabSz="914400" eaLnBrk="1"/>
            <a:r>
              <a:rPr lang="ru-RU" sz="3800" b="1">
                <a:solidFill>
                  <a:srgbClr val="FFFFFF"/>
                </a:solidFill>
              </a:rPr>
              <a:t>РАСШИРЕННАЯ ВЕРСИЯ </a:t>
            </a:r>
          </a:p>
          <a:p>
            <a:pPr defTabSz="914400" eaLnBrk="1"/>
            <a:r>
              <a:rPr lang="ru-RU" sz="3800" b="1">
                <a:solidFill>
                  <a:srgbClr val="FFFFFF"/>
                </a:solidFill>
              </a:rPr>
              <a:t>CORAL DETOX ДЛЯ МАКСИМАЛЬНОГО ЭФФЕКТА</a:t>
            </a:r>
          </a:p>
        </p:txBody>
      </p:sp>
      <p:grpSp>
        <p:nvGrpSpPr>
          <p:cNvPr id="45061" name="Group 714"/>
          <p:cNvGrpSpPr>
            <a:grpSpLocks/>
          </p:cNvGrpSpPr>
          <p:nvPr/>
        </p:nvGrpSpPr>
        <p:grpSpPr bwMode="auto">
          <a:xfrm>
            <a:off x="4597400" y="-6654800"/>
            <a:ext cx="24939625" cy="24938038"/>
            <a:chOff x="0" y="0"/>
            <a:chExt cx="24939136" cy="24939136"/>
          </a:xfrm>
        </p:grpSpPr>
        <p:pic>
          <p:nvPicPr>
            <p:cNvPr id="45062" name="image27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4939137" cy="2493913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5063" name="image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71738" y="8232926"/>
              <a:ext cx="10560950" cy="1056094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7651" name="Shape 498"/>
          <p:cNvSpPr>
            <a:spLocks noChangeArrowheads="1"/>
          </p:cNvSpPr>
          <p:nvPr/>
        </p:nvSpPr>
        <p:spPr bwMode="auto">
          <a:xfrm>
            <a:off x="1914525" y="3575050"/>
            <a:ext cx="13685838" cy="5994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6200" b="1">
                <a:solidFill>
                  <a:srgbClr val="535353"/>
                </a:solidFill>
              </a:rPr>
              <a:t>ЧЕЛОВЕК – УНИКАЛЬНАЯ </a:t>
            </a:r>
          </a:p>
          <a:p>
            <a:pPr eaLnBrk="1">
              <a:lnSpc>
                <a:spcPct val="110000"/>
              </a:lnSpc>
            </a:pPr>
            <a:r>
              <a:rPr lang="ru-RU" sz="6200" b="1">
                <a:solidFill>
                  <a:srgbClr val="535353"/>
                </a:solidFill>
              </a:rPr>
              <a:t>ЖИВАЯ СИСТЕМА, </a:t>
            </a:r>
          </a:p>
          <a:p>
            <a:pPr eaLnBrk="1">
              <a:lnSpc>
                <a:spcPct val="110000"/>
              </a:lnSpc>
            </a:pPr>
            <a:r>
              <a:rPr lang="ru-RU" sz="6200" b="1">
                <a:solidFill>
                  <a:srgbClr val="535353"/>
                </a:solidFill>
              </a:rPr>
              <a:t>НА КОТОРУЮ ПОСТОЯННО ОКАЗЫВАЮТ ДЕЙСТВИЕ </a:t>
            </a:r>
            <a:r>
              <a:rPr lang="ru-RU" sz="6200" b="1">
                <a:solidFill>
                  <a:srgbClr val="E23579"/>
                </a:solidFill>
              </a:rPr>
              <a:t>ВНЕШНИЕ И ВНУТРЕННИЕ ФАКТОРЫ</a:t>
            </a:r>
          </a:p>
        </p:txBody>
      </p:sp>
      <p:grpSp>
        <p:nvGrpSpPr>
          <p:cNvPr id="27652" name="Group 501"/>
          <p:cNvGrpSpPr>
            <a:grpSpLocks/>
          </p:cNvGrpSpPr>
          <p:nvPr/>
        </p:nvGrpSpPr>
        <p:grpSpPr bwMode="auto">
          <a:xfrm>
            <a:off x="15846425" y="1508125"/>
            <a:ext cx="3862388" cy="2330450"/>
            <a:chOff x="0" y="0"/>
            <a:chExt cx="3862488" cy="2329855"/>
          </a:xfrm>
        </p:grpSpPr>
        <p:sp>
          <p:nvSpPr>
            <p:cNvPr id="27663" name="Shape 499"/>
            <p:cNvSpPr>
              <a:spLocks noChangeArrowheads="1"/>
            </p:cNvSpPr>
            <p:nvPr/>
          </p:nvSpPr>
          <p:spPr bwMode="auto">
            <a:xfrm>
              <a:off x="469912" y="863380"/>
              <a:ext cx="3392576" cy="62848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>
              <a:spAutoFit/>
            </a:bodyPr>
            <a:lstStyle/>
            <a:p>
              <a:pPr eaLnBrk="1"/>
              <a:r>
                <a:rPr lang="ru-RU" b="1" dirty="0">
                  <a:solidFill>
                    <a:srgbClr val="E43078"/>
                  </a:solidFill>
                </a:rPr>
                <a:t>ПИЩА</a:t>
              </a:r>
            </a:p>
          </p:txBody>
        </p:sp>
        <p:sp>
          <p:nvSpPr>
            <p:cNvPr id="27664" name="Shape 500"/>
            <p:cNvSpPr>
              <a:spLocks noChangeArrowheads="1"/>
            </p:cNvSpPr>
            <p:nvPr/>
          </p:nvSpPr>
          <p:spPr bwMode="auto">
            <a:xfrm>
              <a:off x="-1" y="-1"/>
              <a:ext cx="2329856" cy="2329856"/>
            </a:xfrm>
            <a:prstGeom prst="ellipse">
              <a:avLst/>
            </a:prstGeom>
            <a:noFill/>
            <a:ln w="50800">
              <a:solidFill>
                <a:srgbClr val="F981B5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</p:grpSp>
      <p:grpSp>
        <p:nvGrpSpPr>
          <p:cNvPr id="27653" name="Group 504"/>
          <p:cNvGrpSpPr>
            <a:grpSpLocks/>
          </p:cNvGrpSpPr>
          <p:nvPr/>
        </p:nvGrpSpPr>
        <p:grpSpPr bwMode="auto">
          <a:xfrm>
            <a:off x="18362613" y="1231900"/>
            <a:ext cx="4794250" cy="11252200"/>
            <a:chOff x="0" y="-1"/>
            <a:chExt cx="4795187" cy="11253743"/>
          </a:xfrm>
        </p:grpSpPr>
        <p:pic>
          <p:nvPicPr>
            <p:cNvPr id="27661" name="image6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" y="-2"/>
              <a:ext cx="3662292" cy="1125374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27662" name="Shape 503"/>
            <p:cNvSpPr>
              <a:spLocks noChangeArrowheads="1"/>
            </p:cNvSpPr>
            <p:nvPr/>
          </p:nvSpPr>
          <p:spPr bwMode="auto">
            <a:xfrm>
              <a:off x="1364887" y="1680433"/>
              <a:ext cx="3430301" cy="3430299"/>
            </a:xfrm>
            <a:prstGeom prst="ellipse">
              <a:avLst/>
            </a:prstGeom>
            <a:solidFill>
              <a:srgbClr val="EAEAEA"/>
            </a:solidFill>
            <a:ln w="76200">
              <a:solidFill>
                <a:srgbClr val="E43078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</p:grpSp>
      <p:sp>
        <p:nvSpPr>
          <p:cNvPr id="27654" name="Shape 505"/>
          <p:cNvSpPr>
            <a:spLocks noChangeArrowheads="1"/>
          </p:cNvSpPr>
          <p:nvPr/>
        </p:nvSpPr>
        <p:spPr bwMode="auto">
          <a:xfrm>
            <a:off x="18892838" y="3843338"/>
            <a:ext cx="5097462" cy="15668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E43078"/>
                </a:solidFill>
              </a:rPr>
              <a:t>ЖИЗНЕДЕ-</a:t>
            </a:r>
          </a:p>
          <a:p>
            <a:pPr algn="ctr" eaLnBrk="1"/>
            <a:r>
              <a:rPr lang="ru-RU" b="1">
                <a:solidFill>
                  <a:srgbClr val="E43078"/>
                </a:solidFill>
              </a:rPr>
              <a:t>ЯТЕЛЬНОСТЬ ОРГАНИЗМА</a:t>
            </a:r>
          </a:p>
        </p:txBody>
      </p:sp>
      <p:grpSp>
        <p:nvGrpSpPr>
          <p:cNvPr id="27655" name="Group 508"/>
          <p:cNvGrpSpPr>
            <a:grpSpLocks/>
          </p:cNvGrpSpPr>
          <p:nvPr/>
        </p:nvGrpSpPr>
        <p:grpSpPr bwMode="auto">
          <a:xfrm>
            <a:off x="14128750" y="4565650"/>
            <a:ext cx="3621088" cy="2328863"/>
            <a:chOff x="-1" y="0"/>
            <a:chExt cx="3621188" cy="2329855"/>
          </a:xfrm>
        </p:grpSpPr>
        <p:sp>
          <p:nvSpPr>
            <p:cNvPr id="27659" name="Shape 506"/>
            <p:cNvSpPr>
              <a:spLocks noChangeArrowheads="1"/>
            </p:cNvSpPr>
            <p:nvPr/>
          </p:nvSpPr>
          <p:spPr bwMode="auto">
            <a:xfrm>
              <a:off x="228605" y="902084"/>
              <a:ext cx="3392582" cy="62733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>
              <a:spAutoFit/>
            </a:bodyPr>
            <a:lstStyle/>
            <a:p>
              <a:pPr eaLnBrk="1"/>
              <a:r>
                <a:rPr lang="ru-RU" b="1" dirty="0">
                  <a:solidFill>
                    <a:srgbClr val="E43078"/>
                  </a:solidFill>
                </a:rPr>
                <a:t>ВОЗДУХ</a:t>
              </a:r>
            </a:p>
          </p:txBody>
        </p:sp>
        <p:sp>
          <p:nvSpPr>
            <p:cNvPr id="27660" name="Shape 507"/>
            <p:cNvSpPr>
              <a:spLocks noChangeArrowheads="1"/>
            </p:cNvSpPr>
            <p:nvPr/>
          </p:nvSpPr>
          <p:spPr bwMode="auto">
            <a:xfrm>
              <a:off x="-2" y="-1"/>
              <a:ext cx="2329856" cy="2329856"/>
            </a:xfrm>
            <a:prstGeom prst="ellipse">
              <a:avLst/>
            </a:prstGeom>
            <a:noFill/>
            <a:ln w="50800">
              <a:solidFill>
                <a:srgbClr val="F981B5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</p:grpSp>
      <p:grpSp>
        <p:nvGrpSpPr>
          <p:cNvPr id="27656" name="Group 511"/>
          <p:cNvGrpSpPr>
            <a:grpSpLocks/>
          </p:cNvGrpSpPr>
          <p:nvPr/>
        </p:nvGrpSpPr>
        <p:grpSpPr bwMode="auto">
          <a:xfrm>
            <a:off x="15913100" y="8937625"/>
            <a:ext cx="3729038" cy="1963738"/>
            <a:chOff x="-1" y="0"/>
            <a:chExt cx="3729536" cy="1962349"/>
          </a:xfrm>
        </p:grpSpPr>
        <p:sp>
          <p:nvSpPr>
            <p:cNvPr id="27657" name="Shape 509"/>
            <p:cNvSpPr>
              <a:spLocks noChangeArrowheads="1"/>
            </p:cNvSpPr>
            <p:nvPr/>
          </p:nvSpPr>
          <p:spPr bwMode="auto">
            <a:xfrm>
              <a:off x="336594" y="693247"/>
              <a:ext cx="3392941" cy="62661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>
              <a:spAutoFit/>
            </a:bodyPr>
            <a:lstStyle/>
            <a:p>
              <a:pPr eaLnBrk="1"/>
              <a:r>
                <a:rPr lang="ru-RU" b="1">
                  <a:solidFill>
                    <a:srgbClr val="E43078"/>
                  </a:solidFill>
                </a:rPr>
                <a:t>ВОДА</a:t>
              </a:r>
            </a:p>
          </p:txBody>
        </p:sp>
        <p:sp>
          <p:nvSpPr>
            <p:cNvPr id="27658" name="Shape 510"/>
            <p:cNvSpPr>
              <a:spLocks noChangeArrowheads="1"/>
            </p:cNvSpPr>
            <p:nvPr/>
          </p:nvSpPr>
          <p:spPr bwMode="auto">
            <a:xfrm>
              <a:off x="-2" y="-1"/>
              <a:ext cx="1962349" cy="1962351"/>
            </a:xfrm>
            <a:prstGeom prst="ellipse">
              <a:avLst/>
            </a:prstGeom>
            <a:noFill/>
            <a:ln w="50800">
              <a:solidFill>
                <a:srgbClr val="F981B5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19" name="Shape 719"/>
          <p:cNvSpPr/>
          <p:nvPr/>
        </p:nvSpPr>
        <p:spPr>
          <a:xfrm>
            <a:off x="1914525" y="1060450"/>
            <a:ext cx="8721725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E0397A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Detox plus</a:t>
            </a:r>
          </a:p>
        </p:txBody>
      </p:sp>
      <p:sp>
        <p:nvSpPr>
          <p:cNvPr id="46084" name="Shape 720"/>
          <p:cNvSpPr>
            <a:spLocks noChangeArrowheads="1"/>
          </p:cNvSpPr>
          <p:nvPr/>
        </p:nvSpPr>
        <p:spPr bwMode="auto">
          <a:xfrm>
            <a:off x="6705600" y="4071938"/>
            <a:ext cx="8054975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ДЛЯ ВЫВЕДЕНИЯ </a:t>
            </a:r>
            <a:r>
              <a:rPr lang="ru-RU" b="1">
                <a:solidFill>
                  <a:srgbClr val="DE3D7B"/>
                </a:solidFill>
              </a:rPr>
              <a:t>ВОДОРАСТВОРИМЫХ</a:t>
            </a:r>
            <a:r>
              <a:rPr lang="ru-RU" b="1">
                <a:solidFill>
                  <a:srgbClr val="535353"/>
                </a:solidFill>
              </a:rPr>
              <a:t>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ТОКСИНОВ</a:t>
            </a:r>
          </a:p>
        </p:txBody>
      </p:sp>
      <p:sp>
        <p:nvSpPr>
          <p:cNvPr id="46085" name="Shape 721"/>
          <p:cNvSpPr>
            <a:spLocks noChangeArrowheads="1"/>
          </p:cNvSpPr>
          <p:nvPr/>
        </p:nvSpPr>
        <p:spPr bwMode="auto">
          <a:xfrm>
            <a:off x="17678400" y="4071938"/>
            <a:ext cx="8054975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ДЛЯ ВЫВЕДЕНИЯ </a:t>
            </a:r>
            <a:r>
              <a:rPr lang="ru-RU" b="1">
                <a:solidFill>
                  <a:srgbClr val="E23579"/>
                </a:solidFill>
              </a:rPr>
              <a:t>ЖИРОРАСТВОРИМЫХ</a:t>
            </a:r>
            <a:r>
              <a:rPr lang="ru-RU" b="1">
                <a:solidFill>
                  <a:srgbClr val="535353"/>
                </a:solidFill>
              </a:rPr>
              <a:t>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ТОКСИНОВ</a:t>
            </a:r>
          </a:p>
        </p:txBody>
      </p:sp>
      <p:pic>
        <p:nvPicPr>
          <p:cNvPr id="46086" name="image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4688" y="3294063"/>
            <a:ext cx="2312987" cy="2943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46087" name="Group 725"/>
          <p:cNvGrpSpPr>
            <a:grpSpLocks/>
          </p:cNvGrpSpPr>
          <p:nvPr/>
        </p:nvGrpSpPr>
        <p:grpSpPr bwMode="auto">
          <a:xfrm>
            <a:off x="12412663" y="2906713"/>
            <a:ext cx="5016500" cy="3898900"/>
            <a:chOff x="0" y="0"/>
            <a:chExt cx="5016096" cy="3899334"/>
          </a:xfrm>
        </p:grpSpPr>
        <p:pic>
          <p:nvPicPr>
            <p:cNvPr id="46097" name="image3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572388"/>
              <a:ext cx="2378018" cy="308752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6098" name="image31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12573" y="-1"/>
              <a:ext cx="3003524" cy="389933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6088" name="Shape 726"/>
          <p:cNvSpPr>
            <a:spLocks noChangeShapeType="1"/>
          </p:cNvSpPr>
          <p:nvPr/>
        </p:nvSpPr>
        <p:spPr bwMode="auto">
          <a:xfrm flipV="1">
            <a:off x="11684000" y="2641600"/>
            <a:ext cx="0" cy="9652000"/>
          </a:xfrm>
          <a:prstGeom prst="line">
            <a:avLst/>
          </a:prstGeom>
          <a:noFill/>
          <a:ln w="38100">
            <a:solidFill>
              <a:srgbClr val="DE3D7B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ru-RU"/>
          </a:p>
        </p:txBody>
      </p:sp>
      <p:sp>
        <p:nvSpPr>
          <p:cNvPr id="46089" name="Shape 727"/>
          <p:cNvSpPr>
            <a:spLocks noChangeShapeType="1"/>
          </p:cNvSpPr>
          <p:nvPr/>
        </p:nvSpPr>
        <p:spPr bwMode="auto">
          <a:xfrm>
            <a:off x="1871663" y="7467600"/>
            <a:ext cx="21547137" cy="0"/>
          </a:xfrm>
          <a:prstGeom prst="line">
            <a:avLst/>
          </a:prstGeom>
          <a:noFill/>
          <a:ln w="38100">
            <a:solidFill>
              <a:srgbClr val="DE3D7B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ru-RU"/>
          </a:p>
        </p:txBody>
      </p:sp>
      <p:sp>
        <p:nvSpPr>
          <p:cNvPr id="46090" name="Shape 728"/>
          <p:cNvSpPr>
            <a:spLocks noChangeArrowheads="1"/>
          </p:cNvSpPr>
          <p:nvPr/>
        </p:nvSpPr>
        <p:spPr bwMode="auto">
          <a:xfrm>
            <a:off x="6705600" y="9294813"/>
            <a:ext cx="8054975" cy="1096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ДЛЯ ПИТАНИЯ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МИКРОФЛОРЫ</a:t>
            </a:r>
          </a:p>
        </p:txBody>
      </p:sp>
      <p:sp>
        <p:nvSpPr>
          <p:cNvPr id="46091" name="Shape 729"/>
          <p:cNvSpPr>
            <a:spLocks noChangeArrowheads="1"/>
          </p:cNvSpPr>
          <p:nvPr/>
        </p:nvSpPr>
        <p:spPr bwMode="auto">
          <a:xfrm>
            <a:off x="17678400" y="9294813"/>
            <a:ext cx="8054975" cy="1096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ДЛЯ ЗДОРОВЬЯ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КЛЕТОК</a:t>
            </a:r>
          </a:p>
        </p:txBody>
      </p:sp>
      <p:grpSp>
        <p:nvGrpSpPr>
          <p:cNvPr id="46092" name="Group 732"/>
          <p:cNvGrpSpPr>
            <a:grpSpLocks/>
          </p:cNvGrpSpPr>
          <p:nvPr/>
        </p:nvGrpSpPr>
        <p:grpSpPr bwMode="auto">
          <a:xfrm>
            <a:off x="12390438" y="7119938"/>
            <a:ext cx="5059362" cy="5919787"/>
            <a:chOff x="0" y="0"/>
            <a:chExt cx="5059848" cy="5919280"/>
          </a:xfrm>
        </p:grpSpPr>
        <p:pic>
          <p:nvPicPr>
            <p:cNvPr id="46095" name="image3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1" y="-1"/>
              <a:ext cx="3766882" cy="591928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6096" name="image3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92966" y="-1"/>
              <a:ext cx="3766883" cy="591928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46093" name="image2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11438" y="8128000"/>
            <a:ext cx="3078162" cy="3997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6094" name="image2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3138" y="3590925"/>
            <a:ext cx="1398587" cy="2633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39" name="Shape 739"/>
          <p:cNvSpPr/>
          <p:nvPr/>
        </p:nvSpPr>
        <p:spPr>
          <a:xfrm>
            <a:off x="1914525" y="1060450"/>
            <a:ext cx="4872038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PentoKan</a:t>
            </a:r>
          </a:p>
        </p:txBody>
      </p:sp>
      <p:sp>
        <p:nvSpPr>
          <p:cNvPr id="47108" name="Shape 740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ЗДОРОВЬЯ КЛЕТОК </a:t>
            </a:r>
          </a:p>
          <a:p>
            <a:pPr eaLnBrk="1"/>
            <a:r>
              <a:rPr lang="ru-RU" b="1">
                <a:solidFill>
                  <a:srgbClr val="A81756"/>
                </a:solidFill>
              </a:rPr>
              <a:t>ОРГАНИЗМА</a:t>
            </a:r>
          </a:p>
        </p:txBody>
      </p:sp>
      <p:sp>
        <p:nvSpPr>
          <p:cNvPr id="47109" name="Shape 741"/>
          <p:cNvSpPr>
            <a:spLocks noChangeArrowheads="1"/>
          </p:cNvSpPr>
          <p:nvPr/>
        </p:nvSpPr>
        <p:spPr bwMode="auto">
          <a:xfrm>
            <a:off x="1905000" y="4884738"/>
            <a:ext cx="9037638" cy="54054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источник макроэлемента калия – незаменимого участника внутриклеточного метаболизма;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активная формула с витамином С             и рибозой для эффективной доставки       и усвоения калия;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03A89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поддерживает энергообмен                        и работоспособность организма.</a:t>
            </a:r>
          </a:p>
        </p:txBody>
      </p:sp>
      <p:pic>
        <p:nvPicPr>
          <p:cNvPr id="47110" name="image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00163" y="-292100"/>
            <a:ext cx="8874125" cy="13944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47" name="Shape 747"/>
          <p:cNvSpPr/>
          <p:nvPr/>
        </p:nvSpPr>
        <p:spPr>
          <a:xfrm>
            <a:off x="1914525" y="1060450"/>
            <a:ext cx="7323138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Alfalfa </a:t>
            </a:r>
          </a:p>
        </p:txBody>
      </p:sp>
      <p:sp>
        <p:nvSpPr>
          <p:cNvPr id="48132" name="Shape 748"/>
          <p:cNvSpPr>
            <a:spLocks noChangeArrowheads="1"/>
          </p:cNvSpPr>
          <p:nvPr/>
        </p:nvSpPr>
        <p:spPr bwMode="auto">
          <a:xfrm>
            <a:off x="1905000" y="2598738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A81756"/>
                </a:solidFill>
              </a:rPr>
              <a:t>ДЛЯ ПИТАНИЯ МИКРОФЛОРЫ КИШЕЧНИКА</a:t>
            </a:r>
          </a:p>
        </p:txBody>
      </p:sp>
      <p:sp>
        <p:nvSpPr>
          <p:cNvPr id="48133" name="Shape 749"/>
          <p:cNvSpPr>
            <a:spLocks noChangeArrowheads="1"/>
          </p:cNvSpPr>
          <p:nvPr/>
        </p:nvSpPr>
        <p:spPr bwMode="auto">
          <a:xfrm>
            <a:off x="1905000" y="4884738"/>
            <a:ext cx="9037638" cy="3927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marL="285750" indent="-284163" defTabSz="914400" eaLnBrk="1">
              <a:spcBef>
                <a:spcPts val="600"/>
              </a:spcBef>
              <a:buClr>
                <a:srgbClr val="F13B8D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источник клетчатки, которой так мало в современном рационе;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13B8D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источник витаминов и минералов природного происхождения;</a:t>
            </a:r>
          </a:p>
          <a:p>
            <a:pPr marL="285750" indent="-284163" defTabSz="914400" eaLnBrk="1">
              <a:spcBef>
                <a:spcPts val="600"/>
              </a:spcBef>
            </a:pPr>
            <a:endParaRPr lang="ru-RU" b="1">
              <a:solidFill>
                <a:srgbClr val="535353"/>
              </a:solidFill>
            </a:endParaRPr>
          </a:p>
          <a:p>
            <a:pPr marL="285750" indent="-284163" defTabSz="914400" eaLnBrk="1">
              <a:spcBef>
                <a:spcPts val="600"/>
              </a:spcBef>
              <a:buClr>
                <a:srgbClr val="F13B8D"/>
              </a:buClr>
              <a:buSzPct val="150000"/>
              <a:buFont typeface="Arial" charset="0"/>
              <a:buChar char="•"/>
            </a:pPr>
            <a:r>
              <a:rPr lang="ru-RU" b="1">
                <a:solidFill>
                  <a:srgbClr val="535353"/>
                </a:solidFill>
              </a:rPr>
              <a:t>способствует детоксикации организма.</a:t>
            </a:r>
          </a:p>
        </p:txBody>
      </p:sp>
      <p:pic>
        <p:nvPicPr>
          <p:cNvPr id="48134" name="image2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76500" y="2528888"/>
            <a:ext cx="6523038" cy="84661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55" name="Shape 755"/>
          <p:cNvSpPr/>
          <p:nvPr/>
        </p:nvSpPr>
        <p:spPr>
          <a:xfrm>
            <a:off x="7597775" y="1060450"/>
            <a:ext cx="9188450" cy="1109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ern="0">
                <a:latin typeface="+mj-lt"/>
                <a:ea typeface="+mj-ea"/>
                <a:cs typeface="+mj-cs"/>
                <a:sym typeface="Arial"/>
              </a:rPr>
              <a:t>CORAL DETOX plus  </a:t>
            </a:r>
          </a:p>
        </p:txBody>
      </p:sp>
      <p:sp>
        <p:nvSpPr>
          <p:cNvPr id="49156" name="Shape 756"/>
          <p:cNvSpPr>
            <a:spLocks noChangeArrowheads="1"/>
          </p:cNvSpPr>
          <p:nvPr/>
        </p:nvSpPr>
        <p:spPr bwMode="auto">
          <a:xfrm>
            <a:off x="1382713" y="5651500"/>
            <a:ext cx="8053387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FFFFFF"/>
                </a:solidFill>
              </a:rPr>
              <a:t>ЗАЩИТА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ОТ ОКИСЛИТЕЛЬНОГО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СТРЕССА</a:t>
            </a:r>
          </a:p>
        </p:txBody>
      </p:sp>
      <p:pic>
        <p:nvPicPr>
          <p:cNvPr id="49157" name="image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168650"/>
            <a:ext cx="228600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58" name="image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5825" y="3168650"/>
            <a:ext cx="229235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59" name="image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7874000"/>
            <a:ext cx="228600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9160" name="image3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30800" y="3168650"/>
            <a:ext cx="228600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9161" name="Shape 761"/>
          <p:cNvSpPr>
            <a:spLocks noChangeArrowheads="1"/>
          </p:cNvSpPr>
          <p:nvPr/>
        </p:nvSpPr>
        <p:spPr bwMode="auto">
          <a:xfrm>
            <a:off x="8164513" y="5886450"/>
            <a:ext cx="805497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FFFFFF"/>
                </a:solidFill>
              </a:rPr>
              <a:t>ОПТИМИЗАЦИЯ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ПИЩЕВАРЕНИЯ</a:t>
            </a:r>
          </a:p>
        </p:txBody>
      </p:sp>
      <p:sp>
        <p:nvSpPr>
          <p:cNvPr id="49162" name="Shape 762"/>
          <p:cNvSpPr>
            <a:spLocks noChangeArrowheads="1"/>
          </p:cNvSpPr>
          <p:nvPr/>
        </p:nvSpPr>
        <p:spPr bwMode="auto">
          <a:xfrm>
            <a:off x="4117975" y="10382250"/>
            <a:ext cx="8053388" cy="15668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FFFFFF"/>
                </a:solidFill>
              </a:rPr>
              <a:t>ПОВЫШЕНИЕ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РАБОТОСПОСОБНОСТИ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И УСТОЙЧИВОСТИ К НАГРУЗКАМ</a:t>
            </a:r>
          </a:p>
        </p:txBody>
      </p:sp>
      <p:sp>
        <p:nvSpPr>
          <p:cNvPr id="49163" name="Shape 763"/>
          <p:cNvSpPr>
            <a:spLocks noChangeArrowheads="1"/>
          </p:cNvSpPr>
          <p:nvPr/>
        </p:nvSpPr>
        <p:spPr bwMode="auto">
          <a:xfrm>
            <a:off x="14947900" y="5886450"/>
            <a:ext cx="8053388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FFFFFF"/>
                </a:solidFill>
              </a:rPr>
              <a:t>АКТИВНОЕ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ДОЛГОЛЕТИЕ</a:t>
            </a:r>
          </a:p>
        </p:txBody>
      </p:sp>
      <p:pic>
        <p:nvPicPr>
          <p:cNvPr id="49164" name="image4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68625" y="7874000"/>
            <a:ext cx="2286000" cy="228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9165" name="Shape 765"/>
          <p:cNvSpPr>
            <a:spLocks noChangeArrowheads="1"/>
          </p:cNvSpPr>
          <p:nvPr/>
        </p:nvSpPr>
        <p:spPr bwMode="auto">
          <a:xfrm>
            <a:off x="12784138" y="10382250"/>
            <a:ext cx="8053387" cy="15668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FFFFFF"/>
                </a:solidFill>
              </a:rPr>
              <a:t>ДОПОЛНИТЕЛЬНЫЙ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ИСТОЧНИК ВИТАМИНОВ</a:t>
            </a:r>
          </a:p>
          <a:p>
            <a:pPr algn="ctr" eaLnBrk="1"/>
            <a:r>
              <a:rPr lang="ru-RU" b="1">
                <a:solidFill>
                  <a:srgbClr val="FFFFFF"/>
                </a:solidFill>
              </a:rPr>
              <a:t>И МИНЕРАЛОВ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0179" name="Shape 768"/>
          <p:cNvSpPr>
            <a:spLocks noChangeArrowheads="1"/>
          </p:cNvSpPr>
          <p:nvPr/>
        </p:nvSpPr>
        <p:spPr bwMode="auto">
          <a:xfrm>
            <a:off x="1922463" y="1755775"/>
            <a:ext cx="6892925" cy="1109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6600" b="1">
                <a:solidFill>
                  <a:srgbClr val="E22F76"/>
                </a:solidFill>
              </a:rPr>
              <a:t>Coral Detox Plus</a:t>
            </a:r>
          </a:p>
        </p:txBody>
      </p:sp>
      <p:sp>
        <p:nvSpPr>
          <p:cNvPr id="50180" name="Shape 769"/>
          <p:cNvSpPr>
            <a:spLocks noChangeArrowheads="1"/>
          </p:cNvSpPr>
          <p:nvPr/>
        </p:nvSpPr>
        <p:spPr bwMode="auto">
          <a:xfrm>
            <a:off x="1917700" y="5233988"/>
            <a:ext cx="4362450" cy="3448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БОНУСНЫЕ БАЛЛЫ</a:t>
            </a: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r>
              <a:rPr lang="ru-RU" b="1">
                <a:solidFill>
                  <a:srgbClr val="535353"/>
                </a:solidFill>
              </a:rPr>
              <a:t>КЛУБНАЯ ЦЕНА</a:t>
            </a: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endParaRPr lang="ru-RU" b="1">
              <a:solidFill>
                <a:srgbClr val="535353"/>
              </a:solidFill>
            </a:endParaRPr>
          </a:p>
          <a:p>
            <a:pPr eaLnBrk="1"/>
            <a:r>
              <a:rPr lang="ru-RU" b="1">
                <a:solidFill>
                  <a:srgbClr val="535353"/>
                </a:solidFill>
              </a:rPr>
              <a:t>РОЗНИЧНАЯ ЦЕНА</a:t>
            </a:r>
          </a:p>
        </p:txBody>
      </p:sp>
      <p:sp>
        <p:nvSpPr>
          <p:cNvPr id="50181" name="Shape 770"/>
          <p:cNvSpPr>
            <a:spLocks noChangeArrowheads="1"/>
          </p:cNvSpPr>
          <p:nvPr/>
        </p:nvSpPr>
        <p:spPr bwMode="auto">
          <a:xfrm>
            <a:off x="7234238" y="5045075"/>
            <a:ext cx="919162" cy="912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83</a:t>
            </a:r>
          </a:p>
        </p:txBody>
      </p:sp>
      <p:sp>
        <p:nvSpPr>
          <p:cNvPr id="50182" name="Shape 771"/>
          <p:cNvSpPr>
            <a:spLocks noChangeArrowheads="1"/>
          </p:cNvSpPr>
          <p:nvPr/>
        </p:nvSpPr>
        <p:spPr bwMode="auto">
          <a:xfrm>
            <a:off x="7089775" y="7850188"/>
            <a:ext cx="3030538" cy="912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153,75 </a:t>
            </a:r>
            <a:r>
              <a:rPr lang="ru-RU" b="1">
                <a:solidFill>
                  <a:srgbClr val="E22F76"/>
                </a:solidFill>
              </a:rPr>
              <a:t>у.е.</a:t>
            </a:r>
          </a:p>
        </p:txBody>
      </p:sp>
      <p:sp>
        <p:nvSpPr>
          <p:cNvPr id="50183" name="Shape 772"/>
          <p:cNvSpPr>
            <a:spLocks noChangeArrowheads="1"/>
          </p:cNvSpPr>
          <p:nvPr/>
        </p:nvSpPr>
        <p:spPr bwMode="auto">
          <a:xfrm>
            <a:off x="7089775" y="6438900"/>
            <a:ext cx="2041525" cy="911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/>
            <a:r>
              <a:rPr lang="ru-RU" sz="5200" b="1">
                <a:solidFill>
                  <a:srgbClr val="E22F76"/>
                </a:solidFill>
              </a:rPr>
              <a:t>123</a:t>
            </a:r>
            <a:r>
              <a:rPr lang="ru-RU" b="1">
                <a:solidFill>
                  <a:srgbClr val="E22F76"/>
                </a:solidFill>
              </a:rPr>
              <a:t> у.е.</a:t>
            </a:r>
          </a:p>
        </p:txBody>
      </p:sp>
      <p:sp>
        <p:nvSpPr>
          <p:cNvPr id="50184" name="Shape 773"/>
          <p:cNvSpPr>
            <a:spLocks noChangeArrowheads="1"/>
          </p:cNvSpPr>
          <p:nvPr/>
        </p:nvSpPr>
        <p:spPr bwMode="auto">
          <a:xfrm>
            <a:off x="7145338" y="4965700"/>
            <a:ext cx="1071562" cy="1071563"/>
          </a:xfrm>
          <a:prstGeom prst="ellipse">
            <a:avLst/>
          </a:prstGeom>
          <a:noFill/>
          <a:ln w="25400">
            <a:solidFill>
              <a:srgbClr val="F989BF"/>
            </a:solidFill>
            <a:round/>
            <a:headEnd/>
            <a:tailEnd/>
          </a:ln>
        </p:spPr>
        <p:txBody>
          <a:bodyPr lIns="85718" tIns="85718" rIns="85718" bIns="85718" anchor="ctr"/>
          <a:lstStyle/>
          <a:p>
            <a:pPr eaLnBrk="1"/>
            <a:endParaRPr lang="ru-RU"/>
          </a:p>
        </p:txBody>
      </p:sp>
      <p:pic>
        <p:nvPicPr>
          <p:cNvPr id="50185" name="image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25" y="1887538"/>
            <a:ext cx="9940925" cy="9940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776"/>
          <p:cNvSpPr>
            <a:spLocks noChangeArrowheads="1"/>
          </p:cNvSpPr>
          <p:nvPr/>
        </p:nvSpPr>
        <p:spPr bwMode="auto">
          <a:xfrm>
            <a:off x="-36513" y="-50800"/>
            <a:ext cx="24457026" cy="13817600"/>
          </a:xfrm>
          <a:prstGeom prst="rect">
            <a:avLst/>
          </a:prstGeom>
          <a:solidFill>
            <a:srgbClr val="E43078"/>
          </a:solidFill>
          <a:ln w="12700">
            <a:noFill/>
            <a:miter lim="400000"/>
            <a:headEnd/>
            <a:tailEnd/>
          </a:ln>
        </p:spPr>
        <p:txBody>
          <a:bodyPr lIns="85718" tIns="85718" rIns="85718" bIns="85718" anchor="ctr"/>
          <a:lstStyle/>
          <a:p>
            <a:pPr eaLnBrk="1"/>
            <a:endParaRPr lang="ru-RU"/>
          </a:p>
        </p:txBody>
      </p:sp>
      <p:sp>
        <p:nvSpPr>
          <p:cNvPr id="51203" name="Shape 777"/>
          <p:cNvSpPr>
            <a:spLocks noChangeArrowheads="1"/>
          </p:cNvSpPr>
          <p:nvPr/>
        </p:nvSpPr>
        <p:spPr bwMode="auto">
          <a:xfrm>
            <a:off x="6313488" y="5845175"/>
            <a:ext cx="12334875" cy="787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40000"/>
              </a:lnSpc>
            </a:pPr>
            <a:r>
              <a:rPr lang="ru-RU" sz="4400" b="1">
                <a:solidFill>
                  <a:srgbClr val="FFFFFF"/>
                </a:solidFill>
              </a:rPr>
              <a:t>АКТИВАЦИЯ ЕСТЕСТВЕННОГО ОЧИЩЕНИЯ</a:t>
            </a:r>
          </a:p>
        </p:txBody>
      </p:sp>
      <p:pic>
        <p:nvPicPr>
          <p:cNvPr id="51204" name="imag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7550" y="8435975"/>
            <a:ext cx="5168900" cy="909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8675" name="image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8676" name="Shape 517"/>
          <p:cNvSpPr>
            <a:spLocks noChangeArrowheads="1"/>
          </p:cNvSpPr>
          <p:nvPr/>
        </p:nvSpPr>
        <p:spPr bwMode="auto">
          <a:xfrm>
            <a:off x="5022850" y="1060450"/>
            <a:ext cx="14338300" cy="32273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algn="ctr" eaLnBrk="1">
              <a:lnSpc>
                <a:spcPct val="110000"/>
              </a:lnSpc>
            </a:pPr>
            <a:r>
              <a:rPr lang="ru-RU" sz="6600" b="1"/>
              <a:t>ТОКСИНЫ</a:t>
            </a:r>
          </a:p>
          <a:p>
            <a:pPr algn="ctr" eaLnBrk="1">
              <a:lnSpc>
                <a:spcPct val="110000"/>
              </a:lnSpc>
            </a:pPr>
            <a:r>
              <a:rPr lang="ru-RU" sz="6600" b="1"/>
              <a:t>ПОПАДАЮТ В ОРГАНИЗМ </a:t>
            </a:r>
            <a:r>
              <a:rPr lang="ru-RU" sz="6600" b="1">
                <a:solidFill>
                  <a:srgbClr val="A61C56"/>
                </a:solidFill>
              </a:rPr>
              <a:t>ИЗВНЕ</a:t>
            </a:r>
          </a:p>
          <a:p>
            <a:pPr algn="ctr" eaLnBrk="1">
              <a:lnSpc>
                <a:spcPct val="110000"/>
              </a:lnSpc>
            </a:pPr>
            <a:r>
              <a:rPr lang="ru-RU" sz="6600" b="1"/>
              <a:t>И ОБРАЗУЮТСЯ </a:t>
            </a:r>
            <a:r>
              <a:rPr lang="ru-RU" sz="6600" b="1">
                <a:solidFill>
                  <a:srgbClr val="A61C56"/>
                </a:solidFill>
              </a:rPr>
              <a:t>ВНУТРИ</a:t>
            </a:r>
            <a:r>
              <a:rPr lang="ru-RU" sz="6600" b="1"/>
              <a:t> </a:t>
            </a:r>
          </a:p>
        </p:txBody>
      </p:sp>
      <p:sp>
        <p:nvSpPr>
          <p:cNvPr id="28677" name="Shape 518"/>
          <p:cNvSpPr>
            <a:spLocks noChangeArrowheads="1"/>
          </p:cNvSpPr>
          <p:nvPr/>
        </p:nvSpPr>
        <p:spPr bwMode="auto">
          <a:xfrm>
            <a:off x="15041563" y="9894888"/>
            <a:ext cx="4529137" cy="958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ru-RU" sz="4400">
                <a:solidFill>
                  <a:srgbClr val="A81756"/>
                </a:solidFill>
                <a:latin typeface="Arial Black" pitchFamily="34" charset="0"/>
                <a:sym typeface="Arial Black" pitchFamily="34" charset="0"/>
              </a:rPr>
              <a:t>ЭКЗОТОКСИН</a:t>
            </a:r>
          </a:p>
        </p:txBody>
      </p:sp>
      <p:sp>
        <p:nvSpPr>
          <p:cNvPr id="28678" name="Shape 519"/>
          <p:cNvSpPr>
            <a:spLocks noChangeArrowheads="1"/>
          </p:cNvSpPr>
          <p:nvPr/>
        </p:nvSpPr>
        <p:spPr bwMode="auto">
          <a:xfrm>
            <a:off x="4943475" y="9893300"/>
            <a:ext cx="4670425" cy="958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ru-RU" sz="4400">
                <a:solidFill>
                  <a:srgbClr val="A81756"/>
                </a:solidFill>
                <a:latin typeface="Arial Black" pitchFamily="34" charset="0"/>
                <a:sym typeface="Arial Black" pitchFamily="34" charset="0"/>
              </a:rPr>
              <a:t>ЭНДОТОКСИН</a:t>
            </a:r>
          </a:p>
        </p:txBody>
      </p:sp>
      <p:grpSp>
        <p:nvGrpSpPr>
          <p:cNvPr id="28679" name="Group 522"/>
          <p:cNvGrpSpPr>
            <a:grpSpLocks/>
          </p:cNvGrpSpPr>
          <p:nvPr/>
        </p:nvGrpSpPr>
        <p:grpSpPr bwMode="auto">
          <a:xfrm>
            <a:off x="15303500" y="5565775"/>
            <a:ext cx="4005263" cy="4006850"/>
            <a:chOff x="0" y="0"/>
            <a:chExt cx="4006463" cy="4006462"/>
          </a:xfrm>
        </p:grpSpPr>
        <p:pic>
          <p:nvPicPr>
            <p:cNvPr id="28686" name="image9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5438" y="503437"/>
              <a:ext cx="2935585" cy="299958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28687" name="Shape 521"/>
            <p:cNvSpPr>
              <a:spLocks noChangeArrowheads="1"/>
            </p:cNvSpPr>
            <p:nvPr/>
          </p:nvSpPr>
          <p:spPr bwMode="auto">
            <a:xfrm>
              <a:off x="-1" y="-1"/>
              <a:ext cx="4006465" cy="4006463"/>
            </a:xfrm>
            <a:prstGeom prst="ellipse">
              <a:avLst/>
            </a:prstGeom>
            <a:noFill/>
            <a:ln w="76200">
              <a:solidFill>
                <a:srgbClr val="E43078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8680" name="Shape 523"/>
          <p:cNvSpPr>
            <a:spLocks noChangeArrowheads="1"/>
          </p:cNvSpPr>
          <p:nvPr/>
        </p:nvSpPr>
        <p:spPr bwMode="auto">
          <a:xfrm>
            <a:off x="4956175" y="10958513"/>
            <a:ext cx="4670425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/>
              <a:t>ОБРАЗУЕТСЯ ВНУТРИ ОРГАНИЗМА</a:t>
            </a:r>
          </a:p>
        </p:txBody>
      </p:sp>
      <p:grpSp>
        <p:nvGrpSpPr>
          <p:cNvPr id="28681" name="Group 526"/>
          <p:cNvGrpSpPr>
            <a:grpSpLocks/>
          </p:cNvGrpSpPr>
          <p:nvPr/>
        </p:nvGrpSpPr>
        <p:grpSpPr bwMode="auto">
          <a:xfrm>
            <a:off x="5287963" y="5565775"/>
            <a:ext cx="4006850" cy="4006850"/>
            <a:chOff x="0" y="0"/>
            <a:chExt cx="4006462" cy="4006462"/>
          </a:xfrm>
        </p:grpSpPr>
        <p:pic>
          <p:nvPicPr>
            <p:cNvPr id="28684" name="image10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439" y="606632"/>
              <a:ext cx="2935584" cy="254842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28685" name="Shape 525"/>
            <p:cNvSpPr>
              <a:spLocks noChangeArrowheads="1"/>
            </p:cNvSpPr>
            <p:nvPr/>
          </p:nvSpPr>
          <p:spPr bwMode="auto">
            <a:xfrm>
              <a:off x="-1" y="-1"/>
              <a:ext cx="4006463" cy="4006463"/>
            </a:xfrm>
            <a:prstGeom prst="ellipse">
              <a:avLst/>
            </a:prstGeom>
            <a:noFill/>
            <a:ln w="76200">
              <a:solidFill>
                <a:srgbClr val="E43078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8682" name="Shape 527"/>
          <p:cNvSpPr>
            <a:spLocks noChangeArrowheads="1"/>
          </p:cNvSpPr>
          <p:nvPr/>
        </p:nvSpPr>
        <p:spPr bwMode="auto">
          <a:xfrm>
            <a:off x="15020925" y="10958513"/>
            <a:ext cx="4672013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/>
              <a:t>ПОСТУПАЕТ </a:t>
            </a:r>
          </a:p>
          <a:p>
            <a:pPr algn="ctr" eaLnBrk="1"/>
            <a:r>
              <a:rPr lang="ru-RU" b="1"/>
              <a:t>В ОРГАНИЗМ ИЗВНЕ</a:t>
            </a:r>
          </a:p>
        </p:txBody>
      </p:sp>
      <p:sp>
        <p:nvSpPr>
          <p:cNvPr id="28683" name="Shape 528"/>
          <p:cNvSpPr>
            <a:spLocks noChangeShapeType="1"/>
          </p:cNvSpPr>
          <p:nvPr/>
        </p:nvSpPr>
        <p:spPr bwMode="auto">
          <a:xfrm flipV="1">
            <a:off x="12192000" y="6172200"/>
            <a:ext cx="0" cy="1974850"/>
          </a:xfrm>
          <a:prstGeom prst="line">
            <a:avLst/>
          </a:prstGeom>
          <a:noFill/>
          <a:ln w="63500">
            <a:solidFill>
              <a:srgbClr val="E43078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ru-RU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9699" name="Shape 533"/>
          <p:cNvSpPr>
            <a:spLocks noChangeArrowheads="1"/>
          </p:cNvSpPr>
          <p:nvPr/>
        </p:nvSpPr>
        <p:spPr bwMode="auto">
          <a:xfrm>
            <a:off x="1914525" y="1060450"/>
            <a:ext cx="10282238" cy="12906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6600" b="1"/>
              <a:t>ЧТО О НИХ ИЗВЕСТНО?</a:t>
            </a:r>
          </a:p>
        </p:txBody>
      </p:sp>
      <p:sp>
        <p:nvSpPr>
          <p:cNvPr id="29700" name="Shape 534"/>
          <p:cNvSpPr>
            <a:spLocks noChangeArrowheads="1"/>
          </p:cNvSpPr>
          <p:nvPr/>
        </p:nvSpPr>
        <p:spPr bwMode="auto">
          <a:xfrm>
            <a:off x="14370050" y="9170988"/>
            <a:ext cx="6999288" cy="958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ru-RU" sz="4400">
                <a:solidFill>
                  <a:srgbClr val="6A6E83"/>
                </a:solidFill>
                <a:latin typeface="Arial Black" pitchFamily="34" charset="0"/>
                <a:sym typeface="Arial Black" pitchFamily="34" charset="0"/>
              </a:rPr>
              <a:t>ВОДОРАСТВОРИМЫЕ</a:t>
            </a:r>
          </a:p>
        </p:txBody>
      </p:sp>
      <p:grpSp>
        <p:nvGrpSpPr>
          <p:cNvPr id="29701" name="Group 537"/>
          <p:cNvGrpSpPr>
            <a:grpSpLocks/>
          </p:cNvGrpSpPr>
          <p:nvPr/>
        </p:nvGrpSpPr>
        <p:grpSpPr bwMode="auto">
          <a:xfrm>
            <a:off x="1865313" y="4456113"/>
            <a:ext cx="9942512" cy="3752850"/>
            <a:chOff x="-1" y="0"/>
            <a:chExt cx="9941929" cy="3752849"/>
          </a:xfrm>
        </p:grpSpPr>
        <p:sp>
          <p:nvSpPr>
            <p:cNvPr id="535" name="Shape 535"/>
            <p:cNvSpPr/>
            <p:nvPr/>
          </p:nvSpPr>
          <p:spPr>
            <a:xfrm>
              <a:off x="3828824" y="0"/>
              <a:ext cx="6113104" cy="3752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85718" tIns="85718" rIns="85718" bIns="85718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F8BC3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ern="0"/>
                <a:t>20%</a:t>
              </a:r>
            </a:p>
          </p:txBody>
        </p:sp>
        <p:pic>
          <p:nvPicPr>
            <p:cNvPr id="29708" name="image1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" y="0"/>
              <a:ext cx="3644071" cy="375285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29702" name="Group 540"/>
          <p:cNvGrpSpPr>
            <a:grpSpLocks/>
          </p:cNvGrpSpPr>
          <p:nvPr/>
        </p:nvGrpSpPr>
        <p:grpSpPr bwMode="auto">
          <a:xfrm>
            <a:off x="14217650" y="4051300"/>
            <a:ext cx="9193213" cy="4564063"/>
            <a:chOff x="0" y="0"/>
            <a:chExt cx="9192522" cy="4564489"/>
          </a:xfrm>
        </p:grpSpPr>
        <p:pic>
          <p:nvPicPr>
            <p:cNvPr id="29705" name="image12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" y="-1"/>
              <a:ext cx="2792694" cy="456449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539" name="Shape 539"/>
            <p:cNvSpPr/>
            <p:nvPr/>
          </p:nvSpPr>
          <p:spPr>
            <a:xfrm>
              <a:off x="3079519" y="406438"/>
              <a:ext cx="6113003" cy="3751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85718" tIns="85718" rIns="85718" bIns="85718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3B76F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ern="0"/>
                <a:t>80%</a:t>
              </a:r>
            </a:p>
          </p:txBody>
        </p:sp>
      </p:grpSp>
      <p:sp>
        <p:nvSpPr>
          <p:cNvPr id="29703" name="Shape 541"/>
          <p:cNvSpPr>
            <a:spLocks noChangeArrowheads="1"/>
          </p:cNvSpPr>
          <p:nvPr/>
        </p:nvSpPr>
        <p:spPr bwMode="auto">
          <a:xfrm>
            <a:off x="1906588" y="9170988"/>
            <a:ext cx="7107237" cy="958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ru-RU" sz="4400">
                <a:solidFill>
                  <a:srgbClr val="6A6E83"/>
                </a:solidFill>
                <a:latin typeface="Arial Black" pitchFamily="34" charset="0"/>
                <a:sym typeface="Arial Black" pitchFamily="34" charset="0"/>
              </a:rPr>
              <a:t>ЖИРОРАСТВОРИМЫЕ</a:t>
            </a:r>
          </a:p>
        </p:txBody>
      </p:sp>
      <p:sp>
        <p:nvSpPr>
          <p:cNvPr id="29704" name="Shape 542"/>
          <p:cNvSpPr>
            <a:spLocks noChangeShapeType="1"/>
          </p:cNvSpPr>
          <p:nvPr/>
        </p:nvSpPr>
        <p:spPr bwMode="auto">
          <a:xfrm flipV="1">
            <a:off x="12700000" y="4400550"/>
            <a:ext cx="0" cy="3865563"/>
          </a:xfrm>
          <a:prstGeom prst="line">
            <a:avLst/>
          </a:prstGeom>
          <a:noFill/>
          <a:ln w="63500">
            <a:solidFill>
              <a:srgbClr val="E43078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ru-RU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24384000" cy="13709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0723" name="Shape 547"/>
          <p:cNvSpPr>
            <a:spLocks noChangeArrowheads="1"/>
          </p:cNvSpPr>
          <p:nvPr/>
        </p:nvSpPr>
        <p:spPr bwMode="auto">
          <a:xfrm>
            <a:off x="1914525" y="1060450"/>
            <a:ext cx="14774863" cy="32273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6600" b="1">
                <a:solidFill>
                  <a:srgbClr val="FFFFFF"/>
                </a:solidFill>
              </a:rPr>
              <a:t>ЕСЛИ ОРГАНЫ ВЫДЕЛИТЕЛЬНОЙ</a:t>
            </a:r>
          </a:p>
          <a:p>
            <a:pPr eaLnBrk="1">
              <a:lnSpc>
                <a:spcPct val="110000"/>
              </a:lnSpc>
            </a:pPr>
            <a:r>
              <a:rPr lang="ru-RU" sz="6600" b="1">
                <a:solidFill>
                  <a:srgbClr val="FFFFFF"/>
                </a:solidFill>
              </a:rPr>
              <a:t>СИСТЕМЫ НЕ СПРАВЛЯЮТСЯ </a:t>
            </a:r>
          </a:p>
          <a:p>
            <a:pPr eaLnBrk="1">
              <a:lnSpc>
                <a:spcPct val="110000"/>
              </a:lnSpc>
            </a:pPr>
            <a:r>
              <a:rPr lang="ru-RU" sz="6600" b="1">
                <a:solidFill>
                  <a:srgbClr val="F480B4"/>
                </a:solidFill>
              </a:rPr>
              <a:t>С ВЫВЕДЕНИЕМ ТОКСИНОВ:</a:t>
            </a:r>
          </a:p>
        </p:txBody>
      </p:sp>
      <p:pic>
        <p:nvPicPr>
          <p:cNvPr id="30724" name="image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14850" y="1914525"/>
            <a:ext cx="4216400" cy="105838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0725" name="Shape 549"/>
          <p:cNvSpPr>
            <a:spLocks noChangeArrowheads="1"/>
          </p:cNvSpPr>
          <p:nvPr/>
        </p:nvSpPr>
        <p:spPr bwMode="auto">
          <a:xfrm>
            <a:off x="2084388" y="5095875"/>
            <a:ext cx="9539287" cy="7235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проблемы с кожей,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нарушения пищеварения,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заболевания дыхательной системы,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поражения суставов и костей,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психологические расстройства,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нарушения артериального давления,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гинекологические проблемы,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отеки,</a:t>
            </a:r>
          </a:p>
          <a:p>
            <a:pPr eaLnBrk="1">
              <a:lnSpc>
                <a:spcPct val="170000"/>
              </a:lnSpc>
            </a:pPr>
            <a:r>
              <a:rPr lang="ru-RU" sz="3000" b="1">
                <a:solidFill>
                  <a:srgbClr val="FFFFFF"/>
                </a:solidFill>
              </a:rPr>
              <a:t>- другие заболевания.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1747" name="Shape 554"/>
          <p:cNvSpPr>
            <a:spLocks noChangeArrowheads="1"/>
          </p:cNvSpPr>
          <p:nvPr/>
        </p:nvSpPr>
        <p:spPr bwMode="auto">
          <a:xfrm>
            <a:off x="1914525" y="1060450"/>
            <a:ext cx="12461875" cy="1109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6600" b="1">
                <a:solidFill>
                  <a:srgbClr val="535353"/>
                </a:solidFill>
              </a:rPr>
              <a:t>ПОЧЕМУ ТАК ПРОИСХОДИТ? </a:t>
            </a:r>
          </a:p>
        </p:txBody>
      </p:sp>
      <p:sp>
        <p:nvSpPr>
          <p:cNvPr id="31748" name="Shape 555"/>
          <p:cNvSpPr>
            <a:spLocks noChangeArrowheads="1"/>
          </p:cNvSpPr>
          <p:nvPr/>
        </p:nvSpPr>
        <p:spPr bwMode="auto">
          <a:xfrm>
            <a:off x="1905000" y="7450138"/>
            <a:ext cx="8054975" cy="2635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КОЛИЧЕСТВО ТОКСИНОВ, ОБРАЗУЮЩИХСЯ ВНУТРИ ОРГАНИЗМА, СЛИШКОМ ВЕЛИКО,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И ОН НЕ В СОСТОЯНИИ СПРАВИТЬСЯ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С НИМИ САМОСТОЯТЕЛЬНО</a:t>
            </a:r>
          </a:p>
        </p:txBody>
      </p:sp>
      <p:sp>
        <p:nvSpPr>
          <p:cNvPr id="31749" name="Shape 556"/>
          <p:cNvSpPr>
            <a:spLocks noChangeArrowheads="1"/>
          </p:cNvSpPr>
          <p:nvPr/>
        </p:nvSpPr>
        <p:spPr bwMode="auto">
          <a:xfrm>
            <a:off x="11172825" y="7450138"/>
            <a:ext cx="5524500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АГРЕССИВНОЕ ВОЗДЕЙСТВИЕ ВНЕШНЕЙ СРЕДЫ</a:t>
            </a:r>
          </a:p>
        </p:txBody>
      </p:sp>
      <p:sp>
        <p:nvSpPr>
          <p:cNvPr id="31750" name="Shape 557"/>
          <p:cNvSpPr>
            <a:spLocks noChangeArrowheads="1"/>
          </p:cNvSpPr>
          <p:nvPr/>
        </p:nvSpPr>
        <p:spPr bwMode="auto">
          <a:xfrm>
            <a:off x="18083213" y="7450138"/>
            <a:ext cx="6275387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НЕДОСТАТОК ВОДЫ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В ОРГАНИЗМЕ</a:t>
            </a:r>
          </a:p>
        </p:txBody>
      </p:sp>
      <p:pic>
        <p:nvPicPr>
          <p:cNvPr id="31751" name="image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7075" y="4684713"/>
            <a:ext cx="2438400" cy="2378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1752" name="image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95925" y="4700588"/>
            <a:ext cx="1589088" cy="23447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1753" name="image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34750" y="4676775"/>
            <a:ext cx="2187575" cy="2284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2771" name="Shape 565"/>
          <p:cNvSpPr>
            <a:spLocks noChangeArrowheads="1"/>
          </p:cNvSpPr>
          <p:nvPr/>
        </p:nvSpPr>
        <p:spPr bwMode="auto">
          <a:xfrm>
            <a:off x="1914525" y="1060450"/>
            <a:ext cx="12580938" cy="11096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6600" b="1">
                <a:solidFill>
                  <a:srgbClr val="E0397A"/>
                </a:solidFill>
              </a:rPr>
              <a:t>СИМПТОМЫ</a:t>
            </a:r>
            <a:r>
              <a:rPr lang="ru-RU" sz="6600" b="1"/>
              <a:t> </a:t>
            </a:r>
            <a:r>
              <a:rPr lang="ru-RU" sz="6600" b="1">
                <a:solidFill>
                  <a:srgbClr val="535353"/>
                </a:solidFill>
              </a:rPr>
              <a:t>ИНТОКСИКАЦИИ</a:t>
            </a:r>
          </a:p>
        </p:txBody>
      </p:sp>
      <p:sp>
        <p:nvSpPr>
          <p:cNvPr id="32772" name="Shape 566"/>
          <p:cNvSpPr>
            <a:spLocks noChangeArrowheads="1"/>
          </p:cNvSpPr>
          <p:nvPr/>
        </p:nvSpPr>
        <p:spPr bwMode="auto">
          <a:xfrm>
            <a:off x="16514763" y="4100513"/>
            <a:ext cx="3965575" cy="15668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ОБОСТРЕНИЕ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ХРОНИЧЕСКИХ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ЗАБОЛЕВАНИЙ</a:t>
            </a:r>
          </a:p>
        </p:txBody>
      </p:sp>
      <p:sp>
        <p:nvSpPr>
          <p:cNvPr id="32773" name="Shape 567"/>
          <p:cNvSpPr>
            <a:spLocks noChangeArrowheads="1"/>
          </p:cNvSpPr>
          <p:nvPr/>
        </p:nvSpPr>
        <p:spPr bwMode="auto">
          <a:xfrm>
            <a:off x="16513175" y="8470900"/>
            <a:ext cx="3373438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ПОРАЖЕНИЕ НЕРВНОЙ СИСТЕМЫ</a:t>
            </a:r>
          </a:p>
        </p:txBody>
      </p:sp>
      <p:sp>
        <p:nvSpPr>
          <p:cNvPr id="32774" name="Shape 568"/>
          <p:cNvSpPr>
            <a:spLocks noChangeArrowheads="1"/>
          </p:cNvSpPr>
          <p:nvPr/>
        </p:nvSpPr>
        <p:spPr bwMode="auto">
          <a:xfrm>
            <a:off x="20142200" y="7537450"/>
            <a:ext cx="3625850" cy="15668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algn="ctr" eaLnBrk="1"/>
            <a:r>
              <a:rPr lang="ru-RU" b="1">
                <a:solidFill>
                  <a:srgbClr val="535353"/>
                </a:solidFill>
              </a:rPr>
              <a:t>НЕОБРАТИМЫЕ ИЗМЕНЕНИЯ </a:t>
            </a:r>
          </a:p>
          <a:p>
            <a:pPr algn="ctr" eaLnBrk="1"/>
            <a:r>
              <a:rPr lang="ru-RU" b="1">
                <a:solidFill>
                  <a:srgbClr val="535353"/>
                </a:solidFill>
              </a:rPr>
              <a:t>В ОРГАНАХ</a:t>
            </a:r>
          </a:p>
        </p:txBody>
      </p:sp>
      <p:sp>
        <p:nvSpPr>
          <p:cNvPr id="32775" name="Shape 569"/>
          <p:cNvSpPr>
            <a:spLocks noChangeArrowheads="1"/>
          </p:cNvSpPr>
          <p:nvPr/>
        </p:nvSpPr>
        <p:spPr bwMode="auto">
          <a:xfrm>
            <a:off x="3644900" y="4403725"/>
            <a:ext cx="3363913" cy="1096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ОБЩЕЕ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УТОМЛЕНИЕ</a:t>
            </a:r>
          </a:p>
        </p:txBody>
      </p:sp>
      <p:sp>
        <p:nvSpPr>
          <p:cNvPr id="32776" name="Shape 570"/>
          <p:cNvSpPr>
            <a:spLocks noChangeArrowheads="1"/>
          </p:cNvSpPr>
          <p:nvPr/>
        </p:nvSpPr>
        <p:spPr bwMode="auto">
          <a:xfrm>
            <a:off x="3640138" y="8226425"/>
            <a:ext cx="3373437" cy="2038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ЛОМОТА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В СУСТАВАХ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И БОЛИ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В МЫШЦАХ</a:t>
            </a:r>
          </a:p>
        </p:txBody>
      </p:sp>
      <p:sp>
        <p:nvSpPr>
          <p:cNvPr id="32777" name="Shape 571"/>
          <p:cNvSpPr>
            <a:spLocks noChangeArrowheads="1"/>
          </p:cNvSpPr>
          <p:nvPr/>
        </p:nvSpPr>
        <p:spPr bwMode="auto">
          <a:xfrm>
            <a:off x="9520238" y="8756650"/>
            <a:ext cx="4337050" cy="1098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АЛЛЕРГИЧЕСКИЕ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РЕАКЦИИ</a:t>
            </a:r>
          </a:p>
        </p:txBody>
      </p:sp>
      <p:sp>
        <p:nvSpPr>
          <p:cNvPr id="32778" name="Shape 572"/>
          <p:cNvSpPr>
            <a:spLocks noChangeArrowheads="1"/>
          </p:cNvSpPr>
          <p:nvPr/>
        </p:nvSpPr>
        <p:spPr bwMode="auto">
          <a:xfrm>
            <a:off x="9536113" y="4222750"/>
            <a:ext cx="3625850" cy="156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85718" tIns="85718" rIns="85718" bIns="85718">
            <a:spAutoFit/>
          </a:bodyPr>
          <a:lstStyle/>
          <a:p>
            <a:pPr eaLnBrk="1"/>
            <a:r>
              <a:rPr lang="ru-RU" b="1">
                <a:solidFill>
                  <a:srgbClr val="535353"/>
                </a:solidFill>
              </a:rPr>
              <a:t>ПОЯВЛЕНИЕ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ХРОНИЧЕСКИХ </a:t>
            </a:r>
          </a:p>
          <a:p>
            <a:pPr eaLnBrk="1"/>
            <a:r>
              <a:rPr lang="ru-RU" b="1">
                <a:solidFill>
                  <a:srgbClr val="535353"/>
                </a:solidFill>
              </a:rPr>
              <a:t>БОЛЕЗНЕЙ</a:t>
            </a:r>
          </a:p>
        </p:txBody>
      </p:sp>
      <p:grpSp>
        <p:nvGrpSpPr>
          <p:cNvPr id="32779" name="Group 575"/>
          <p:cNvGrpSpPr>
            <a:grpSpLocks/>
          </p:cNvGrpSpPr>
          <p:nvPr/>
        </p:nvGrpSpPr>
        <p:grpSpPr bwMode="auto">
          <a:xfrm>
            <a:off x="20812125" y="5105400"/>
            <a:ext cx="2286000" cy="2286000"/>
            <a:chOff x="0" y="0"/>
            <a:chExt cx="2286006" cy="2286000"/>
          </a:xfrm>
        </p:grpSpPr>
        <p:sp>
          <p:nvSpPr>
            <p:cNvPr id="32807" name="Shape 573"/>
            <p:cNvSpPr>
              <a:spLocks noChangeArrowheads="1"/>
            </p:cNvSpPr>
            <p:nvPr/>
          </p:nvSpPr>
          <p:spPr bwMode="auto">
            <a:xfrm>
              <a:off x="0" y="0"/>
              <a:ext cx="2286007" cy="2286000"/>
            </a:xfrm>
            <a:prstGeom prst="ellipse">
              <a:avLst/>
            </a:prstGeom>
            <a:solidFill>
              <a:srgbClr val="EAEAEA"/>
            </a:solidFill>
            <a:ln w="63500">
              <a:solidFill>
                <a:srgbClr val="E43078"/>
              </a:solidFill>
              <a:round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pic>
          <p:nvPicPr>
            <p:cNvPr id="32808" name="image18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869" y="457867"/>
              <a:ext cx="1370267" cy="1370266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32780" name="Group 583"/>
          <p:cNvGrpSpPr>
            <a:grpSpLocks/>
          </p:cNvGrpSpPr>
          <p:nvPr/>
        </p:nvGrpSpPr>
        <p:grpSpPr bwMode="auto">
          <a:xfrm>
            <a:off x="2105670" y="2870275"/>
            <a:ext cx="19849455" cy="9416899"/>
            <a:chOff x="254638" y="177873"/>
            <a:chExt cx="19848924" cy="9416837"/>
          </a:xfrm>
        </p:grpSpPr>
        <p:sp>
          <p:nvSpPr>
            <p:cNvPr id="32800" name="Shape 576"/>
            <p:cNvSpPr>
              <a:spLocks noChangeShapeType="1"/>
            </p:cNvSpPr>
            <p:nvPr/>
          </p:nvSpPr>
          <p:spPr bwMode="auto">
            <a:xfrm flipH="1">
              <a:off x="254638" y="1346510"/>
              <a:ext cx="4" cy="8172076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1" name="Shape 577"/>
            <p:cNvSpPr>
              <a:spLocks noChangeShapeType="1"/>
            </p:cNvSpPr>
            <p:nvPr/>
          </p:nvSpPr>
          <p:spPr bwMode="auto">
            <a:xfrm flipV="1">
              <a:off x="267700" y="9523835"/>
              <a:ext cx="5991606" cy="5437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2" name="Shape 578"/>
            <p:cNvSpPr>
              <a:spLocks noChangeShapeType="1"/>
            </p:cNvSpPr>
            <p:nvPr/>
          </p:nvSpPr>
          <p:spPr bwMode="auto">
            <a:xfrm flipH="1" flipV="1">
              <a:off x="6280085" y="177873"/>
              <a:ext cx="9111" cy="9373702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3" name="Shape 579"/>
            <p:cNvSpPr>
              <a:spLocks noChangeShapeType="1"/>
            </p:cNvSpPr>
            <p:nvPr/>
          </p:nvSpPr>
          <p:spPr bwMode="auto">
            <a:xfrm>
              <a:off x="6322510" y="264234"/>
              <a:ext cx="6759566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4" name="Shape 580"/>
            <p:cNvSpPr>
              <a:spLocks noChangeShapeType="1"/>
            </p:cNvSpPr>
            <p:nvPr/>
          </p:nvSpPr>
          <p:spPr bwMode="auto">
            <a:xfrm>
              <a:off x="13180466" y="273821"/>
              <a:ext cx="3903" cy="9320889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5" name="Shape 581"/>
            <p:cNvSpPr>
              <a:spLocks noChangeShapeType="1"/>
            </p:cNvSpPr>
            <p:nvPr/>
          </p:nvSpPr>
          <p:spPr bwMode="auto">
            <a:xfrm>
              <a:off x="13273241" y="9523833"/>
              <a:ext cx="6759568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  <p:sp>
          <p:nvSpPr>
            <p:cNvPr id="32806" name="Shape 582"/>
            <p:cNvSpPr>
              <a:spLocks noChangeShapeType="1"/>
            </p:cNvSpPr>
            <p:nvPr/>
          </p:nvSpPr>
          <p:spPr bwMode="auto">
            <a:xfrm flipV="1">
              <a:off x="20094037" y="6553489"/>
              <a:ext cx="9525" cy="2975783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prstDash val="sysDash"/>
              <a:round/>
              <a:headEnd/>
              <a:tailEnd type="triangle" w="med" len="med"/>
            </a:ln>
          </p:spPr>
          <p:txBody>
            <a:bodyPr lIns="45718" tIns="45718" rIns="45718" bIns="45718"/>
            <a:lstStyle/>
            <a:p>
              <a:endParaRPr lang="ru-RU"/>
            </a:p>
          </p:txBody>
        </p:sp>
      </p:grpSp>
      <p:grpSp>
        <p:nvGrpSpPr>
          <p:cNvPr id="32781" name="Group 602"/>
          <p:cNvGrpSpPr>
            <a:grpSpLocks/>
          </p:cNvGrpSpPr>
          <p:nvPr/>
        </p:nvGrpSpPr>
        <p:grpSpPr bwMode="auto">
          <a:xfrm>
            <a:off x="1008063" y="3835400"/>
            <a:ext cx="15170150" cy="6596063"/>
            <a:chOff x="-2" y="-2"/>
            <a:chExt cx="15171293" cy="6595418"/>
          </a:xfrm>
        </p:grpSpPr>
        <p:grpSp>
          <p:nvGrpSpPr>
            <p:cNvPr id="32782" name="Group 586"/>
            <p:cNvGrpSpPr>
              <a:grpSpLocks/>
            </p:cNvGrpSpPr>
            <p:nvPr/>
          </p:nvGrpSpPr>
          <p:grpSpPr bwMode="auto">
            <a:xfrm>
              <a:off x="-3" y="-3"/>
              <a:ext cx="2286005" cy="2286009"/>
              <a:chOff x="-1" y="-1"/>
              <a:chExt cx="2286004" cy="2286007"/>
            </a:xfrm>
          </p:grpSpPr>
          <p:sp>
            <p:nvSpPr>
              <p:cNvPr id="32798" name="Shape 584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6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99" name="image19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16331" y="328133"/>
                <a:ext cx="853341" cy="162974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grpSp>
          <p:nvGrpSpPr>
            <p:cNvPr id="32783" name="Group 589"/>
            <p:cNvGrpSpPr>
              <a:grpSpLocks/>
            </p:cNvGrpSpPr>
            <p:nvPr/>
          </p:nvGrpSpPr>
          <p:grpSpPr bwMode="auto">
            <a:xfrm>
              <a:off x="-3" y="4309408"/>
              <a:ext cx="2286009" cy="2286009"/>
              <a:chOff x="-1" y="-1"/>
              <a:chExt cx="2286007" cy="2286007"/>
            </a:xfrm>
          </p:grpSpPr>
          <p:sp>
            <p:nvSpPr>
              <p:cNvPr id="32796" name="Shape 587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97" name="image20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17106" y="417106"/>
                <a:ext cx="1558994" cy="155899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grpSp>
          <p:nvGrpSpPr>
            <p:cNvPr id="32784" name="Group 592"/>
            <p:cNvGrpSpPr>
              <a:grpSpLocks/>
            </p:cNvGrpSpPr>
            <p:nvPr/>
          </p:nvGrpSpPr>
          <p:grpSpPr bwMode="auto">
            <a:xfrm>
              <a:off x="5936544" y="4309408"/>
              <a:ext cx="2286009" cy="2286009"/>
              <a:chOff x="-1" y="-1"/>
              <a:chExt cx="2286007" cy="2286007"/>
            </a:xfrm>
          </p:grpSpPr>
          <p:sp>
            <p:nvSpPr>
              <p:cNvPr id="32794" name="Shape 590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95" name="image2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41079" y="385381"/>
                <a:ext cx="1343881" cy="142933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grpSp>
          <p:nvGrpSpPr>
            <p:cNvPr id="32785" name="Group 595"/>
            <p:cNvGrpSpPr>
              <a:grpSpLocks/>
            </p:cNvGrpSpPr>
            <p:nvPr/>
          </p:nvGrpSpPr>
          <p:grpSpPr bwMode="auto">
            <a:xfrm>
              <a:off x="5936544" y="-3"/>
              <a:ext cx="2286009" cy="2286009"/>
              <a:chOff x="-1" y="-1"/>
              <a:chExt cx="2286007" cy="2286007"/>
            </a:xfrm>
          </p:grpSpPr>
          <p:sp>
            <p:nvSpPr>
              <p:cNvPr id="32792" name="Shape 593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93" name="image22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83576" y="383889"/>
                <a:ext cx="1589269" cy="1643142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grpSp>
          <p:nvGrpSpPr>
            <p:cNvPr id="32786" name="Group 598"/>
            <p:cNvGrpSpPr>
              <a:grpSpLocks/>
            </p:cNvGrpSpPr>
            <p:nvPr/>
          </p:nvGrpSpPr>
          <p:grpSpPr bwMode="auto">
            <a:xfrm>
              <a:off x="12885283" y="-3"/>
              <a:ext cx="2286009" cy="2286009"/>
              <a:chOff x="-1" y="-1"/>
              <a:chExt cx="2286007" cy="2286007"/>
            </a:xfrm>
          </p:grpSpPr>
          <p:sp>
            <p:nvSpPr>
              <p:cNvPr id="32790" name="Shape 596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91" name="image23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48368" y="699529"/>
                <a:ext cx="1589268" cy="914290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  <p:grpSp>
          <p:nvGrpSpPr>
            <p:cNvPr id="32787" name="Group 601"/>
            <p:cNvGrpSpPr>
              <a:grpSpLocks/>
            </p:cNvGrpSpPr>
            <p:nvPr/>
          </p:nvGrpSpPr>
          <p:grpSpPr bwMode="auto">
            <a:xfrm>
              <a:off x="12885283" y="4309408"/>
              <a:ext cx="2286009" cy="2286009"/>
              <a:chOff x="-1" y="-1"/>
              <a:chExt cx="2286007" cy="2286007"/>
            </a:xfrm>
          </p:grpSpPr>
          <p:sp>
            <p:nvSpPr>
              <p:cNvPr id="32788" name="Shape 599"/>
              <p:cNvSpPr>
                <a:spLocks noChangeArrowheads="1"/>
              </p:cNvSpPr>
              <p:nvPr/>
            </p:nvSpPr>
            <p:spPr bwMode="auto"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>
                <a:solidFill>
                  <a:srgbClr val="E43078"/>
                </a:solidFill>
                <a:round/>
                <a:headEnd/>
                <a:tailEnd/>
              </a:ln>
            </p:spPr>
            <p:txBody>
              <a:bodyPr lIns="85718" tIns="85718" rIns="85718" bIns="85718" anchor="ctr"/>
              <a:lstStyle/>
              <a:p>
                <a:pPr eaLnBrk="1"/>
                <a:endParaRPr lang="ru-RU"/>
              </a:p>
            </p:txBody>
          </p:sp>
          <p:pic>
            <p:nvPicPr>
              <p:cNvPr id="32789" name="image24.pn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36000" y="363369"/>
                <a:ext cx="1375673" cy="1473356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</p:grp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608"/>
          <p:cNvGrpSpPr>
            <a:grpSpLocks/>
          </p:cNvGrpSpPr>
          <p:nvPr/>
        </p:nvGrpSpPr>
        <p:grpSpPr bwMode="auto">
          <a:xfrm>
            <a:off x="0" y="-576263"/>
            <a:ext cx="24793575" cy="15765463"/>
            <a:chOff x="-2" y="0"/>
            <a:chExt cx="24794121" cy="15764998"/>
          </a:xfrm>
        </p:grpSpPr>
        <p:pic>
          <p:nvPicPr>
            <p:cNvPr id="33796" name="image1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" y="579362"/>
              <a:ext cx="24384012" cy="1370886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3797" name="image25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83191" y="0"/>
              <a:ext cx="11110929" cy="157650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3795" name="Shape 609"/>
          <p:cNvSpPr>
            <a:spLocks noChangeArrowheads="1"/>
          </p:cNvSpPr>
          <p:nvPr/>
        </p:nvSpPr>
        <p:spPr bwMode="auto">
          <a:xfrm>
            <a:off x="1916113" y="3571875"/>
            <a:ext cx="9293225" cy="6267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85718" tIns="85718" rIns="85718" bIns="85718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ru-RU" sz="9000" b="1">
                <a:solidFill>
                  <a:srgbClr val="FFFFFF"/>
                </a:solidFill>
              </a:rPr>
              <a:t>КАК ПОМОЧЬ</a:t>
            </a:r>
          </a:p>
          <a:p>
            <a:pPr eaLnBrk="1">
              <a:lnSpc>
                <a:spcPct val="110000"/>
              </a:lnSpc>
            </a:pPr>
            <a:r>
              <a:rPr lang="ru-RU" sz="9000" b="1">
                <a:solidFill>
                  <a:srgbClr val="FFFFFF"/>
                </a:solidFill>
              </a:rPr>
              <a:t>ОРГАНИЗМУ</a:t>
            </a:r>
          </a:p>
          <a:p>
            <a:pPr eaLnBrk="1">
              <a:lnSpc>
                <a:spcPct val="110000"/>
              </a:lnSpc>
            </a:pPr>
            <a:r>
              <a:rPr lang="ru-RU" sz="9000" b="1">
                <a:solidFill>
                  <a:srgbClr val="F282B4"/>
                </a:solidFill>
              </a:rPr>
              <a:t>ИЗБАВИТЬСЯ</a:t>
            </a:r>
          </a:p>
          <a:p>
            <a:pPr eaLnBrk="1">
              <a:lnSpc>
                <a:spcPct val="110000"/>
              </a:lnSpc>
            </a:pPr>
            <a:r>
              <a:rPr lang="ru-RU" sz="9000" b="1">
                <a:solidFill>
                  <a:srgbClr val="FFFFFF"/>
                </a:solidFill>
              </a:rPr>
              <a:t>ОТ ТОКСИНОВ?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4819" name="image26.png"/>
          <p:cNvPicPr>
            <a:picLocks noChangeAspect="1"/>
          </p:cNvPicPr>
          <p:nvPr/>
        </p:nvPicPr>
        <p:blipFill>
          <a:blip r:embed="rId4"/>
          <a:srcRect l="10408" t="1180" r="29660" b="16682"/>
          <a:stretch>
            <a:fillRect/>
          </a:stretch>
        </p:blipFill>
        <p:spPr bwMode="auto">
          <a:xfrm>
            <a:off x="12099925" y="1311275"/>
            <a:ext cx="12328525" cy="11266488"/>
          </a:xfrm>
          <a:prstGeom prst="rect">
            <a:avLst/>
          </a:prstGeom>
          <a:noFill/>
          <a:ln w="88900">
            <a:solidFill>
              <a:srgbClr val="E23579"/>
            </a:solidFill>
            <a:miter lim="800000"/>
            <a:headEnd/>
            <a:tailEnd/>
          </a:ln>
        </p:spPr>
      </p:pic>
      <p:grpSp>
        <p:nvGrpSpPr>
          <p:cNvPr id="34820" name="Group 619"/>
          <p:cNvGrpSpPr>
            <a:grpSpLocks/>
          </p:cNvGrpSpPr>
          <p:nvPr/>
        </p:nvGrpSpPr>
        <p:grpSpPr bwMode="auto">
          <a:xfrm>
            <a:off x="1687512" y="3166832"/>
            <a:ext cx="6491288" cy="3448050"/>
            <a:chOff x="-2" y="-39910"/>
            <a:chExt cx="6491466" cy="3447355"/>
          </a:xfrm>
        </p:grpSpPr>
        <p:sp>
          <p:nvSpPr>
            <p:cNvPr id="34826" name="Shape 615"/>
            <p:cNvSpPr>
              <a:spLocks noChangeArrowheads="1"/>
            </p:cNvSpPr>
            <p:nvPr/>
          </p:nvSpPr>
          <p:spPr bwMode="auto">
            <a:xfrm>
              <a:off x="891" y="-1"/>
              <a:ext cx="3035999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7" name="Shape 616"/>
            <p:cNvSpPr>
              <a:spLocks noChangeArrowheads="1"/>
            </p:cNvSpPr>
            <p:nvPr/>
          </p:nvSpPr>
          <p:spPr bwMode="auto">
            <a:xfrm>
              <a:off x="3571" y="495300"/>
              <a:ext cx="3197825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8" name="Shape 617"/>
            <p:cNvSpPr>
              <a:spLocks noChangeArrowheads="1"/>
            </p:cNvSpPr>
            <p:nvPr/>
          </p:nvSpPr>
          <p:spPr bwMode="auto">
            <a:xfrm>
              <a:off x="-2" y="927100"/>
              <a:ext cx="4410278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9" name="Shape 618"/>
            <p:cNvSpPr>
              <a:spLocks noChangeArrowheads="1"/>
            </p:cNvSpPr>
            <p:nvPr/>
          </p:nvSpPr>
          <p:spPr bwMode="auto">
            <a:xfrm>
              <a:off x="215905" y="-39910"/>
              <a:ext cx="6275559" cy="344735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>
              <a:spAutoFit/>
            </a:bodyPr>
            <a:lstStyle/>
            <a:p>
              <a:pPr defTabSz="914400" eaLnBrk="1"/>
              <a:r>
                <a:rPr lang="ru-RU" b="1" dirty="0">
                  <a:solidFill>
                    <a:srgbClr val="FFFFFF"/>
                  </a:solidFill>
                </a:rPr>
                <a:t>ВЛАДИМИР </a:t>
              </a:r>
            </a:p>
            <a:p>
              <a:pPr defTabSz="914400" eaLnBrk="1"/>
              <a:r>
                <a:rPr lang="ru-RU" b="1" dirty="0">
                  <a:solidFill>
                    <a:srgbClr val="FFFFFF"/>
                  </a:solidFill>
                </a:rPr>
                <a:t>МАТВЕЕВИЧ</a:t>
              </a:r>
            </a:p>
            <a:p>
              <a:pPr defTabSz="914400" eaLnBrk="1"/>
              <a:r>
                <a:rPr lang="ru-RU" b="1" dirty="0">
                  <a:solidFill>
                    <a:srgbClr val="FFFFFF"/>
                  </a:solidFill>
                </a:rPr>
                <a:t>ПОДХОМУТНИКОВ</a:t>
              </a:r>
            </a:p>
            <a:p>
              <a:pPr defTabSz="914400" eaLnBrk="1"/>
              <a:endParaRPr lang="ru-RU" b="1" dirty="0">
                <a:solidFill>
                  <a:srgbClr val="535353"/>
                </a:solidFill>
              </a:endParaRPr>
            </a:p>
            <a:p>
              <a:pPr defTabSz="914400" eaLnBrk="1"/>
              <a:r>
                <a:rPr lang="ru-RU" b="1" dirty="0">
                  <a:solidFill>
                    <a:srgbClr val="535353"/>
                  </a:solidFill>
                </a:rPr>
                <a:t>доктор медицинских наук, заслуженный врач России, профессор</a:t>
              </a:r>
            </a:p>
          </p:txBody>
        </p:sp>
      </p:grpSp>
      <p:grpSp>
        <p:nvGrpSpPr>
          <p:cNvPr id="34821" name="Group 624"/>
          <p:cNvGrpSpPr>
            <a:grpSpLocks/>
          </p:cNvGrpSpPr>
          <p:nvPr/>
        </p:nvGrpSpPr>
        <p:grpSpPr bwMode="auto">
          <a:xfrm>
            <a:off x="1687512" y="8172296"/>
            <a:ext cx="6491288" cy="2978150"/>
            <a:chOff x="-1" y="-38243"/>
            <a:chExt cx="6491466" cy="2977150"/>
          </a:xfrm>
        </p:grpSpPr>
        <p:sp>
          <p:nvSpPr>
            <p:cNvPr id="34822" name="Shape 620"/>
            <p:cNvSpPr>
              <a:spLocks noChangeArrowheads="1"/>
            </p:cNvSpPr>
            <p:nvPr/>
          </p:nvSpPr>
          <p:spPr bwMode="auto">
            <a:xfrm>
              <a:off x="890" y="-2"/>
              <a:ext cx="2070701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3" name="Shape 621"/>
            <p:cNvSpPr>
              <a:spLocks noChangeArrowheads="1"/>
            </p:cNvSpPr>
            <p:nvPr/>
          </p:nvSpPr>
          <p:spPr bwMode="auto">
            <a:xfrm>
              <a:off x="3569" y="469900"/>
              <a:ext cx="4075617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4" name="Shape 622"/>
            <p:cNvSpPr>
              <a:spLocks noChangeArrowheads="1"/>
            </p:cNvSpPr>
            <p:nvPr/>
          </p:nvSpPr>
          <p:spPr bwMode="auto">
            <a:xfrm>
              <a:off x="-1" y="952500"/>
              <a:ext cx="4621417" cy="640560"/>
            </a:xfrm>
            <a:prstGeom prst="rect">
              <a:avLst/>
            </a:prstGeom>
            <a:solidFill>
              <a:srgbClr val="E43078"/>
            </a:solidFill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 anchor="ctr"/>
            <a:lstStyle/>
            <a:p>
              <a:pPr eaLnBrk="1"/>
              <a:endParaRPr lang="ru-RU"/>
            </a:p>
          </p:txBody>
        </p:sp>
        <p:sp>
          <p:nvSpPr>
            <p:cNvPr id="34825" name="Shape 623"/>
            <p:cNvSpPr>
              <a:spLocks noChangeArrowheads="1"/>
            </p:cNvSpPr>
            <p:nvPr/>
          </p:nvSpPr>
          <p:spPr bwMode="auto">
            <a:xfrm>
              <a:off x="215906" y="-38243"/>
              <a:ext cx="6275559" cy="297715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85718" tIns="85718" rIns="85718" bIns="85718">
              <a:spAutoFit/>
            </a:bodyPr>
            <a:lstStyle/>
            <a:p>
              <a:pPr defTabSz="914400" eaLnBrk="1"/>
              <a:r>
                <a:rPr lang="ru-RU" b="1" dirty="0">
                  <a:solidFill>
                    <a:srgbClr val="FFFFFF"/>
                  </a:solidFill>
                </a:rPr>
                <a:t>ОЛЬГА </a:t>
              </a:r>
            </a:p>
            <a:p>
              <a:pPr defTabSz="914400" eaLnBrk="1"/>
              <a:r>
                <a:rPr lang="ru-RU" b="1" dirty="0">
                  <a:solidFill>
                    <a:srgbClr val="FFFFFF"/>
                  </a:solidFill>
                </a:rPr>
                <a:t>ВАЛЕНТИНОВНА ПОДХОМУТНИКОВА</a:t>
              </a:r>
            </a:p>
            <a:p>
              <a:pPr defTabSz="914400" eaLnBrk="1"/>
              <a:endParaRPr lang="ru-RU" b="1" dirty="0">
                <a:solidFill>
                  <a:srgbClr val="535353"/>
                </a:solidFill>
              </a:endParaRPr>
            </a:p>
            <a:p>
              <a:pPr defTabSz="914400" eaLnBrk="1"/>
              <a:r>
                <a:rPr lang="ru-RU" b="1" dirty="0">
                  <a:solidFill>
                    <a:srgbClr val="535353"/>
                  </a:solidFill>
                </a:rPr>
                <a:t>кандидат медицинских</a:t>
              </a:r>
            </a:p>
            <a:p>
              <a:pPr defTabSz="914400" eaLnBrk="1"/>
              <a:r>
                <a:rPr lang="ru-RU" b="1" dirty="0">
                  <a:solidFill>
                    <a:srgbClr val="535353"/>
                  </a:solidFill>
                </a:rPr>
                <a:t>наук, доцент</a:t>
              </a:r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2055</Words>
  <Application>Microsoft Office PowerPoint</Application>
  <PresentationFormat>Произвольный</PresentationFormat>
  <Paragraphs>304</Paragraphs>
  <Slides>25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Helvetica</vt:lpstr>
      <vt:lpstr>Wingdings</vt:lpstr>
      <vt:lpstr>Arial Black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pard</dc:creator>
  <cp:lastModifiedBy>Эльза</cp:lastModifiedBy>
  <cp:revision>8</cp:revision>
  <dcterms:modified xsi:type="dcterms:W3CDTF">2020-03-25T07:30:07Z</dcterms:modified>
</cp:coreProperties>
</file>