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0" autoAdjust="0"/>
    <p:restoredTop sz="49311" autoAdjust="0"/>
  </p:normalViewPr>
  <p:slideViewPr>
    <p:cSldViewPr>
      <p:cViewPr varScale="1">
        <p:scale>
          <a:sx n="23" d="100"/>
          <a:sy n="23" d="100"/>
        </p:scale>
        <p:origin x="187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2AB17-F230-4C0A-A33E-439EA35E09E5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7FD85-A1D3-4601-9EA7-72CF78447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545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0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 (лат.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Selenium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важный элемент антиоксидантной защиты организма.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 был открыт в 1817 году выдающимся шведским химиком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Йенсом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Берцелиусом, который назвал свое детище в честь Луны (от греч.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selene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Селен – распространенный в природе микроэлемент. Он содержится в минеральных питьевых источниках, бурых водорослях, грибах (шампиньоны и дождевики) и некоторых растениях. 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Серьезные исследования биологической роли селена начались в середине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века. В 1957 году немецкие ученые К. Шварц и С.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Фольц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доказали, что этот микроэлемент жизненно необходим для нормального функционирования организма и здоровья в целом.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немцев на важную роль селена в организме человека обратили внимание финны. Финляндия – страна с очень низким содержанием селена в почвах. Естественно, что и в пищевых продуктах этого элемента было мало. По этой причине среди местных жителей очень часто наблюдались различные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селенодефициты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Но ситуация изменилась в середине 80-х годов, когда финское правительство одобрило использование в сельском хозяйстве минеральных удобрений, в состав которых входил и селен. В результате этого количество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селенодефицитов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среди финского населения резко снизилось.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организме селен входит в состав более 30 белков и 200 гормонов и ферментов.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составе фермента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глутатионпероксидазы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одного из главных ферментов антиоксидантной защиты организма: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Снижает уровень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простациклинов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клетках крови – тромбоцитах,  тем самым обеспечивает здоровое состояние сосудов.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Принимает участие в обмене йода и образовании гормонов щитовидной железы Т3 и Т4.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Участвует в синтезе АТФ и гликогена.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компонентом белков мышечной ткани, в том числе миокарда.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Улучшает транспорт питательных веществ и кислорода к тканям сердечной мышцы.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Служит важной добавкой при лечении сердечных аритмий и предотвращении внезапной смерти при нарушениях сердечной деятельности.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 - антагонист тяжелых металлов (ртути, кадмия), активно противодействует их токсическому действию на организм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Противовоспалительные свойства помогают облегчать симптомы ревматоидного артрита, остеоартрита.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регулирует стабильность и проницаемость клеточных мембран, предупреждая их повреждение.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Играет значительную роль в поддержании здоровья иммунной системы. Селен существенно влияет на выработку основных иммунных клеток лейкоцитов, лимфоцитов, антител, макрофагов и интерферона и тем самым усиливает защиту организма от неблагоприятных факторов.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Предотвращает токсическое действие ряда канцерогенов и повышает устойчивость организма к радиации.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селена в составе половых гормонов очень важно для поддержания репродуктивного здоровья мужчин и женщин.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Содержится в сетчатке глаз, поэтому достаточный уровень этого элемента помогает сохранить зрение.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Предупреждает преждевременное старение кожи, улучшает ее эластичность, способствует снижению синтеза меланина, уменьшая пигментацию кожи.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245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Ежедневное поступление селена в организм поможет сохранить здоровье и избежать появления многих проблем. Рекомендуемая суточная потребность в селене для взрослых людей составляет 75 мкг для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мужчин и 55 мкг для женщин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то же время дефицит селена развивается при употреблении 0,05 мг/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менее.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8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Самые богатые растительные источники селена –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моринда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известная многим как сырный фрукт,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нептуния австралийская. Нони содержит 1141 мг селена на 1 кг растительного сырья, а нептуния –4334 мг селена на 1 кг.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Богаты селеном – мясо, рыба, морепродукты, злаковые и бобовые, водоросли, молочные продукты, орехи, овощи. Больше всего (80%) селена в кукурузе, пшенице, сое, где это вещество входит в состав различных протеинов. Причем в процессе кулинарной обработки продуктов практически нет никаких потерь этого микроэлемента.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получаем селен исключительно из продуктов питания, поскольку наш организм не может синтезировать его самостоятельно, как и многие другие минеральные вещества.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2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 селена в организме может привести к: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Болезнь Кашина – Бека (деформирующий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остеоартроз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Болезнь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Кешана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(поражения сердца, печени, скелетных мышц).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Мышечная слабость.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Дерматит, экзема.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Слабый рост и выпадение волос.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Дистрофические изменения ногтей.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иммунной защиты организма.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Нарушения функций печени.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Заболевания глаз (катаракта).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Недостаточность репродуктивной системы (в основном мужское бесплодие).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детей и подростков замедленный рост и позднее половое созревание.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Сухая и раздраженная кожа, угри на лице.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2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БАД к пище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Селен»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Selenium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форме растительных капсул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селенометионин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витамин С, вспомогательные компоненты (рисовая мука,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гипромеллоза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вода).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 капсуле содержание селена составляет 75 мкг – 107% от РУСП, содержание витамина С составляет 75 мг – 125% от РУСП.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добавка содержит два активнейших антиоксиданта –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витамин С и селен,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 защищают организм от преждевременного старения.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Оздоровительные эффекты продукта: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обеспечивает нормальную работу сердечно-сосудистой, иммунной и других систем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предупреждает развитие гипофункции щитовидной железы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способствует замедлению процесса старения клеток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помогает поддерживать здоровое состояние кожи, волос и ногтей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10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последнее время врачи пришли к выводу, что из множества антиоксидантов, содержащихся в продуктах и с помощью которых можно усилить защиту организма от старения и болезней, особенно важны микроэлемент селен и витамины С, Е, А. 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витаминов аскорбиновая кислота относится к первой линии защиты организма от самых агрессивных радикалов, вызывающих окислительный стресс и разрушение клеток. В частности, витамин С захватывает свободные радикалы до того, как они достигают клеточной мембраны, и тем самым защищает клетки от повреждения. Именно поэтому он играет ведущую роль в антиоксидантной защите мозговых клеток.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Аскорбиновая кислота защищает липопротеины (холестерин) низкой плотности от окисления, что в свою очередь предотвращает оседание окисленного холестерина на стенках кровеносных сосудов, их закупорку и повреждение.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Установлено, что витамин С принимает участие в усилении иммунной системы и защите организма от вирусных инфекций.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витамин С защищает клетки сетчатки глаза от окисления, предупреждая развитие катаракты. Но антиоксидантный эффект аскорбиновой кислоты проявляется в достаточной мере при наличии в тканях глаз других антиоксидантов – витамина Е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глутатиона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Нельзя также забывать и то, что витамин С участвует в образовании белков коллагена и эластина. Таким образом он играет важную роль в обновлении соединительной ткани и поддержании здоровья мышц и суставов. </a:t>
            </a:r>
          </a:p>
          <a:p>
            <a:endParaRPr lang="ru-RU" dirty="0" smtClean="0"/>
          </a:p>
          <a:p>
            <a:r>
              <a:rPr lang="ru-RU" dirty="0" smtClean="0"/>
              <a:t>«Селен» от </a:t>
            </a:r>
            <a:r>
              <a:rPr lang="en-US" dirty="0" smtClean="0"/>
              <a:t>Coral Club </a:t>
            </a:r>
            <a:r>
              <a:rPr lang="ru-RU" dirty="0" smtClean="0"/>
              <a:t>- это </a:t>
            </a:r>
            <a:r>
              <a:rPr lang="ru-RU" dirty="0" err="1" smtClean="0"/>
              <a:t>синергичная</a:t>
            </a:r>
            <a:r>
              <a:rPr lang="ru-RU" dirty="0" smtClean="0"/>
              <a:t> комбинация двух активнейших антиоксидантов - витамина С и селена в растительных капсулах (вегетарианцам на радость) при абсолютном отсутствии вспомогательных </a:t>
            </a:r>
            <a:r>
              <a:rPr lang="ru-RU" dirty="0" err="1" smtClean="0"/>
              <a:t>Ешек</a:t>
            </a:r>
            <a:r>
              <a:rPr lang="ru-RU" dirty="0" smtClean="0"/>
              <a:t> (всем на радость), с нейтральным </a:t>
            </a:r>
            <a:r>
              <a:rPr lang="ru-RU" dirty="0" err="1" smtClean="0"/>
              <a:t>безГлютеновым</a:t>
            </a:r>
            <a:r>
              <a:rPr lang="ru-RU" dirty="0" smtClean="0"/>
              <a:t> наполнителем - рисовой мукой.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7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• при различных проблемах с сердцем (аритмии, сердечная недостаточность) </a:t>
            </a:r>
          </a:p>
          <a:p>
            <a:r>
              <a:rPr lang="ru-RU" dirty="0" smtClean="0"/>
              <a:t>• в период реабилитации после инфаркта или инсульта </a:t>
            </a:r>
          </a:p>
          <a:p>
            <a:r>
              <a:rPr lang="ru-RU" dirty="0" smtClean="0"/>
              <a:t>• при нарушениях функций печени </a:t>
            </a:r>
          </a:p>
          <a:p>
            <a:r>
              <a:rPr lang="ru-RU" dirty="0" smtClean="0"/>
              <a:t>• при снижении иммунитета </a:t>
            </a:r>
          </a:p>
          <a:p>
            <a:r>
              <a:rPr lang="ru-RU" dirty="0" smtClean="0"/>
              <a:t>• при заживлении ран после травм, порезов или изъязвлений </a:t>
            </a:r>
          </a:p>
          <a:p>
            <a:r>
              <a:rPr lang="ru-RU" dirty="0" smtClean="0"/>
              <a:t>• при различных нарушениях зрения </a:t>
            </a:r>
          </a:p>
          <a:p>
            <a:r>
              <a:rPr lang="ru-RU" dirty="0" smtClean="0"/>
              <a:t>• при появлении проблем с кожей (угри, дерматиты) </a:t>
            </a:r>
          </a:p>
          <a:p>
            <a:r>
              <a:rPr lang="ru-RU" dirty="0" smtClean="0"/>
              <a:t>• при нарушении репродуктивной функции </a:t>
            </a:r>
          </a:p>
          <a:p>
            <a:r>
              <a:rPr lang="ru-RU" dirty="0" smtClean="0"/>
              <a:t>• при интоксикации организма (особенно касается людей, работающих на вредном производстве) </a:t>
            </a:r>
          </a:p>
          <a:p>
            <a:r>
              <a:rPr lang="ru-RU" dirty="0" smtClean="0"/>
              <a:t>• при пониженной физической и умственной работоспособности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FD85-A1D3-4601-9EA7-72CF7844768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6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7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5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59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9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00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5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0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5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6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6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4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0CF67-2836-477C-BB17-ACC9E744A1BB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1544D-E020-4853-B88E-9E700388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71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emf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09328" y="2780928"/>
            <a:ext cx="605901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000" dirty="0" err="1" smtClean="0">
                <a:solidFill>
                  <a:schemeClr val="bg1"/>
                </a:solidFill>
                <a:latin typeface="Arial"/>
                <a:cs typeface="Arial"/>
              </a:rPr>
              <a:t>Selenium</a:t>
            </a:r>
            <a:endParaRPr lang="ru-RU" sz="9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3568" y="4005064"/>
            <a:ext cx="7776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bg1"/>
                </a:solidFill>
                <a:latin typeface="Arial"/>
                <a:cs typeface="Arial"/>
              </a:rPr>
              <a:t>Минерал </a:t>
            </a:r>
            <a:r>
              <a:rPr lang="ru-RU" sz="3000" dirty="0">
                <a:solidFill>
                  <a:schemeClr val="bg1"/>
                </a:solidFill>
                <a:latin typeface="Arial"/>
                <a:cs typeface="Arial"/>
              </a:rPr>
              <a:t>красоты и </a:t>
            </a:r>
            <a:r>
              <a:rPr lang="ru-RU" sz="3000" dirty="0" smtClean="0">
                <a:solidFill>
                  <a:schemeClr val="bg1"/>
                </a:solidFill>
                <a:latin typeface="Arial"/>
                <a:cs typeface="Arial"/>
              </a:rPr>
              <a:t>молодости</a:t>
            </a:r>
            <a:endParaRPr lang="ru-RU"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Изображение 7" descr="cci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85860"/>
            <a:ext cx="1512168" cy="10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09328" y="2420888"/>
            <a:ext cx="605901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000" dirty="0" err="1" smtClean="0">
                <a:solidFill>
                  <a:srgbClr val="0057AE"/>
                </a:solidFill>
                <a:latin typeface="Arial"/>
                <a:cs typeface="Arial"/>
              </a:rPr>
              <a:t>Selenium</a:t>
            </a:r>
            <a:endParaRPr lang="ru-RU" sz="90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3645024"/>
            <a:ext cx="7776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rgbClr val="0057AE"/>
                </a:solidFill>
                <a:latin typeface="Arial"/>
                <a:cs typeface="Arial"/>
              </a:rPr>
              <a:t>Минерал </a:t>
            </a:r>
            <a:r>
              <a:rPr lang="ru-RU" sz="3000" dirty="0">
                <a:solidFill>
                  <a:srgbClr val="0057AE"/>
                </a:solidFill>
                <a:latin typeface="Arial"/>
                <a:cs typeface="Arial"/>
              </a:rPr>
              <a:t>красоты </a:t>
            </a:r>
            <a:r>
              <a:rPr lang="ru-RU" sz="3000" dirty="0" smtClean="0">
                <a:solidFill>
                  <a:srgbClr val="0057AE"/>
                </a:solidFill>
                <a:latin typeface="Arial"/>
                <a:cs typeface="Arial"/>
              </a:rPr>
              <a:t>и молодости</a:t>
            </a:r>
            <a:endParaRPr lang="ru-RU" sz="3000" dirty="0">
              <a:solidFill>
                <a:srgbClr val="0057A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3610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Селен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</a:t>
            </a:r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лат. 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Selenium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 </a:t>
            </a:r>
          </a:p>
        </p:txBody>
      </p:sp>
      <p:pic>
        <p:nvPicPr>
          <p:cNvPr id="3" name="Изображение 2" descr="Periodical T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8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2" name="Изображение 41" descr="ma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60040"/>
            <a:ext cx="1960640" cy="6309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3888432" cy="1197371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rgbClr val="FFFFFF"/>
                </a:solidFill>
                <a:latin typeface="Arial"/>
                <a:cs typeface="Arial"/>
              </a:rPr>
              <a:t>Значение селена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4000" dirty="0" smtClean="0">
                <a:solidFill>
                  <a:srgbClr val="FFFFFF"/>
                </a:solidFill>
                <a:latin typeface="Arial"/>
                <a:cs typeface="Arial"/>
              </a:rPr>
              <a:t>для организма</a:t>
            </a:r>
            <a:endParaRPr lang="ru-RU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90067"/>
            <a:ext cx="373407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solidFill>
                  <a:schemeClr val="bg1"/>
                </a:solidFill>
                <a:latin typeface="Arial"/>
                <a:cs typeface="Arial"/>
              </a:rPr>
              <a:t>Входит в состав более </a:t>
            </a:r>
            <a:endParaRPr lang="en-US" sz="23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Arial"/>
                <a:cs typeface="Arial"/>
              </a:rPr>
              <a:t>30 </a:t>
            </a:r>
            <a:r>
              <a:rPr lang="ru-RU" sz="2300" dirty="0">
                <a:solidFill>
                  <a:schemeClr val="bg1"/>
                </a:solidFill>
                <a:latin typeface="Arial"/>
                <a:cs typeface="Arial"/>
              </a:rPr>
              <a:t>белков </a:t>
            </a:r>
            <a:r>
              <a:rPr lang="ru-RU" sz="2300" dirty="0" smtClean="0">
                <a:solidFill>
                  <a:schemeClr val="bg1"/>
                </a:solidFill>
                <a:latin typeface="Arial"/>
                <a:cs typeface="Arial"/>
              </a:rPr>
              <a:t>и </a:t>
            </a:r>
            <a:r>
              <a:rPr lang="ru-RU" sz="2300" dirty="0">
                <a:solidFill>
                  <a:schemeClr val="bg1"/>
                </a:solidFill>
                <a:latin typeface="Arial"/>
                <a:cs typeface="Arial"/>
              </a:rPr>
              <a:t>200 гормонов </a:t>
            </a:r>
            <a:endParaRPr lang="en-US" sz="23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Arial"/>
                <a:cs typeface="Arial"/>
              </a:rPr>
              <a:t>и </a:t>
            </a:r>
            <a:r>
              <a:rPr lang="ru-RU" sz="2300" dirty="0">
                <a:solidFill>
                  <a:schemeClr val="bg1"/>
                </a:solidFill>
                <a:latin typeface="Arial"/>
                <a:cs typeface="Arial"/>
              </a:rPr>
              <a:t>ферментов</a:t>
            </a: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604" y="836712"/>
            <a:ext cx="494556" cy="494556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484" y="1916832"/>
            <a:ext cx="494556" cy="494556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2708920"/>
            <a:ext cx="494556" cy="494556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492" y="3429000"/>
            <a:ext cx="494556" cy="494556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548" y="4077072"/>
            <a:ext cx="494556" cy="494556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692" y="620688"/>
            <a:ext cx="494556" cy="494556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636" y="4437112"/>
            <a:ext cx="494556" cy="494556"/>
          </a:xfrm>
          <a:prstGeom prst="rect">
            <a:avLst/>
          </a:prstGeom>
        </p:spPr>
      </p:pic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748" y="4437112"/>
            <a:ext cx="494556" cy="494556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532" y="1268760"/>
            <a:ext cx="494556" cy="494556"/>
          </a:xfrm>
          <a:prstGeom prst="rect">
            <a:avLst/>
          </a:prstGeom>
        </p:spPr>
      </p:pic>
      <p:pic>
        <p:nvPicPr>
          <p:cNvPr id="35" name="Изображение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852" y="1268760"/>
            <a:ext cx="494556" cy="494556"/>
          </a:xfrm>
          <a:prstGeom prst="rect">
            <a:avLst/>
          </a:prstGeom>
        </p:spPr>
      </p:pic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828" y="4077072"/>
            <a:ext cx="494556" cy="494556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884" y="3501008"/>
            <a:ext cx="494556" cy="494556"/>
          </a:xfrm>
          <a:prstGeom prst="rect">
            <a:avLst/>
          </a:prstGeom>
        </p:spPr>
      </p:pic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908" y="2708920"/>
            <a:ext cx="494556" cy="494556"/>
          </a:xfrm>
          <a:prstGeom prst="rect">
            <a:avLst/>
          </a:prstGeom>
        </p:spPr>
      </p:pic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892" y="1916832"/>
            <a:ext cx="494556" cy="494556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780" y="836712"/>
            <a:ext cx="494556" cy="4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Оптимальная суточная потребность</a:t>
            </a:r>
            <a:endParaRPr lang="ru-RU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351202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0057AE"/>
                </a:solidFill>
                <a:latin typeface="Arial"/>
                <a:cs typeface="Arial"/>
              </a:rPr>
              <a:t>55</a:t>
            </a:r>
            <a:r>
              <a:rPr lang="ru-RU" sz="3000" dirty="0" smtClean="0">
                <a:solidFill>
                  <a:srgbClr val="0057AE"/>
                </a:solidFill>
                <a:latin typeface="Arial"/>
                <a:cs typeface="Arial"/>
              </a:rPr>
              <a:t>мкг</a:t>
            </a:r>
            <a:endParaRPr lang="ru-RU" sz="30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2348880"/>
            <a:ext cx="1944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0057AE"/>
                </a:solidFill>
                <a:latin typeface="Arial"/>
                <a:cs typeface="Arial"/>
              </a:rPr>
              <a:t>75</a:t>
            </a:r>
            <a:r>
              <a:rPr lang="ru-RU" dirty="0" smtClean="0">
                <a:solidFill>
                  <a:srgbClr val="0057AE"/>
                </a:solidFill>
                <a:latin typeface="Arial"/>
                <a:cs typeface="Arial"/>
              </a:rPr>
              <a:t> </a:t>
            </a:r>
            <a:r>
              <a:rPr lang="ru-RU" sz="3000" dirty="0" smtClean="0">
                <a:solidFill>
                  <a:srgbClr val="0057AE"/>
                </a:solidFill>
                <a:latin typeface="Arial"/>
                <a:cs typeface="Arial"/>
              </a:rPr>
              <a:t>мкг</a:t>
            </a:r>
            <a:endParaRPr lang="ru-RU" sz="30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88840"/>
            <a:ext cx="22322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chemeClr val="bg1"/>
                </a:solidFill>
                <a:latin typeface="Arial"/>
                <a:cs typeface="Arial"/>
              </a:rPr>
              <a:t>ЖЕНЩИНЫ</a:t>
            </a:r>
            <a:endParaRPr lang="ru-RU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60232" y="1988840"/>
            <a:ext cx="22322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chemeClr val="bg1"/>
                </a:solidFill>
                <a:latin typeface="Arial"/>
                <a:cs typeface="Arial"/>
              </a:rPr>
              <a:t>МУЖЧИНЫ</a:t>
            </a:r>
            <a:endParaRPr lang="ru-RU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Изображение 2" descr="peop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96752"/>
            <a:ext cx="348670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57AE"/>
                </a:solidFill>
                <a:latin typeface="Arial"/>
                <a:cs typeface="Arial"/>
              </a:rPr>
              <a:t>Пищевые источники селена </a:t>
            </a:r>
            <a:endParaRPr lang="ru-RU" sz="40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40918"/>
            <a:ext cx="1512018" cy="151201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340767"/>
            <a:ext cx="1509007" cy="15090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6590" y="1412776"/>
            <a:ext cx="9870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595959"/>
                </a:solidFill>
                <a:latin typeface="Arial"/>
                <a:cs typeface="Arial"/>
              </a:rPr>
              <a:t>Н</a:t>
            </a:r>
            <a:r>
              <a:rPr lang="ru-RU" sz="2500" dirty="0" smtClean="0">
                <a:solidFill>
                  <a:srgbClr val="595959"/>
                </a:solidFill>
                <a:latin typeface="Arial"/>
                <a:cs typeface="Arial"/>
              </a:rPr>
              <a:t>они</a:t>
            </a:r>
            <a:endParaRPr lang="ru-RU" sz="25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5063" y="1412776"/>
            <a:ext cx="16561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rgbClr val="595959"/>
                </a:solidFill>
                <a:latin typeface="Arial"/>
                <a:cs typeface="Arial"/>
              </a:rPr>
              <a:t>Нептуния</a:t>
            </a:r>
            <a:endParaRPr lang="ru-RU" sz="25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5063" y="1786784"/>
            <a:ext cx="208823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 smtClean="0">
                <a:solidFill>
                  <a:srgbClr val="0057AE"/>
                </a:solidFill>
                <a:latin typeface="Arial"/>
                <a:cs typeface="Arial"/>
              </a:rPr>
              <a:t>4334 мг</a:t>
            </a:r>
            <a:endParaRPr lang="ru-RU" sz="35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5063" y="2308810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7AE"/>
                </a:solidFill>
                <a:latin typeface="Arial"/>
                <a:cs typeface="Arial"/>
              </a:rPr>
              <a:t>на 1 кг сырья</a:t>
            </a:r>
            <a:endParaRPr lang="ru-RU" sz="20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6590" y="1801592"/>
            <a:ext cx="208823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 smtClean="0">
                <a:solidFill>
                  <a:srgbClr val="0057AE"/>
                </a:solidFill>
                <a:latin typeface="Arial"/>
                <a:cs typeface="Arial"/>
              </a:rPr>
              <a:t>1141 мг</a:t>
            </a:r>
            <a:endParaRPr lang="ru-RU" sz="35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6590" y="2308810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7AE"/>
                </a:solidFill>
                <a:latin typeface="Arial"/>
                <a:cs typeface="Arial"/>
              </a:rPr>
              <a:t>на 1 кг сырья</a:t>
            </a:r>
            <a:endParaRPr lang="ru-RU" sz="20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332311"/>
            <a:ext cx="936104" cy="9361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76614" y="4340423"/>
            <a:ext cx="98707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Мясо</a:t>
            </a:r>
            <a:endParaRPr lang="ru-RU" sz="19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5816" y="4340423"/>
            <a:ext cx="93610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Рыба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95536" y="5901953"/>
            <a:ext cx="17281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Злаки </a:t>
            </a:r>
          </a:p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и бобовые</a:t>
            </a:r>
            <a:endParaRPr lang="ru-RU" sz="19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4248" y="4315742"/>
            <a:ext cx="18002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Водоросли</a:t>
            </a:r>
            <a:endParaRPr lang="ru-RU" sz="19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411760" y="5901953"/>
            <a:ext cx="18722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Молочные продукты</a:t>
            </a:r>
            <a:endParaRPr lang="ru-RU" sz="19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32040" y="5901953"/>
            <a:ext cx="108012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Орехи</a:t>
            </a:r>
            <a:endParaRPr lang="ru-RU" sz="19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92280" y="5877272"/>
            <a:ext cx="129614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Овощи</a:t>
            </a:r>
            <a:endParaRPr lang="ru-RU" sz="19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27984" y="4315742"/>
            <a:ext cx="216024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595959"/>
                </a:solidFill>
                <a:latin typeface="Arial"/>
                <a:cs typeface="Arial"/>
              </a:rPr>
              <a:t>Морепродукты</a:t>
            </a:r>
            <a:endParaRPr lang="ru-RU" sz="19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332311"/>
            <a:ext cx="936104" cy="936104"/>
          </a:xfrm>
          <a:prstGeom prst="rect">
            <a:avLst/>
          </a:prstGeom>
        </p:spPr>
      </p:pic>
      <p:pic>
        <p:nvPicPr>
          <p:cNvPr id="35" name="Изображение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3332311"/>
            <a:ext cx="936104" cy="936104"/>
          </a:xfrm>
          <a:prstGeom prst="rect">
            <a:avLst/>
          </a:prstGeom>
        </p:spPr>
      </p:pic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4941168"/>
            <a:ext cx="936104" cy="936104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808" y="4941168"/>
            <a:ext cx="936104" cy="936104"/>
          </a:xfrm>
          <a:prstGeom prst="rect">
            <a:avLst/>
          </a:prstGeom>
        </p:spPr>
      </p:pic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296" y="4941168"/>
            <a:ext cx="936104" cy="936104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48" y="4941168"/>
            <a:ext cx="936104" cy="93610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6296" y="335699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lang="ru-RU" dirty="0" smtClean="0">
                <a:solidFill>
                  <a:srgbClr val="0057AE"/>
                </a:solidFill>
              </a:rPr>
              <a:t>А если дефицит?</a:t>
            </a:r>
            <a:endParaRPr lang="ru-RU" dirty="0">
              <a:solidFill>
                <a:srgbClr val="0057AE"/>
              </a:solidFill>
            </a:endParaRPr>
          </a:p>
        </p:txBody>
      </p:sp>
      <p:pic>
        <p:nvPicPr>
          <p:cNvPr id="15" name="Изображение 14" descr="Sick_wom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8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/>
          <a:lstStyle/>
          <a:p>
            <a:r>
              <a:rPr lang="ru-RU" dirty="0" smtClean="0">
                <a:solidFill>
                  <a:srgbClr val="0057AE"/>
                </a:solidFill>
              </a:rPr>
              <a:t>ЕСТЬ ПРАВИЛЬНОЕ РЕШЕНИЕ!</a:t>
            </a:r>
            <a:endParaRPr lang="ru-RU" dirty="0">
              <a:solidFill>
                <a:srgbClr val="0057A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2568" y="1700808"/>
            <a:ext cx="3491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обеспечивает нормальную работу сердечно-сосудистой, иммунной и других систем;</a:t>
            </a:r>
          </a:p>
          <a:p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предупреждает развитие гипофункции щитовидной железы;</a:t>
            </a:r>
            <a:endParaRPr lang="en-US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способствует замедлению процесса старения клеток; </a:t>
            </a:r>
          </a:p>
          <a:p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помогает поддерживать здоровое состояние кожи, волос и ногтей </a:t>
            </a:r>
            <a:endParaRPr lang="ru-RU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4" name="Изображение 3" descr="Seleniu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4281"/>
            <a:ext cx="2411760" cy="408495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733256"/>
            <a:ext cx="254096" cy="53916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853456"/>
            <a:ext cx="279400" cy="2794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2933576"/>
            <a:ext cx="279400" cy="2794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085704"/>
            <a:ext cx="279400" cy="2794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776570"/>
            <a:ext cx="279400" cy="2794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47664" y="5701580"/>
            <a:ext cx="7200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57AE"/>
                </a:solidFill>
                <a:latin typeface="Arial"/>
                <a:cs typeface="Arial"/>
              </a:rPr>
              <a:t>S</a:t>
            </a:r>
            <a:r>
              <a:rPr lang="en-US" sz="3000" dirty="0">
                <a:solidFill>
                  <a:srgbClr val="0057AE"/>
                </a:solidFill>
                <a:latin typeface="Arial"/>
                <a:cs typeface="Arial"/>
              </a:rPr>
              <a:t>e</a:t>
            </a:r>
            <a:endParaRPr lang="ru-RU" sz="3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03848" y="5727421"/>
            <a:ext cx="6480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57AE"/>
                </a:solidFill>
                <a:latin typeface="Arial"/>
                <a:cs typeface="Arial"/>
              </a:rPr>
              <a:t>C</a:t>
            </a:r>
            <a:endParaRPr lang="ru-RU" sz="3000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23728" y="5835724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75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мкг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63888" y="5835724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75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мг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9592" y="5800298"/>
            <a:ext cx="576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х 1 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0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57AE"/>
                </a:solidFill>
                <a:latin typeface="Arial"/>
                <a:cs typeface="Arial"/>
              </a:rPr>
              <a:t>Селен + витамин С</a:t>
            </a:r>
            <a:endParaRPr lang="ru-RU" dirty="0">
              <a:solidFill>
                <a:srgbClr val="0057AE"/>
              </a:solidFill>
              <a:latin typeface="Arial"/>
              <a:cs typeface="Arial"/>
            </a:endParaRPr>
          </a:p>
        </p:txBody>
      </p:sp>
      <p:pic>
        <p:nvPicPr>
          <p:cNvPr id="5" name="Изображение 4" descr="Untitled-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6696744" cy="37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0622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57AE"/>
                </a:solidFill>
              </a:rPr>
              <a:t>Когда особенно необходим?</a:t>
            </a:r>
            <a:endParaRPr lang="ru-RU" sz="4000" dirty="0">
              <a:solidFill>
                <a:srgbClr val="0057A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308001"/>
            <a:ext cx="1841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При</a:t>
            </a:r>
            <a:r>
              <a:rPr lang="en-US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проблемах </a:t>
            </a: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с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сердцем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47664" y="2217638"/>
            <a:ext cx="27671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В</a:t>
            </a:r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период реабилитации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после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инфаркта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или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инсульта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868144" y="2379906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При</a:t>
            </a:r>
            <a:r>
              <a:rPr lang="en-US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нарушениях</a:t>
            </a: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функций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печени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547664" y="3502749"/>
            <a:ext cx="1712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снижении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иммунитета </a:t>
            </a:r>
            <a:endParaRPr lang="ru-RU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88646" y="5517232"/>
            <a:ext cx="25094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заживлении ран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после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травм, порезов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или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изъязвлений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96136" y="1308001"/>
            <a:ext cx="2364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При различных</a:t>
            </a: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нарушениях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зрения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47664" y="4509120"/>
            <a:ext cx="1994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появлении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проблем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с кожей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796136" y="3501008"/>
            <a:ext cx="2899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П</a:t>
            </a:r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ри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нарушении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репродуктивной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функции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796136" y="4582869"/>
            <a:ext cx="2132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При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интоксикации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организма </a:t>
            </a:r>
            <a:endParaRPr lang="ru-RU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37118" y="5445224"/>
            <a:ext cx="29738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П</a:t>
            </a:r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ри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пониженной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физической </a:t>
            </a:r>
            <a:r>
              <a:rPr lang="ru-RU" dirty="0">
                <a:solidFill>
                  <a:srgbClr val="595959"/>
                </a:solidFill>
                <a:latin typeface="Arial"/>
                <a:cs typeface="Arial"/>
              </a:rPr>
              <a:t>и умственной </a:t>
            </a:r>
            <a:endParaRPr lang="ru-RU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ru-RU" dirty="0" smtClean="0">
                <a:solidFill>
                  <a:srgbClr val="595959"/>
                </a:solidFill>
                <a:latin typeface="Arial"/>
                <a:cs typeface="Arial"/>
              </a:rPr>
              <a:t>работоспособности </a:t>
            </a:r>
            <a:endParaRPr lang="ru-RU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7169" name="Изображение 71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517232"/>
            <a:ext cx="866924" cy="866924"/>
          </a:xfrm>
          <a:prstGeom prst="rect">
            <a:avLst/>
          </a:prstGeom>
        </p:spPr>
      </p:pic>
      <p:pic>
        <p:nvPicPr>
          <p:cNvPr id="7172" name="Изображение 71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96752"/>
            <a:ext cx="854224" cy="854224"/>
          </a:xfrm>
          <a:prstGeom prst="rect">
            <a:avLst/>
          </a:prstGeom>
        </p:spPr>
      </p:pic>
      <p:pic>
        <p:nvPicPr>
          <p:cNvPr id="7174" name="Изображение 71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517232"/>
            <a:ext cx="864096" cy="864096"/>
          </a:xfrm>
          <a:prstGeom prst="rect">
            <a:avLst/>
          </a:prstGeom>
        </p:spPr>
      </p:pic>
      <p:pic>
        <p:nvPicPr>
          <p:cNvPr id="7175" name="Изображение 71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4437112"/>
            <a:ext cx="864096" cy="864096"/>
          </a:xfrm>
          <a:prstGeom prst="rect">
            <a:avLst/>
          </a:prstGeom>
        </p:spPr>
      </p:pic>
      <p:pic>
        <p:nvPicPr>
          <p:cNvPr id="7176" name="Изображение 71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1196752"/>
            <a:ext cx="792088" cy="792088"/>
          </a:xfrm>
          <a:prstGeom prst="rect">
            <a:avLst/>
          </a:prstGeom>
        </p:spPr>
      </p:pic>
      <p:pic>
        <p:nvPicPr>
          <p:cNvPr id="7177" name="Изображение 7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4437112"/>
            <a:ext cx="864096" cy="864096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016" y="2235890"/>
            <a:ext cx="864096" cy="86409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52" y="2235890"/>
            <a:ext cx="864096" cy="86409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6016" y="3356992"/>
            <a:ext cx="864096" cy="86409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52" y="335699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1241</Words>
  <Application>Microsoft Office PowerPoint</Application>
  <PresentationFormat>Экран (4:3)</PresentationFormat>
  <Paragraphs>148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Тема Office</vt:lpstr>
      <vt:lpstr>Презентация PowerPoint</vt:lpstr>
      <vt:lpstr>Селен,(лат. Selenium, Se) </vt:lpstr>
      <vt:lpstr>Значение селена  для организма</vt:lpstr>
      <vt:lpstr>Оптимальная суточная потребность</vt:lpstr>
      <vt:lpstr>Пищевые источники селена </vt:lpstr>
      <vt:lpstr>А если дефицит?</vt:lpstr>
      <vt:lpstr>ЕСТЬ ПРАВИЛЬНОЕ РЕШЕНИЕ!</vt:lpstr>
      <vt:lpstr>Селен + витамин С</vt:lpstr>
      <vt:lpstr>Когда особенно необходим?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Костина</dc:creator>
  <cp:lastModifiedBy>admin</cp:lastModifiedBy>
  <cp:revision>65</cp:revision>
  <dcterms:created xsi:type="dcterms:W3CDTF">2016-03-21T13:39:29Z</dcterms:created>
  <dcterms:modified xsi:type="dcterms:W3CDTF">2018-10-24T20:32:53Z</dcterms:modified>
</cp:coreProperties>
</file>