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B3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2432-BAF5-41E5-B9A1-2C71FCD1610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7FCF-DAC6-473C-B111-577A3061D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7FCF-DAC6-473C-B111-577A3061DBC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vent-kalendar.dspl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3.xm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slide" Target="slide10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slide" Target="slide12.xml"/><Relationship Id="rId10" Type="http://schemas.openxmlformats.org/officeDocument/2006/relationships/image" Target="../media/image11.png"/><Relationship Id="rId4" Type="http://schemas.openxmlformats.org/officeDocument/2006/relationships/image" Target="../media/image14.jpeg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отятова Н. И.: Адвент-календарь с наклейками. Скоро, скоро Новый год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08553">
            <a:off x="6106558" y="1795122"/>
            <a:ext cx="1758979" cy="2419028"/>
          </a:xfrm>
          <a:prstGeom prst="rect">
            <a:avLst/>
          </a:prstGeom>
          <a:noFill/>
        </p:spPr>
      </p:pic>
      <p:pic>
        <p:nvPicPr>
          <p:cNvPr id="5126" name="Picture 6" descr="C:\Users\владелец\Desktop\Calendar_low_page-00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8048">
            <a:off x="7068948" y="2291508"/>
            <a:ext cx="1835020" cy="25674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6606296" cy="258532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АДВЕНТ-КАЛЕНДАРЬ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БИБЛИОТЕКЕ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Адвент-календарь от IRK.ru: каждый день — новые подарки! | Твой Иркутс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05064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А и Ф PNG\БИБЛИОТЕКА\3. БИБЛИО ШТУЧКИ\БИБЛИОТЕЧНЫЕ ШТУЧКИ\ЛЮБИМЫЕ КРАТИНКИ ШБ\БИБЛИОЛЕДИ\7шгл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2888"/>
            <a:ext cx="4818775" cy="4345112"/>
          </a:xfrm>
          <a:prstGeom prst="rect">
            <a:avLst/>
          </a:prstGeom>
          <a:noFill/>
        </p:spPr>
      </p:pic>
      <p:sp>
        <p:nvSpPr>
          <p:cNvPr id="5125" name="AutoShape 5" descr="Адвент-календарь. Весёлые задания от Феди Карусельного короля и его друз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упить адвент календарь Гарри Поттер Шапка-невидимка boxhr, цены в Москве  на Мегамаркет | Артикул: 6000095754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77072"/>
            <a:ext cx="2649588" cy="264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ладелец\Desktop\pngwing.c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4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32656"/>
            <a:ext cx="4356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Чем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полезен?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99792" y="1194911"/>
            <a:ext cx="626469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Какие навыки развивает создание </a:t>
            </a:r>
            <a:r>
              <a:rPr lang="ru-RU" dirty="0" err="1" smtClean="0">
                <a:latin typeface="Arial Black" pitchFamily="34" charset="0"/>
              </a:rPr>
              <a:t>адвент-календаря</a:t>
            </a:r>
            <a:r>
              <a:rPr lang="ru-RU" dirty="0" smtClean="0">
                <a:latin typeface="Arial Black" pitchFamily="34" charset="0"/>
              </a:rPr>
              <a:t>?</a:t>
            </a: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Как </a:t>
            </a:r>
            <a:r>
              <a:rPr lang="ru-RU" dirty="0" smtClean="0">
                <a:latin typeface="Arial Black" pitchFamily="34" charset="0"/>
              </a:rPr>
              <a:t>и традиционный календарь, «календарь ожидания» развивает у детей 5–7 лет представление о времени. </a:t>
            </a:r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Праздничный </a:t>
            </a:r>
            <a:r>
              <a:rPr lang="ru-RU" dirty="0" smtClean="0">
                <a:latin typeface="Arial Black" pitchFamily="34" charset="0"/>
              </a:rPr>
              <a:t>календарь помогает в формировании элементарных математических представлений: ребёнок запоминает цифры, тренируется считать в прямом и обратном порядке. </a:t>
            </a:r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err="1" smtClean="0">
                <a:latin typeface="Arial Black" pitchFamily="34" charset="0"/>
              </a:rPr>
              <a:t>Адвент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календари для детей создают праздничное настроение</a:t>
            </a:r>
            <a:r>
              <a:rPr lang="ru-RU" dirty="0" smtClean="0">
                <a:latin typeface="Arial Black" pitchFamily="34" charset="0"/>
              </a:rPr>
              <a:t>..</a:t>
            </a: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Каждый день ребенок открывает новый ящик или конверт, в котором находится маленький подарок, сладость или задание.</a:t>
            </a:r>
          </a:p>
          <a:p>
            <a:pPr algn="r"/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ладелец\Desktop\pngwing.c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5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663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каком приложении можно сделать календарь?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1340768"/>
            <a:ext cx="86409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Google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Календарь</a:t>
            </a:r>
            <a:r>
              <a:rPr lang="ru-RU" dirty="0" smtClean="0">
                <a:latin typeface="Arial Black" pitchFamily="34" charset="0"/>
              </a:rPr>
              <a:t>». Приложение отлично подходит как для учебы и работы, так и для личных заметок. Вы можете предоставить доступ к своему личному календарю коллегам или членам семьи, что поможет спланировать деловые встречи и совместные </a:t>
            </a:r>
            <a:r>
              <a:rPr lang="ru-RU" dirty="0" smtClean="0">
                <a:latin typeface="Arial Black" pitchFamily="34" charset="0"/>
              </a:rPr>
              <a:t>дела.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87824" y="2564904"/>
            <a:ext cx="59401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Как создать общий календарь и открыть к нему доступ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Откройте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Google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Календарь.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Слева рядом с параметром Другие календари нажмите "Добавить" Создать календарь.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Введите название календаря (например, "Календарь отдела маркетинга"), добавьте описание и укажите часовой пояс.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Нажмите Создать календарь.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59832" y="4725144"/>
            <a:ext cx="59401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Как сделать свой собственный календарь?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Как создать календарь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Откройте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Google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Календарь в браузере на компьютере.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На панели слева в разделе "Другие календари" нажмите на значок "Добавить другие календари" 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Введите название и описание календаря.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Нажмите кнопку Создать календарь.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ладелец\Desktop\pngwing.c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6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663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каком приложении можно сделать календарь?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1484784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Создайте </a:t>
            </a:r>
            <a:r>
              <a:rPr lang="ru-RU" dirty="0" err="1" smtClean="0">
                <a:latin typeface="Arial Black" pitchFamily="34" charset="0"/>
              </a:rPr>
              <a:t>адвент-календарь</a:t>
            </a:r>
            <a:r>
              <a:rPr lang="ru-RU" dirty="0" smtClean="0">
                <a:latin typeface="Arial Black" pitchFamily="34" charset="0"/>
              </a:rPr>
              <a:t> в сервисе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tuerchen.com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dirty="0" smtClean="0">
                <a:latin typeface="Arial Black" pitchFamily="34" charset="0"/>
              </a:rPr>
              <a:t>Регистрации сервис не требует и позволяет бесплатно сделать такой календарь для личного использования.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59832" y="2708920"/>
            <a:ext cx="59401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бесплатной версии можно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добавить видео, изображения, </a:t>
            </a:r>
            <a:r>
              <a:rPr lang="ru-RU" dirty="0" err="1" smtClean="0">
                <a:latin typeface="Arial Black" pitchFamily="34" charset="0"/>
              </a:rPr>
              <a:t>гифки</a:t>
            </a:r>
            <a:r>
              <a:rPr lang="ru-RU" dirty="0" smtClean="0">
                <a:latin typeface="Arial Black" pitchFamily="34" charset="0"/>
              </a:rPr>
              <a:t>, текст,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адаптировать фоновое изображение, шрифты и цвета,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выбрать эффекты (например, снегопад, листья),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выбрать период (максимум 31 день),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установить заголовок,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поделиться календарем с друзьями, разместить на личном сайте или опубликовать в социальных сетях.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11663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каком приложении можно сделать календарь?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7544" y="1340768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Свой 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3"/>
              </a:rPr>
              <a:t>интерактивный </a:t>
            </a:r>
            <a:r>
              <a:rPr lang="ru-RU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3"/>
              </a:rPr>
              <a:t>адвент-календарь</a:t>
            </a:r>
            <a:r>
              <a:rPr lang="ru-RU" sz="2000" dirty="0" smtClean="0">
                <a:latin typeface="Arial Black" pitchFamily="34" charset="0"/>
              </a:rPr>
              <a:t> создали и в Донской государственной публичной библиотеке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Каждое новое окно </a:t>
            </a:r>
            <a:r>
              <a:rPr lang="ru-RU" sz="2000" dirty="0" err="1" smtClean="0">
                <a:latin typeface="Arial Black" pitchFamily="34" charset="0"/>
              </a:rPr>
              <a:t>адвент-календаря</a:t>
            </a:r>
            <a:r>
              <a:rPr lang="ru-RU" sz="2000" dirty="0" smtClean="0">
                <a:latin typeface="Arial Black" pitchFamily="34" charset="0"/>
              </a:rPr>
              <a:t>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открывает </a:t>
            </a:r>
            <a:r>
              <a:rPr lang="ru-RU" sz="2000" dirty="0" smtClean="0">
                <a:latin typeface="Arial Black" pitchFamily="34" charset="0"/>
              </a:rPr>
              <a:t>одну из подборок материалов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по </a:t>
            </a:r>
            <a:r>
              <a:rPr lang="ru-RU" sz="2000" dirty="0" smtClean="0">
                <a:latin typeface="Arial Black" pitchFamily="34" charset="0"/>
              </a:rPr>
              <a:t>самым актуальным </a:t>
            </a:r>
            <a:r>
              <a:rPr lang="ru-RU" sz="2000" dirty="0" smtClean="0">
                <a:latin typeface="Arial Black" pitchFamily="34" charset="0"/>
              </a:rPr>
              <a:t>темам</a:t>
            </a:r>
          </a:p>
          <a:p>
            <a:pPr algn="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для формирования и развития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актуальных </a:t>
            </a:r>
            <a:r>
              <a:rPr lang="ru-RU" sz="2000" dirty="0" smtClean="0">
                <a:latin typeface="Arial Black" pitchFamily="34" charset="0"/>
              </a:rPr>
              <a:t>навыков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и </a:t>
            </a:r>
            <a:r>
              <a:rPr lang="ru-RU" sz="2000" dirty="0" smtClean="0">
                <a:latin typeface="Arial Black" pitchFamily="34" charset="0"/>
              </a:rPr>
              <a:t>умений библиотечных специалистов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algn="r"/>
            <a:endParaRPr lang="ru-RU" sz="2000" dirty="0" smtClean="0">
              <a:latin typeface="Arial Black" pitchFamily="34" charset="0"/>
            </a:endParaRPr>
          </a:p>
          <a:p>
            <a:pPr algn="r"/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Подборки содержат памятки,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инструкции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чек-листы</a:t>
            </a:r>
            <a:r>
              <a:rPr lang="ru-RU" sz="2000" dirty="0" smtClean="0">
                <a:latin typeface="Arial Black" pitchFamily="34" charset="0"/>
              </a:rPr>
              <a:t>,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видеоматериалы,</a:t>
            </a:r>
          </a:p>
          <a:p>
            <a:pPr algn="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ссылки на бесплатные курсы </a:t>
            </a: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и </a:t>
            </a:r>
            <a:r>
              <a:rPr lang="ru-RU" sz="2000" dirty="0" smtClean="0">
                <a:latin typeface="Arial Black" pitchFamily="34" charset="0"/>
              </a:rPr>
              <a:t>полные тексты учебных пособий.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054" name="Picture 6" descr="C:\Users\владелец\Desktop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7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476672"/>
            <a:ext cx="9865096" cy="4525963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Презентация создана на основе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вебинара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Центра развития профессиональных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компетенций 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Адвент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календарь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инструмент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привлечения 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вовлечения  </a:t>
            </a:r>
          </a:p>
          <a:p>
            <a:pPr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читателей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библиотеки».</a:t>
            </a:r>
          </a:p>
          <a:p>
            <a:endParaRPr lang="ru-RU" dirty="0"/>
          </a:p>
        </p:txBody>
      </p:sp>
      <p:pic>
        <p:nvPicPr>
          <p:cNvPr id="23554" name="Picture 2" descr="D:\А и Ф PNG\Животные\кошки\черные\ногнр.png"/>
          <p:cNvPicPr>
            <a:picLocks noChangeAspect="1" noChangeArrowheads="1"/>
          </p:cNvPicPr>
          <p:nvPr/>
        </p:nvPicPr>
        <p:blipFill>
          <a:blip r:embed="rId2" cstate="print">
            <a:lum bright="-52000"/>
          </a:blip>
          <a:srcRect/>
          <a:stretch>
            <a:fillRect/>
          </a:stretch>
        </p:blipFill>
        <p:spPr bwMode="auto">
          <a:xfrm>
            <a:off x="-396552" y="2564904"/>
            <a:ext cx="10180284" cy="458112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528" y="2053154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Подготовила: библиотекарь МАОУ СОШ № 83 г. Краснодара и специалист ИБРЦ ИРО Краснодарского края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Корсун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И.В.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ладелец\Desktop\цууке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00250"/>
            <a:ext cx="3581400" cy="4857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последние годы в России набирают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популярность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адвент-календари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460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Адвент-календарь</a:t>
            </a:r>
            <a:r>
              <a:rPr lang="ru-RU" sz="2000" b="1" dirty="0" smtClean="0"/>
              <a:t> как инструмент привлечения и вовлечения читателей </a:t>
            </a:r>
            <a:r>
              <a:rPr lang="ru-RU" sz="2000" b="1" dirty="0" smtClean="0"/>
              <a:t>библиотеки.</a:t>
            </a:r>
          </a:p>
          <a:p>
            <a:endParaRPr lang="ru-RU" sz="20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 Задачи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latin typeface="Arial Black" pitchFamily="34" charset="0"/>
              </a:rPr>
              <a:t>Создать </a:t>
            </a:r>
            <a:r>
              <a:rPr lang="ru-RU" dirty="0" smtClean="0">
                <a:latin typeface="Arial Black" pitchFamily="34" charset="0"/>
              </a:rPr>
              <a:t>привлекательный яркий продукт</a:t>
            </a:r>
            <a:r>
              <a:rPr lang="ru-RU" dirty="0" smtClean="0">
                <a:latin typeface="Arial Black" pitchFamily="34" charset="0"/>
              </a:rPr>
              <a:t>,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связанный с </a:t>
            </a:r>
            <a:r>
              <a:rPr lang="ru-RU" dirty="0" smtClean="0">
                <a:latin typeface="Arial Black" pitchFamily="34" charset="0"/>
              </a:rPr>
              <a:t>чтением; </a:t>
            </a:r>
          </a:p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ru-RU" dirty="0" smtClean="0">
                <a:latin typeface="Arial Black" pitchFamily="34" charset="0"/>
              </a:rPr>
              <a:t>. Привлечь новых читателей и </a:t>
            </a:r>
            <a:r>
              <a:rPr lang="ru-RU" dirty="0" smtClean="0">
                <a:latin typeface="Arial Black" pitchFamily="34" charset="0"/>
              </a:rPr>
              <a:t>подписчиков;</a:t>
            </a:r>
          </a:p>
          <a:p>
            <a:r>
              <a:rPr lang="ru-RU" dirty="0" smtClean="0">
                <a:latin typeface="Arial Black" pitchFamily="34" charset="0"/>
              </a:rPr>
              <a:t>Увеличение </a:t>
            </a:r>
            <a:r>
              <a:rPr lang="ru-RU" dirty="0" smtClean="0">
                <a:latin typeface="Arial Black" pitchFamily="34" charset="0"/>
              </a:rPr>
              <a:t>активности пользователей сообщества </a:t>
            </a:r>
          </a:p>
          <a:p>
            <a:r>
              <a:rPr lang="ru-RU" dirty="0" smtClean="0">
                <a:latin typeface="Arial Black" pitchFamily="34" charset="0"/>
              </a:rPr>
              <a:t>3. Стимулировать сотрудников к подготовке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публикаций </a:t>
            </a:r>
            <a:r>
              <a:rPr lang="ru-RU" dirty="0" smtClean="0">
                <a:latin typeface="Arial Black" pitchFamily="34" charset="0"/>
              </a:rPr>
              <a:t>в разных </a:t>
            </a:r>
            <a:r>
              <a:rPr lang="ru-RU" dirty="0" smtClean="0">
                <a:latin typeface="Arial Black" pitchFamily="34" charset="0"/>
              </a:rPr>
              <a:t>форматах;</a:t>
            </a:r>
          </a:p>
          <a:p>
            <a:r>
              <a:rPr lang="ru-RU" dirty="0" smtClean="0">
                <a:latin typeface="Arial Black" pitchFamily="34" charset="0"/>
              </a:rPr>
              <a:t>4.</a:t>
            </a:r>
            <a:r>
              <a:rPr lang="ru-RU" dirty="0" smtClean="0">
                <a:latin typeface="Arial Black" pitchFamily="34" charset="0"/>
              </a:rPr>
              <a:t> Учить детей планировать </a:t>
            </a:r>
            <a:r>
              <a:rPr lang="ru-RU" dirty="0" smtClean="0">
                <a:latin typeface="Arial Black" pitchFamily="34" charset="0"/>
              </a:rPr>
              <a:t>ожидаемые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события 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r>
              <a:rPr lang="ru-RU" dirty="0" smtClean="0">
                <a:latin typeface="Arial Black" pitchFamily="34" charset="0"/>
              </a:rPr>
              <a:t>5. Графически </a:t>
            </a:r>
            <a:r>
              <a:rPr lang="ru-RU" dirty="0" smtClean="0">
                <a:latin typeface="Arial Black" pitchFamily="34" charset="0"/>
              </a:rPr>
              <a:t>оформлять </a:t>
            </a:r>
            <a:r>
              <a:rPr lang="ru-RU" dirty="0" smtClean="0">
                <a:latin typeface="Arial Black" pitchFamily="34" charset="0"/>
              </a:rPr>
              <a:t>странички.;</a:t>
            </a:r>
          </a:p>
          <a:p>
            <a:r>
              <a:rPr lang="ru-RU" dirty="0" smtClean="0">
                <a:latin typeface="Arial Black" pitchFamily="34" charset="0"/>
              </a:rPr>
              <a:t>6.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Адвент-календарь</a:t>
            </a:r>
            <a:r>
              <a:rPr lang="ru-RU" dirty="0" smtClean="0">
                <a:latin typeface="Arial Black" pitchFamily="34" charset="0"/>
              </a:rPr>
              <a:t> для детей – это </a:t>
            </a:r>
            <a:r>
              <a:rPr lang="ru-RU" dirty="0" smtClean="0">
                <a:latin typeface="Arial Black" pitchFamily="34" charset="0"/>
              </a:rPr>
              <a:t>игра</a:t>
            </a:r>
            <a:r>
              <a:rPr lang="ru-RU" dirty="0" smtClean="0">
                <a:latin typeface="Arial Black" pitchFamily="34" charset="0"/>
              </a:rPr>
              <a:t>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которая направленная </a:t>
            </a:r>
            <a:r>
              <a:rPr lang="ru-RU" dirty="0" smtClean="0">
                <a:latin typeface="Arial Black" pitchFamily="34" charset="0"/>
              </a:rPr>
              <a:t>на развитие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интереса  к </a:t>
            </a:r>
            <a:r>
              <a:rPr lang="ru-RU" dirty="0" smtClean="0">
                <a:latin typeface="Arial Black" pitchFamily="34" charset="0"/>
              </a:rPr>
              <a:t>любой </a:t>
            </a:r>
            <a:r>
              <a:rPr lang="ru-RU" dirty="0" smtClean="0">
                <a:latin typeface="Arial Black" pitchFamily="34" charset="0"/>
              </a:rPr>
              <a:t>деятельности, </a:t>
            </a:r>
          </a:p>
          <a:p>
            <a:r>
              <a:rPr lang="ru-RU" dirty="0" smtClean="0">
                <a:latin typeface="Arial Black" pitchFamily="34" charset="0"/>
              </a:rPr>
              <a:t>развитию самостоятельности.</a:t>
            </a:r>
          </a:p>
          <a:p>
            <a:pPr algn="r"/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ладелец\Desktop\й3ц2к3йцукцу3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-747464"/>
            <a:ext cx="6408712" cy="6408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85698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Такой календарь можно сделать на любую тему и решать с его помощью множество педагогических задач</a:t>
            </a:r>
            <a:r>
              <a:rPr lang="ru-RU" dirty="0" smtClean="0">
                <a:latin typeface="Arial Black" pitchFamily="34" charset="0"/>
              </a:rPr>
              <a:t>:</a:t>
            </a: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расширять временные представления у детей </a:t>
            </a:r>
            <a:endParaRPr lang="ru-RU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(</a:t>
            </a:r>
            <a:r>
              <a:rPr lang="ru-RU" sz="1600" dirty="0" smtClean="0">
                <a:latin typeface="Arial Black" pitchFamily="34" charset="0"/>
              </a:rPr>
              <a:t>названия и последовательность дней недели, месяцев),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развивать познавательный интерес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творческие способности,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воспитывать умение работать в коллективе, </a:t>
            </a:r>
            <a:endParaRPr lang="ru-RU" sz="16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согласовывать </a:t>
            </a:r>
            <a:r>
              <a:rPr lang="ru-RU" sz="1600" dirty="0" smtClean="0">
                <a:latin typeface="Arial Black" pitchFamily="34" charset="0"/>
              </a:rPr>
              <a:t>свои действия с другими </a:t>
            </a:r>
            <a:r>
              <a:rPr lang="ru-RU" sz="1600" dirty="0" smtClean="0">
                <a:latin typeface="Arial Black" pitchFamily="34" charset="0"/>
              </a:rPr>
              <a:t>членами</a:t>
            </a:r>
          </a:p>
          <a:p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группы и слышать мнение другого человека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Создание и наполнение такого календаря – это 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творческий </a:t>
            </a:r>
            <a:r>
              <a:rPr lang="ru-RU" sz="1600" dirty="0" smtClean="0">
                <a:latin typeface="Arial Black" pitchFamily="34" charset="0"/>
              </a:rPr>
              <a:t>процесс и здесь нет строгих правил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Его можно оформить в </a:t>
            </a:r>
            <a:r>
              <a:rPr lang="ru-RU" sz="1600" dirty="0" smtClean="0">
                <a:latin typeface="Arial Black" pitchFamily="34" charset="0"/>
              </a:rPr>
              <a:t>любом виде.</a:t>
            </a:r>
            <a:r>
              <a:rPr lang="ru-RU" sz="1600" dirty="0" smtClean="0">
                <a:latin typeface="Arial Black" pitchFamily="34" charset="0"/>
              </a:rPr>
              <a:t> </a:t>
            </a:r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Самое интересное для детей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этом календаре –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это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сюрприз. </a:t>
            </a:r>
            <a:endParaRPr lang="ru-RU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Дети </a:t>
            </a:r>
            <a:r>
              <a:rPr lang="ru-RU" sz="1600" dirty="0" smtClean="0">
                <a:latin typeface="Arial Black" pitchFamily="34" charset="0"/>
              </a:rPr>
              <a:t>очень любознательны и наличие кармашков, бутылочек  с заданием создает интерес и предвкушение тайны. Поэтому </a:t>
            </a:r>
            <a:r>
              <a:rPr lang="ru-RU" sz="1600" dirty="0" smtClean="0">
                <a:latin typeface="Arial Black" pitchFamily="34" charset="0"/>
              </a:rPr>
              <a:t>работает  </a:t>
            </a:r>
            <a:r>
              <a:rPr lang="ru-RU" sz="1600" dirty="0" smtClean="0">
                <a:latin typeface="Arial Black" pitchFamily="34" charset="0"/>
              </a:rPr>
              <a:t>правило: «один день – одно задание», </a:t>
            </a:r>
            <a:r>
              <a:rPr lang="ru-RU" sz="1600" dirty="0" smtClean="0">
                <a:latin typeface="Arial Black" pitchFamily="34" charset="0"/>
              </a:rPr>
              <a:t>задания </a:t>
            </a:r>
            <a:r>
              <a:rPr lang="ru-RU" sz="1600" dirty="0" smtClean="0">
                <a:latin typeface="Arial Black" pitchFamily="34" charset="0"/>
              </a:rPr>
              <a:t>добавляются ежедневно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Задания должны быть интересными и соответствовать возрасту и возможностям детей. Они могут быть разной направленности и спортивными, и творческими, и познавательными и т.д.</a:t>
            </a:r>
          </a:p>
          <a:p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ладелец\Desktop\цуакцуу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4791968" cy="508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Но всё же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придерживаемся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некоторых принципов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fontAlgn="base"/>
            <a:endParaRPr lang="ru-RU" dirty="0" smtClean="0"/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Стиль оформления должен соответствовать тематике праздника.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Определённое место календаря. Пусть он будет на виду и напоминает о том, что праздник приближается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sz="1600" dirty="0" smtClean="0">
              <a:latin typeface="Arial Black" pitchFamily="34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Р</a:t>
            </a:r>
            <a:r>
              <a:rPr lang="ru-RU" sz="1600" dirty="0" smtClean="0">
                <a:latin typeface="Arial Black" pitchFamily="34" charset="0"/>
              </a:rPr>
              <a:t>азмещаем </a:t>
            </a:r>
            <a:r>
              <a:rPr lang="ru-RU" sz="1600" dirty="0" smtClean="0">
                <a:latin typeface="Arial Black" pitchFamily="34" charset="0"/>
              </a:rPr>
              <a:t>календарь на высоте удобной для детей, </a:t>
            </a:r>
            <a:endParaRPr lang="ru-RU" sz="1600" dirty="0" smtClean="0">
              <a:latin typeface="Arial Black" pitchFamily="34" charset="0"/>
            </a:endParaRP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чтобы </a:t>
            </a:r>
            <a:r>
              <a:rPr lang="ru-RU" sz="1600" dirty="0" smtClean="0">
                <a:latin typeface="Arial Black" pitchFamily="34" charset="0"/>
              </a:rPr>
              <a:t>каждый ребёнок может свободно подойти к нему</a:t>
            </a:r>
            <a:r>
              <a:rPr lang="ru-RU" sz="1600" dirty="0" smtClean="0">
                <a:latin typeface="Arial Black" pitchFamily="34" charset="0"/>
              </a:rPr>
              <a:t>,</a:t>
            </a: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рассмотреть и посчитать дни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sz="1600" dirty="0" smtClean="0">
              <a:latin typeface="Arial Black" pitchFamily="34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Присутствие тайны. Дети очень любопытны, а </a:t>
            </a:r>
            <a:r>
              <a:rPr lang="ru-RU" sz="1600" dirty="0" smtClean="0">
                <a:latin typeface="Arial Black" pitchFamily="34" charset="0"/>
              </a:rPr>
              <a:t>наличие</a:t>
            </a: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кармашков создаёт интерес и предвкушение сюрприза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sz="1600" dirty="0" smtClean="0">
              <a:latin typeface="Arial Black" pitchFamily="34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ru-RU" sz="1600" dirty="0" err="1" smtClean="0">
                <a:latin typeface="Arial Black" pitchFamily="34" charset="0"/>
              </a:rPr>
              <a:t>Адвент-календарь</a:t>
            </a:r>
            <a:r>
              <a:rPr lang="ru-RU" sz="1600" dirty="0" smtClean="0">
                <a:latin typeface="Arial Black" pitchFamily="34" charset="0"/>
              </a:rPr>
              <a:t> предполагает свои правила игры. </a:t>
            </a:r>
            <a:endParaRPr lang="ru-RU" sz="1600" dirty="0" smtClean="0">
              <a:latin typeface="Arial Black" pitchFamily="34" charset="0"/>
            </a:endParaRP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Один </a:t>
            </a:r>
            <a:r>
              <a:rPr lang="ru-RU" sz="1600" dirty="0" smtClean="0">
                <a:latin typeface="Arial Black" pitchFamily="34" charset="0"/>
              </a:rPr>
              <a:t>день </a:t>
            </a:r>
            <a:r>
              <a:rPr lang="ru-RU" sz="1600" dirty="0" smtClean="0">
                <a:latin typeface="Arial Black" pitchFamily="34" charset="0"/>
              </a:rPr>
              <a:t>–  одно </a:t>
            </a:r>
            <a:r>
              <a:rPr lang="ru-RU" sz="1600" dirty="0" smtClean="0">
                <a:latin typeface="Arial Black" pitchFamily="34" charset="0"/>
              </a:rPr>
              <a:t>задание. Любопытный ребёнок может захотеть увидеть </a:t>
            </a:r>
            <a:r>
              <a:rPr lang="ru-RU" sz="1600" dirty="0" smtClean="0">
                <a:latin typeface="Arial Black" pitchFamily="34" charset="0"/>
              </a:rPr>
              <a:t>сразу все </a:t>
            </a:r>
            <a:r>
              <a:rPr lang="ru-RU" sz="1600" dirty="0" smtClean="0">
                <a:latin typeface="Arial Black" pitchFamily="34" charset="0"/>
              </a:rPr>
              <a:t>задания и сюрпризы, поэтому </a:t>
            </a:r>
            <a:r>
              <a:rPr lang="ru-RU" sz="1600" dirty="0" smtClean="0">
                <a:latin typeface="Arial Black" pitchFamily="34" charset="0"/>
              </a:rPr>
              <a:t>задания</a:t>
            </a: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добавляются </a:t>
            </a:r>
            <a:r>
              <a:rPr lang="ru-RU" sz="1600" dirty="0" smtClean="0">
                <a:latin typeface="Arial Black" pitchFamily="34" charset="0"/>
              </a:rPr>
              <a:t>ежедневно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sz="1600" dirty="0" smtClean="0">
              <a:latin typeface="Arial Black" pitchFamily="34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Задания должны быть приятными, интересными и </a:t>
            </a:r>
            <a:endParaRPr lang="ru-RU" sz="1600" dirty="0" smtClean="0">
              <a:latin typeface="Arial Black" pitchFamily="34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соответствовать </a:t>
            </a:r>
            <a:r>
              <a:rPr lang="ru-RU" sz="1600" dirty="0" smtClean="0">
                <a:latin typeface="Arial Black" pitchFamily="34" charset="0"/>
              </a:rPr>
              <a:t>возрасту и возможностям детей</a:t>
            </a:r>
            <a:r>
              <a:rPr lang="ru-RU" sz="1600" dirty="0" smtClean="0">
                <a:latin typeface="Arial Black" pitchFamily="34" charset="0"/>
              </a:rPr>
              <a:t>. 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600" dirty="0" smtClean="0">
                <a:latin typeface="Arial Black" pitchFamily="34" charset="0"/>
              </a:rPr>
              <a:t>Они </a:t>
            </a:r>
            <a:r>
              <a:rPr lang="ru-RU" sz="1600" dirty="0" smtClean="0">
                <a:latin typeface="Arial Black" pitchFamily="34" charset="0"/>
              </a:rPr>
              <a:t>могут быть разной направленности – </a:t>
            </a:r>
            <a:r>
              <a:rPr lang="ru-RU" sz="1600" dirty="0" smtClean="0">
                <a:latin typeface="Arial Black" pitchFamily="34" charset="0"/>
              </a:rPr>
              <a:t>раскрасить</a:t>
            </a: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картинку, выучить стихотворение, сделать аппликацию</a:t>
            </a:r>
            <a:r>
              <a:rPr lang="ru-RU" sz="1600" dirty="0" smtClean="0">
                <a:latin typeface="Arial Black" pitchFamily="34" charset="0"/>
              </a:rPr>
              <a:t>,</a:t>
            </a: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отгадать загадки, поиграть в новую игру и т.д</a:t>
            </a:r>
            <a:r>
              <a:rPr lang="ru-RU" sz="1600" dirty="0" smtClean="0">
                <a:latin typeface="Arial Black" pitchFamily="34" charset="0"/>
              </a:rPr>
              <a:t>., </a:t>
            </a:r>
          </a:p>
          <a:p>
            <a:pPr fontAlgn="base"/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а могут быть объединены одной тематикой.</a:t>
            </a:r>
            <a:endParaRPr lang="ru-RU" sz="16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55172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Адвент-календарь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это  инновационная </a:t>
            </a:r>
          </a:p>
          <a:p>
            <a:pPr algn="ctr" fontAlgn="base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игровая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форма 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обучения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детей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07776"/>
            <a:ext cx="8749480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Давайте познакомимся поближе!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Интерактивное приложение об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двент-календаре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Как это работает?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В каждом ящике информация о</a:t>
            </a: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latin typeface="Arial Black" pitchFamily="34" charset="0"/>
                <a:ea typeface="Calibri" pitchFamily="34" charset="0"/>
                <a:cs typeface="Arial" pitchFamily="34" charset="0"/>
              </a:rPr>
              <a:t>адвент-календаре</a:t>
            </a: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. Чтобы прочитать её,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вам надо: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Нажимайте на ручку ящика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</a:t>
            </a: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и переходите на страницу с информацией.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Этот кот               разрешает вам перейти обратно к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ящикам. Вы снова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нажимаете любую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ручку любого ящика  и  дальше        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знакомитесь с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адвент-календарем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.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Интерактив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работает с 6 по 13 слайды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6" descr="C:\Users\владелец\Desktop\pngwing.co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1362466" cy="1916832"/>
          </a:xfrm>
          <a:prstGeom prst="rect">
            <a:avLst/>
          </a:prstGeom>
          <a:noFill/>
        </p:spPr>
      </p:pic>
      <p:pic>
        <p:nvPicPr>
          <p:cNvPr id="4" name="Picture 6" descr="C:\Users\владелец\Desktop\pngwing.com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96952"/>
            <a:ext cx="1301130" cy="1301130"/>
          </a:xfrm>
          <a:prstGeom prst="rect">
            <a:avLst/>
          </a:prstGeom>
          <a:noFill/>
        </p:spPr>
      </p:pic>
      <p:pic>
        <p:nvPicPr>
          <p:cNvPr id="28674" name="Picture 2" descr="C:\Users\владелец\Desktop\1212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12776"/>
            <a:ext cx="2555843" cy="191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уб 21"/>
          <p:cNvSpPr/>
          <p:nvPr/>
        </p:nvSpPr>
        <p:spPr>
          <a:xfrm>
            <a:off x="5004048" y="3573016"/>
            <a:ext cx="3528392" cy="2736304"/>
          </a:xfrm>
          <a:prstGeom prst="cub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611560" y="4365104"/>
            <a:ext cx="2736304" cy="1728192"/>
          </a:xfrm>
          <a:prstGeom prst="cube">
            <a:avLst>
              <a:gd name="adj" fmla="val 30582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179512" y="1916832"/>
            <a:ext cx="2808312" cy="2880320"/>
          </a:xfrm>
          <a:prstGeom prst="cub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179512" y="620688"/>
            <a:ext cx="2808312" cy="2088232"/>
          </a:xfrm>
          <a:prstGeom prst="cub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5076056" y="2204864"/>
            <a:ext cx="3456384" cy="2088232"/>
          </a:xfrm>
          <a:prstGeom prst="cub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1115616" y="620688"/>
            <a:ext cx="2808312" cy="2088232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3419872" y="620688"/>
            <a:ext cx="2808312" cy="2088232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5724128" y="620688"/>
            <a:ext cx="2808312" cy="2088232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611560" y="2708920"/>
            <a:ext cx="2808312" cy="2088232"/>
          </a:xfrm>
          <a:prstGeom prst="cub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2915816" y="2708920"/>
            <a:ext cx="2808312" cy="2088232"/>
          </a:xfrm>
          <a:prstGeom prst="cub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5220072" y="2708920"/>
            <a:ext cx="2808312" cy="2088232"/>
          </a:xfrm>
          <a:prstGeom prst="cub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2483768" y="4797152"/>
            <a:ext cx="2736304" cy="18002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владелец\Desktop\еукпрнекрнек5р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536" y="4669870"/>
            <a:ext cx="2915816" cy="2188130"/>
          </a:xfrm>
          <a:prstGeom prst="rect">
            <a:avLst/>
          </a:prstGeom>
          <a:noFill/>
        </p:spPr>
      </p:pic>
      <p:pic>
        <p:nvPicPr>
          <p:cNvPr id="1029" name="Picture 5" descr="C:\Users\владелец\Desktop\вкнек5рнгер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4563">
            <a:off x="57977" y="4035214"/>
            <a:ext cx="1800885" cy="1091787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 rot="21249571">
            <a:off x="293427" y="5296486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Знакомимся </a:t>
            </a:r>
          </a:p>
          <a:p>
            <a:pPr algn="ctr"/>
            <a:r>
              <a:rPr lang="ru-RU" sz="11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поближе: </a:t>
            </a:r>
          </a:p>
          <a:p>
            <a:pPr algn="ctr"/>
            <a:r>
              <a:rPr lang="ru-RU" sz="11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АДВЕНТ-КАЛЕНДАРЬ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C:\Users\владелец\Desktop\pngwing.com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196752"/>
            <a:ext cx="1301130" cy="1301130"/>
          </a:xfrm>
          <a:prstGeom prst="rect">
            <a:avLst/>
          </a:prstGeom>
          <a:noFill/>
        </p:spPr>
      </p:pic>
      <p:pic>
        <p:nvPicPr>
          <p:cNvPr id="36" name="Picture 6" descr="C:\Users\владелец\Desktop\pngwing.com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196752"/>
            <a:ext cx="1301130" cy="1301130"/>
          </a:xfrm>
          <a:prstGeom prst="rect">
            <a:avLst/>
          </a:prstGeom>
          <a:noFill/>
        </p:spPr>
      </p:pic>
      <p:pic>
        <p:nvPicPr>
          <p:cNvPr id="37" name="Picture 6" descr="C:\Users\владелец\Desktop\pngwing.com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1196752"/>
            <a:ext cx="1301130" cy="1301130"/>
          </a:xfrm>
          <a:prstGeom prst="rect">
            <a:avLst/>
          </a:prstGeom>
          <a:noFill/>
        </p:spPr>
      </p:pic>
      <p:pic>
        <p:nvPicPr>
          <p:cNvPr id="38" name="Picture 6" descr="C:\Users\владелец\Desktop\pngwing.com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3284984"/>
            <a:ext cx="1301130" cy="1301130"/>
          </a:xfrm>
          <a:prstGeom prst="rect">
            <a:avLst/>
          </a:prstGeom>
          <a:noFill/>
        </p:spPr>
      </p:pic>
      <p:pic>
        <p:nvPicPr>
          <p:cNvPr id="39" name="Picture 6" descr="C:\Users\владелец\Desktop\pngwing.com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5085184"/>
            <a:ext cx="1301130" cy="1301130"/>
          </a:xfrm>
          <a:prstGeom prst="rect">
            <a:avLst/>
          </a:prstGeom>
          <a:noFill/>
        </p:spPr>
      </p:pic>
      <p:pic>
        <p:nvPicPr>
          <p:cNvPr id="40" name="Picture 6" descr="C:\Users\владелец\Desktop\pngwing.com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212976"/>
            <a:ext cx="1301130" cy="1301130"/>
          </a:xfrm>
          <a:prstGeom prst="rect">
            <a:avLst/>
          </a:prstGeom>
          <a:noFill/>
        </p:spPr>
      </p:pic>
      <p:pic>
        <p:nvPicPr>
          <p:cNvPr id="41" name="Picture 6" descr="C:\Users\владелец\Desktop\pngwing.com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3212976"/>
            <a:ext cx="1301130" cy="1301130"/>
          </a:xfrm>
          <a:prstGeom prst="rect">
            <a:avLst/>
          </a:prstGeom>
          <a:noFill/>
        </p:spPr>
      </p:pic>
      <p:pic>
        <p:nvPicPr>
          <p:cNvPr id="1031" name="Picture 7" descr="C:\Users\владелец\Desktop\капувкп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232438">
            <a:off x="7792199" y="678062"/>
            <a:ext cx="1250019" cy="326571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45" name="Прямоугольник 44"/>
          <p:cNvSpPr/>
          <p:nvPr/>
        </p:nvSpPr>
        <p:spPr>
          <a:xfrm>
            <a:off x="1979712" y="1916832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55976" y="1916832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31640" y="4005064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4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79912" y="39330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5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28184" y="4005064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6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60232" y="1916832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3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19872" y="5805264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7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36" name="Picture 12" descr="C:\Users\владелец\Desktop\ерепрпр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6256" y="5229200"/>
            <a:ext cx="1805717" cy="130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ладелец\Desktop\pngwing.c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60648"/>
            <a:ext cx="8339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 значит слово </a:t>
            </a:r>
            <a:r>
              <a:rPr kumimoji="0" lang="ru-RU" sz="3600" b="1" i="0" u="none" strike="noStrike" cap="all" spc="0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адвент</a:t>
            </a:r>
            <a:r>
              <a:rPr kumimoji="0" lang="ru-RU" sz="36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51920" y="1628800"/>
            <a:ext cx="49685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40C28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Адве́нт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(от лат.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adventus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«пришествие») — название предрождественского периода, принятое в среде христиан католической церкви и некоторых протестантских деноминаций (например, у лютеран), аналогичное периоду Рождественского поста на Востоке.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ладелец\Desktop\pngwing.c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60648"/>
            <a:ext cx="51125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чем смысл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27784" y="1412776"/>
            <a:ext cx="62646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С начала XXI века традиция распространилась по всей Европе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Обычно </a:t>
            </a:r>
            <a:r>
              <a:rPr lang="ru-RU" dirty="0" err="1" smtClean="0">
                <a:latin typeface="Arial Black" pitchFamily="34" charset="0"/>
              </a:rPr>
              <a:t>адвент-календари</a:t>
            </a:r>
            <a:r>
              <a:rPr lang="ru-RU" dirty="0" smtClean="0">
                <a:latin typeface="Arial Black" pitchFamily="34" charset="0"/>
              </a:rPr>
              <a:t> имеют воспитательный момент: ребёнок, прежде чем открыть очередное окошко, должен вспомнить что хорошего и плохого сделал </a:t>
            </a:r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за </a:t>
            </a:r>
            <a:r>
              <a:rPr lang="ru-RU" dirty="0" smtClean="0">
                <a:latin typeface="Arial Black" pitchFamily="34" charset="0"/>
              </a:rPr>
              <a:t>текущий день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В религиозных семьях этот обряд связан </a:t>
            </a:r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с </a:t>
            </a:r>
            <a:r>
              <a:rPr lang="ru-RU" dirty="0" smtClean="0">
                <a:latin typeface="Arial Black" pitchFamily="34" charset="0"/>
              </a:rPr>
              <a:t>ежедневной молитвой. </a:t>
            </a:r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err="1" smtClean="0">
                <a:latin typeface="Arial Black" pitchFamily="34" charset="0"/>
              </a:rPr>
              <a:t>Адвент-календарь</a:t>
            </a:r>
            <a:r>
              <a:rPr lang="ru-RU" dirty="0" smtClean="0">
                <a:latin typeface="Arial Black" pitchFamily="34" charset="0"/>
              </a:rPr>
              <a:t> – это универсальный </a:t>
            </a:r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и </a:t>
            </a:r>
            <a:r>
              <a:rPr lang="ru-RU" dirty="0" smtClean="0">
                <a:latin typeface="Arial Black" pitchFamily="34" charset="0"/>
              </a:rPr>
              <a:t>яркий корпоративный сувенир, который можно подарить вашим сотрудникам, партнерам по бизнесу, клиентам и их детям.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владелец\Desktop\pngwing.c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7852"/>
            <a:ext cx="3305199" cy="3550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60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3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056" y="260648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 может входить в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адвент-календарь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27784" y="1484784"/>
            <a:ext cx="62646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В качестве подарков на каждый день можно использовать: печенье, свечи, мандарины, открытки с пожеланиями, билеты в кино или на каток, билет на «Городскую ферму», блокнот, брелок, значок, баночку мёда или варенья, носочки, перчатки и другие приятные и полезные мелочи, например сертификат на </a:t>
            </a:r>
            <a:r>
              <a:rPr lang="ru-RU" dirty="0" err="1" smtClean="0">
                <a:latin typeface="Arial Black" pitchFamily="34" charset="0"/>
              </a:rPr>
              <a:t>фотосессию</a:t>
            </a:r>
            <a:r>
              <a:rPr lang="ru-RU" dirty="0" smtClean="0">
                <a:latin typeface="Arial Black" pitchFamily="34" charset="0"/>
              </a:rPr>
              <a:t>. </a:t>
            </a:r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Внутри </a:t>
            </a:r>
            <a:r>
              <a:rPr lang="ru-RU" dirty="0" err="1" smtClean="0">
                <a:latin typeface="Arial Black" pitchFamily="34" charset="0"/>
              </a:rPr>
              <a:t>адвент-календаря</a:t>
            </a:r>
            <a:r>
              <a:rPr lang="ru-RU" dirty="0" smtClean="0">
                <a:latin typeface="Arial Black" pitchFamily="34" charset="0"/>
              </a:rPr>
              <a:t> могут быть простые и приятные безделушки: сладости, фигурка или магнит с символом наступающего года, канцелярские принадлежности, воздушные шарики, брелок, мыльные пузыри.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898</Words>
  <Application>Microsoft Office PowerPoint</Application>
  <PresentationFormat>Экран (4:3)</PresentationFormat>
  <Paragraphs>181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 1</dc:creator>
  <cp:lastModifiedBy>владелец</cp:lastModifiedBy>
  <cp:revision>70</cp:revision>
  <dcterms:created xsi:type="dcterms:W3CDTF">2023-10-26T08:52:41Z</dcterms:created>
  <dcterms:modified xsi:type="dcterms:W3CDTF">2023-10-26T14:43:55Z</dcterms:modified>
</cp:coreProperties>
</file>