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6" r:id="rId2"/>
    <p:sldId id="257" r:id="rId3"/>
    <p:sldId id="258" r:id="rId4"/>
    <p:sldId id="259" r:id="rId5"/>
    <p:sldId id="260" r:id="rId6"/>
    <p:sldId id="261" r:id="rId7"/>
    <p:sldId id="262" r:id="rId8"/>
    <p:sldId id="263" r:id="rId9"/>
    <p:sldId id="264" r:id="rId10"/>
    <p:sldId id="275" r:id="rId11"/>
    <p:sldId id="268" r:id="rId12"/>
    <p:sldId id="274" r:id="rId13"/>
    <p:sldId id="269" r:id="rId14"/>
    <p:sldId id="273" r:id="rId15"/>
    <p:sldId id="270" r:id="rId16"/>
    <p:sldId id="271" r:id="rId17"/>
    <p:sldId id="272" r:id="rId18"/>
    <p:sldId id="277"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без заголовка" id="{88204563-9561-4C1E-BD4E-009C33D98D3F}">
          <p14:sldIdLst>
            <p14:sldId id="276"/>
            <p14:sldId id="257"/>
            <p14:sldId id="258"/>
            <p14:sldId id="259"/>
            <p14:sldId id="260"/>
            <p14:sldId id="261"/>
            <p14:sldId id="262"/>
            <p14:sldId id="263"/>
            <p14:sldId id="264"/>
            <p14:sldId id="275"/>
            <p14:sldId id="268"/>
            <p14:sldId id="274"/>
            <p14:sldId id="269"/>
            <p14:sldId id="273"/>
            <p14:sldId id="270"/>
            <p14:sldId id="271"/>
            <p14:sldId id="272"/>
            <p14:sldId id="277"/>
          </p14:sldIdLst>
        </p14:section>
        <p14:section name="Раздел без заголовка" id="{778ED213-4D95-4FB1-8DAF-970E46ED819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2E04"/>
    <a:srgbClr val="F7994B"/>
    <a:srgbClr val="702500"/>
    <a:srgbClr val="FFCF9F"/>
    <a:srgbClr val="800000"/>
    <a:srgbClr val="003399"/>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50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4CE0C9-4C31-4431-B7F8-9C6BF7B1F37D}" type="datetimeFigureOut">
              <a:rPr lang="ru-RU" smtClean="0"/>
              <a:t>14.02.2021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94083D-10DB-4791-B23B-0E3D33A340AD}" type="slidenum">
              <a:rPr lang="ru-RU" smtClean="0"/>
              <a:t>‹#›</a:t>
            </a:fld>
            <a:endParaRPr lang="ru-RU"/>
          </a:p>
        </p:txBody>
      </p:sp>
    </p:spTree>
    <p:extLst>
      <p:ext uri="{BB962C8B-B14F-4D97-AF65-F5344CB8AC3E}">
        <p14:creationId xmlns:p14="http://schemas.microsoft.com/office/powerpoint/2010/main" val="24752897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3753C10-2E0F-4398-94FA-06EEA417BEBF}" type="datetime1">
              <a:rPr lang="ru-RU" smtClean="0"/>
              <a:t>14.02.2021</a:t>
            </a:fld>
            <a:endParaRPr lang="ru-RU"/>
          </a:p>
        </p:txBody>
      </p:sp>
      <p:sp>
        <p:nvSpPr>
          <p:cNvPr id="5" name="Нижний колонтитул 4"/>
          <p:cNvSpPr>
            <a:spLocks noGrp="1"/>
          </p:cNvSpPr>
          <p:nvPr>
            <p:ph type="ftr" sz="quarter" idx="11"/>
          </p:nvPr>
        </p:nvSpPr>
        <p:spPr/>
        <p:txBody>
          <a:bodyPr/>
          <a:lstStyle/>
          <a:p>
            <a:r>
              <a:rPr lang="ru-RU" smtClean="0"/>
              <a:t>МБОУ СОШ № 83 КРАСНОДАР</a:t>
            </a:r>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66578FB-1ECD-4CF0-8687-3DEE9E4EDB9D}" type="datetime1">
              <a:rPr lang="ru-RU" smtClean="0"/>
              <a:t>14.02.2021</a:t>
            </a:fld>
            <a:endParaRPr lang="ru-RU"/>
          </a:p>
        </p:txBody>
      </p:sp>
      <p:sp>
        <p:nvSpPr>
          <p:cNvPr id="5" name="Нижний колонтитул 4"/>
          <p:cNvSpPr>
            <a:spLocks noGrp="1"/>
          </p:cNvSpPr>
          <p:nvPr>
            <p:ph type="ftr" sz="quarter" idx="11"/>
          </p:nvPr>
        </p:nvSpPr>
        <p:spPr/>
        <p:txBody>
          <a:bodyPr/>
          <a:lstStyle/>
          <a:p>
            <a:r>
              <a:rPr lang="ru-RU" smtClean="0"/>
              <a:t>МБОУ СОШ № 83 КРАСНОДАР</a:t>
            </a:r>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B0BE7DC-D6E6-471E-B387-69D47D7A23E9}" type="datetime1">
              <a:rPr lang="ru-RU" smtClean="0"/>
              <a:t>14.02.2021</a:t>
            </a:fld>
            <a:endParaRPr lang="ru-RU"/>
          </a:p>
        </p:txBody>
      </p:sp>
      <p:sp>
        <p:nvSpPr>
          <p:cNvPr id="5" name="Нижний колонтитул 4"/>
          <p:cNvSpPr>
            <a:spLocks noGrp="1"/>
          </p:cNvSpPr>
          <p:nvPr>
            <p:ph type="ftr" sz="quarter" idx="11"/>
          </p:nvPr>
        </p:nvSpPr>
        <p:spPr/>
        <p:txBody>
          <a:bodyPr/>
          <a:lstStyle/>
          <a:p>
            <a:r>
              <a:rPr lang="ru-RU" smtClean="0"/>
              <a:t>МБОУ СОШ № 83 КРАСНОДАР</a:t>
            </a:r>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71CEF04-7EF0-46AB-9D2C-2606F1A0EF29}" type="datetime1">
              <a:rPr lang="ru-RU" smtClean="0"/>
              <a:t>14.02.2021</a:t>
            </a:fld>
            <a:endParaRPr lang="ru-RU"/>
          </a:p>
        </p:txBody>
      </p:sp>
      <p:sp>
        <p:nvSpPr>
          <p:cNvPr id="5" name="Нижний колонтитул 4"/>
          <p:cNvSpPr>
            <a:spLocks noGrp="1"/>
          </p:cNvSpPr>
          <p:nvPr>
            <p:ph type="ftr" sz="quarter" idx="11"/>
          </p:nvPr>
        </p:nvSpPr>
        <p:spPr/>
        <p:txBody>
          <a:bodyPr/>
          <a:lstStyle/>
          <a:p>
            <a:r>
              <a:rPr lang="ru-RU" smtClean="0"/>
              <a:t>МБОУ СОШ № 83 КРАСНОДАР</a:t>
            </a:r>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82DF2C2-7CDD-40EB-825C-81F62B11949E}" type="datetime1">
              <a:rPr lang="ru-RU" smtClean="0"/>
              <a:t>14.02.2021</a:t>
            </a:fld>
            <a:endParaRPr lang="ru-RU"/>
          </a:p>
        </p:txBody>
      </p:sp>
      <p:sp>
        <p:nvSpPr>
          <p:cNvPr id="5" name="Нижний колонтитул 4"/>
          <p:cNvSpPr>
            <a:spLocks noGrp="1"/>
          </p:cNvSpPr>
          <p:nvPr>
            <p:ph type="ftr" sz="quarter" idx="11"/>
          </p:nvPr>
        </p:nvSpPr>
        <p:spPr/>
        <p:txBody>
          <a:bodyPr/>
          <a:lstStyle/>
          <a:p>
            <a:r>
              <a:rPr lang="ru-RU" smtClean="0"/>
              <a:t>МБОУ СОШ № 83 КРАСНОДАР</a:t>
            </a:r>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2AF022A-2909-49B9-B262-B502290DCF4C}" type="datetime1">
              <a:rPr lang="ru-RU" smtClean="0"/>
              <a:t>14.02.2021</a:t>
            </a:fld>
            <a:endParaRPr lang="ru-RU"/>
          </a:p>
        </p:txBody>
      </p:sp>
      <p:sp>
        <p:nvSpPr>
          <p:cNvPr id="6" name="Нижний колонтитул 5"/>
          <p:cNvSpPr>
            <a:spLocks noGrp="1"/>
          </p:cNvSpPr>
          <p:nvPr>
            <p:ph type="ftr" sz="quarter" idx="11"/>
          </p:nvPr>
        </p:nvSpPr>
        <p:spPr/>
        <p:txBody>
          <a:bodyPr/>
          <a:lstStyle/>
          <a:p>
            <a:r>
              <a:rPr lang="ru-RU" smtClean="0"/>
              <a:t>МБОУ СОШ № 83 КРАСНОДАР</a:t>
            </a:r>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4AA1EED-FF16-4596-B2ED-CAC618CB400C}" type="datetime1">
              <a:rPr lang="ru-RU" smtClean="0"/>
              <a:t>14.02.2021</a:t>
            </a:fld>
            <a:endParaRPr lang="ru-RU"/>
          </a:p>
        </p:txBody>
      </p:sp>
      <p:sp>
        <p:nvSpPr>
          <p:cNvPr id="8" name="Нижний колонтитул 7"/>
          <p:cNvSpPr>
            <a:spLocks noGrp="1"/>
          </p:cNvSpPr>
          <p:nvPr>
            <p:ph type="ftr" sz="quarter" idx="11"/>
          </p:nvPr>
        </p:nvSpPr>
        <p:spPr/>
        <p:txBody>
          <a:bodyPr/>
          <a:lstStyle/>
          <a:p>
            <a:r>
              <a:rPr lang="ru-RU" smtClean="0"/>
              <a:t>МБОУ СОШ № 83 КРАСНОДАР</a:t>
            </a:r>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C9246EF-6E26-46AB-ACC6-265DAB11A70E}" type="datetime1">
              <a:rPr lang="ru-RU" smtClean="0"/>
              <a:t>14.02.2021</a:t>
            </a:fld>
            <a:endParaRPr lang="ru-RU"/>
          </a:p>
        </p:txBody>
      </p:sp>
      <p:sp>
        <p:nvSpPr>
          <p:cNvPr id="4" name="Нижний колонтитул 3"/>
          <p:cNvSpPr>
            <a:spLocks noGrp="1"/>
          </p:cNvSpPr>
          <p:nvPr>
            <p:ph type="ftr" sz="quarter" idx="11"/>
          </p:nvPr>
        </p:nvSpPr>
        <p:spPr/>
        <p:txBody>
          <a:bodyPr/>
          <a:lstStyle/>
          <a:p>
            <a:r>
              <a:rPr lang="ru-RU" smtClean="0"/>
              <a:t>МБОУ СОШ № 83 КРАСНОДАР</a:t>
            </a:r>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888F14F-EB53-4106-B60E-6193974B9738}" type="datetime1">
              <a:rPr lang="ru-RU" smtClean="0"/>
              <a:t>14.02.2021</a:t>
            </a:fld>
            <a:endParaRPr lang="ru-RU"/>
          </a:p>
        </p:txBody>
      </p:sp>
      <p:sp>
        <p:nvSpPr>
          <p:cNvPr id="3" name="Нижний колонтитул 2"/>
          <p:cNvSpPr>
            <a:spLocks noGrp="1"/>
          </p:cNvSpPr>
          <p:nvPr>
            <p:ph type="ftr" sz="quarter" idx="11"/>
          </p:nvPr>
        </p:nvSpPr>
        <p:spPr/>
        <p:txBody>
          <a:bodyPr/>
          <a:lstStyle/>
          <a:p>
            <a:r>
              <a:rPr lang="ru-RU" smtClean="0"/>
              <a:t>МБОУ СОШ № 83 КРАСНОДАР</a:t>
            </a:r>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265DABE-BA77-40B5-91DA-D346D233978A}" type="datetime1">
              <a:rPr lang="ru-RU" smtClean="0"/>
              <a:t>14.02.2021</a:t>
            </a:fld>
            <a:endParaRPr lang="ru-RU"/>
          </a:p>
        </p:txBody>
      </p:sp>
      <p:sp>
        <p:nvSpPr>
          <p:cNvPr id="6" name="Нижний колонтитул 5"/>
          <p:cNvSpPr>
            <a:spLocks noGrp="1"/>
          </p:cNvSpPr>
          <p:nvPr>
            <p:ph type="ftr" sz="quarter" idx="11"/>
          </p:nvPr>
        </p:nvSpPr>
        <p:spPr/>
        <p:txBody>
          <a:bodyPr/>
          <a:lstStyle/>
          <a:p>
            <a:r>
              <a:rPr lang="ru-RU" smtClean="0"/>
              <a:t>МБОУ СОШ № 83 КРАСНОДАР</a:t>
            </a:r>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7141C88-302A-4635-8111-DDD81D384826}" type="datetime1">
              <a:rPr lang="ru-RU" smtClean="0"/>
              <a:t>14.02.2021</a:t>
            </a:fld>
            <a:endParaRPr lang="ru-RU"/>
          </a:p>
        </p:txBody>
      </p:sp>
      <p:sp>
        <p:nvSpPr>
          <p:cNvPr id="6" name="Нижний колонтитул 5"/>
          <p:cNvSpPr>
            <a:spLocks noGrp="1"/>
          </p:cNvSpPr>
          <p:nvPr>
            <p:ph type="ftr" sz="quarter" idx="11"/>
          </p:nvPr>
        </p:nvSpPr>
        <p:spPr/>
        <p:txBody>
          <a:bodyPr/>
          <a:lstStyle/>
          <a:p>
            <a:r>
              <a:rPr lang="ru-RU" smtClean="0"/>
              <a:t>МБОУ СОШ № 83 КРАСНОДАР</a:t>
            </a:r>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BEAC7">
                <a:lumMod val="85000"/>
                <a:alpha val="53000"/>
              </a:srgbClr>
            </a:gs>
            <a:gs pos="33000">
              <a:srgbClr val="FEE7F2"/>
            </a:gs>
            <a:gs pos="34000">
              <a:srgbClr val="FAC77D"/>
            </a:gs>
            <a:gs pos="99000">
              <a:srgbClr val="FBA97D"/>
            </a:gs>
            <a:gs pos="100000">
              <a:srgbClr val="FBD49C"/>
            </a:gs>
            <a:gs pos="100000">
              <a:srgbClr val="FEE7F2"/>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A4D365-5806-4737-83E1-5948BA4C4CC0}" type="datetime1">
              <a:rPr lang="ru-RU" smtClean="0"/>
              <a:t>14.02.2021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ru-RU" smtClean="0"/>
              <a:t>МБОУ СОШ № 83 КРАСНОДАР</a:t>
            </a: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59.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png"/><Relationship Id="rId4" Type="http://schemas.openxmlformats.org/officeDocument/2006/relationships/image" Target="../media/image56.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6.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56.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62.gif"/><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3.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6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8.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0.png"/><Relationship Id="rId10" Type="http://schemas.openxmlformats.org/officeDocument/2006/relationships/image" Target="../media/image20.png"/><Relationship Id="rId4" Type="http://schemas.openxmlformats.org/officeDocument/2006/relationships/image" Target="../media/image9.pn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8.png"/><Relationship Id="rId7"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2.png"/><Relationship Id="rId11" Type="http://schemas.microsoft.com/office/2007/relationships/hdphoto" Target="../media/hdphoto1.wdp"/><Relationship Id="rId5" Type="http://schemas.openxmlformats.org/officeDocument/2006/relationships/image" Target="../media/image10.png"/><Relationship Id="rId10" Type="http://schemas.openxmlformats.org/officeDocument/2006/relationships/image" Target="../media/image26.png"/><Relationship Id="rId4" Type="http://schemas.openxmlformats.org/officeDocument/2006/relationships/image" Target="../media/image9.png"/><Relationship Id="rId9" Type="http://schemas.openxmlformats.org/officeDocument/2006/relationships/image" Target="../media/image25.png"/></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8.png"/><Relationship Id="rId7"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10.png"/><Relationship Id="rId10" Type="http://schemas.openxmlformats.org/officeDocument/2006/relationships/image" Target="../media/image31.png"/><Relationship Id="rId4" Type="http://schemas.openxmlformats.org/officeDocument/2006/relationships/image" Target="../media/image9.png"/><Relationship Id="rId9" Type="http://schemas.openxmlformats.org/officeDocument/2006/relationships/image" Target="../media/image30.png"/></Relationships>
</file>

<file path=ppt/slides/_rels/slide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8.pn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32.jpeg"/><Relationship Id="rId11" Type="http://schemas.openxmlformats.org/officeDocument/2006/relationships/image" Target="../media/image37.png"/><Relationship Id="rId5" Type="http://schemas.openxmlformats.org/officeDocument/2006/relationships/image" Target="../media/image10.png"/><Relationship Id="rId10" Type="http://schemas.openxmlformats.org/officeDocument/2006/relationships/image" Target="../media/image36.png"/><Relationship Id="rId4" Type="http://schemas.openxmlformats.org/officeDocument/2006/relationships/image" Target="../media/image9.png"/><Relationship Id="rId9" Type="http://schemas.openxmlformats.org/officeDocument/2006/relationships/image" Target="../media/image35.png"/></Relationships>
</file>

<file path=ppt/slides/_rels/slide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8.png"/><Relationship Id="rId7" Type="http://schemas.openxmlformats.org/officeDocument/2006/relationships/image" Target="../media/image40.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4.gif"/><Relationship Id="rId5" Type="http://schemas.openxmlformats.org/officeDocument/2006/relationships/image" Target="../media/image10.png"/><Relationship Id="rId10" Type="http://schemas.openxmlformats.org/officeDocument/2006/relationships/image" Target="../media/image43.png"/><Relationship Id="rId4" Type="http://schemas.openxmlformats.org/officeDocument/2006/relationships/image" Target="../media/image9.png"/><Relationship Id="rId9" Type="http://schemas.openxmlformats.org/officeDocument/2006/relationships/image" Target="../media/image42.png"/></Relationships>
</file>

<file path=ppt/slides/_rels/slide9.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3" Type="http://schemas.openxmlformats.org/officeDocument/2006/relationships/image" Target="../media/image1.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50.png"/><Relationship Id="rId5" Type="http://schemas.openxmlformats.org/officeDocument/2006/relationships/image" Target="../media/image9.png"/><Relationship Id="rId10" Type="http://schemas.openxmlformats.org/officeDocument/2006/relationships/image" Target="../media/image49.png"/><Relationship Id="rId4" Type="http://schemas.openxmlformats.org/officeDocument/2006/relationships/image" Target="../media/image8.png"/><Relationship Id="rId9"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32000">
              <a:schemeClr val="accent6">
                <a:lumMod val="50000"/>
              </a:schemeClr>
            </a:gs>
            <a:gs pos="33000">
              <a:srgbClr val="FEE7F2"/>
            </a:gs>
            <a:gs pos="34000">
              <a:srgbClr val="FAC77D"/>
            </a:gs>
            <a:gs pos="99000">
              <a:srgbClr val="FBA97D"/>
            </a:gs>
            <a:gs pos="100000">
              <a:srgbClr val="FBD49C"/>
            </a:gs>
            <a:gs pos="100000">
              <a:srgbClr val="FEE7F2"/>
            </a:gs>
          </a:gsLst>
          <a:lin ang="5400000" scaled="0"/>
          <a:tileRect/>
        </a:gradFill>
        <a:effectLst/>
      </p:bgPr>
    </p:bg>
    <p:spTree>
      <p:nvGrpSpPr>
        <p:cNvPr id="1" name=""/>
        <p:cNvGrpSpPr/>
        <p:nvPr/>
      </p:nvGrpSpPr>
      <p:grpSpPr>
        <a:xfrm>
          <a:off x="0" y="0"/>
          <a:ext cx="0" cy="0"/>
          <a:chOff x="0" y="0"/>
          <a:chExt cx="0" cy="0"/>
        </a:xfrm>
      </p:grpSpPr>
      <p:pic>
        <p:nvPicPr>
          <p:cNvPr id="1031" name="Picture 7" descr="C:\Users\Александр\Desktop\КАРТОТЕКА PNG\ДИЗАЙН\ЭФФЕКТЫ\ЦВЕТНЫЕ ЭФФЕКТЫ\дизайн 2\footer-designs-png-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52736"/>
            <a:ext cx="9144000" cy="1342659"/>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79512" y="708402"/>
            <a:ext cx="7186974" cy="1015663"/>
          </a:xfrm>
          <a:prstGeom prst="rect">
            <a:avLst/>
          </a:prstGeom>
          <a:noFill/>
          <a:effectLst>
            <a:outerShdw blurRad="50800" dist="50800" dir="5400000" algn="ctr" rotWithShape="0">
              <a:schemeClr val="tx1"/>
            </a:outerShdw>
          </a:effectLst>
          <a:scene3d>
            <a:camera prst="perspectiveFront"/>
            <a:lightRig rig="threePt" dir="t"/>
          </a:scene3d>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6000" b="1" cap="none" spc="0" dirty="0" smtClean="0">
                <a:ln w="11430"/>
                <a:solidFill>
                  <a:srgbClr val="F7994B"/>
                </a:solidFill>
                <a:effectLst>
                  <a:outerShdw blurRad="50800" dist="39000" dir="5460000" algn="tl">
                    <a:srgbClr val="000000">
                      <a:alpha val="38000"/>
                    </a:srgbClr>
                  </a:outerShdw>
                </a:effectLst>
                <a:latin typeface="Bahnschrift" pitchFamily="34" charset="0"/>
              </a:rPr>
              <a:t>ВИКТОРИНА</a:t>
            </a:r>
            <a:endParaRPr lang="ru-RU" sz="6000" b="1" cap="none" spc="0" dirty="0">
              <a:ln w="11430"/>
              <a:solidFill>
                <a:srgbClr val="F7994B"/>
              </a:solidFill>
              <a:effectLst>
                <a:outerShdw blurRad="50800" dist="39000" dir="5460000" algn="tl">
                  <a:srgbClr val="000000">
                    <a:alpha val="38000"/>
                  </a:srgbClr>
                </a:outerShdw>
              </a:effectLst>
              <a:latin typeface="Bahnschrift" pitchFamily="34" charset="0"/>
            </a:endParaRPr>
          </a:p>
        </p:txBody>
      </p:sp>
      <p:sp>
        <p:nvSpPr>
          <p:cNvPr id="6" name="Прямоугольник 5"/>
          <p:cNvSpPr/>
          <p:nvPr/>
        </p:nvSpPr>
        <p:spPr>
          <a:xfrm>
            <a:off x="-720165" y="2396820"/>
            <a:ext cx="8431604" cy="1754326"/>
          </a:xfrm>
          <a:prstGeom prst="rect">
            <a:avLst/>
          </a:prstGeom>
          <a:noFill/>
          <a:effectLst>
            <a:outerShdw blurRad="50800" dist="50800" dir="5400000" algn="ctr" rotWithShape="0">
              <a:srgbClr val="FF0000"/>
            </a:outerShdw>
            <a:reflection blurRad="6350" stA="50000" endA="295" endPos="92000" dist="101600" dir="5400000" sy="-100000" algn="bl" rotWithShape="0"/>
          </a:effectLst>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5400" b="1" cap="none" spc="0" dirty="0" smtClean="0">
                <a:ln w="11430"/>
                <a:solidFill>
                  <a:srgbClr val="602E04"/>
                </a:solidFill>
                <a:effectLst>
                  <a:outerShdw blurRad="80000" dist="40000" dir="5040000" algn="tl">
                    <a:srgbClr val="000000">
                      <a:alpha val="30000"/>
                    </a:srgbClr>
                  </a:outerShdw>
                </a:effectLst>
                <a:latin typeface="Times New Roman" pitchFamily="18" charset="0"/>
                <a:cs typeface="Times New Roman" pitchFamily="18" charset="0"/>
              </a:rPr>
              <a:t>С </a:t>
            </a:r>
          </a:p>
          <a:p>
            <a:pPr algn="ctr"/>
            <a:r>
              <a:rPr lang="ru-RU" sz="5400" b="1" cap="none" spc="0" dirty="0" smtClean="0">
                <a:ln w="11430"/>
                <a:solidFill>
                  <a:srgbClr val="602E04"/>
                </a:solidFill>
                <a:effectLst>
                  <a:outerShdw blurRad="80000" dist="40000" dir="5040000" algn="tl">
                    <a:srgbClr val="000000">
                      <a:alpha val="30000"/>
                    </a:srgbClr>
                  </a:outerShdw>
                </a:effectLst>
                <a:latin typeface="Times New Roman" pitchFamily="18" charset="0"/>
                <a:cs typeface="Times New Roman" pitchFamily="18" charset="0"/>
              </a:rPr>
              <a:t>ДВОЙНЫМ ДНОМ</a:t>
            </a:r>
            <a:endParaRPr lang="ru-RU" sz="5400" b="1" cap="none" spc="0" dirty="0">
              <a:ln w="11430"/>
              <a:solidFill>
                <a:srgbClr val="602E04"/>
              </a:solidFill>
              <a:effectLst>
                <a:outerShdw blurRad="80000" dist="40000" dir="5040000" algn="tl">
                  <a:srgbClr val="000000">
                    <a:alpha val="30000"/>
                  </a:srgbClr>
                </a:outerShdw>
              </a:effectLst>
            </a:endParaRPr>
          </a:p>
        </p:txBody>
      </p:sp>
      <p:pic>
        <p:nvPicPr>
          <p:cNvPr id="30726" name="Picture 6" descr="Картинки по запросу &quot;ВОЛНИСТЫЕ ЛИНИИИ  png&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603448"/>
            <a:ext cx="5198098" cy="3898574"/>
          </a:xfrm>
          <a:prstGeom prst="rect">
            <a:avLst/>
          </a:prstGeom>
          <a:noFill/>
          <a:extLst>
            <a:ext uri="{909E8E84-426E-40DD-AFC4-6F175D3DCCD1}">
              <a14:hiddenFill xmlns:a14="http://schemas.microsoft.com/office/drawing/2010/main">
                <a:solidFill>
                  <a:srgbClr val="FFFFFF"/>
                </a:solidFill>
              </a14:hiddenFill>
            </a:ext>
          </a:extLst>
        </p:spPr>
      </p:pic>
      <p:pic>
        <p:nvPicPr>
          <p:cNvPr id="30730" name="Picture 10" descr="Картинки по запросу &quot;викторина png&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3640" y="4537901"/>
            <a:ext cx="3240360" cy="2320099"/>
          </a:xfrm>
          <a:prstGeom prst="rect">
            <a:avLst/>
          </a:prstGeom>
          <a:noFill/>
          <a:effectLst>
            <a:outerShdw blurRad="50800" dist="50800" dir="5400000" algn="ctr" rotWithShape="0">
              <a:srgbClr val="C00000"/>
            </a:outerShdw>
          </a:effectLst>
          <a:extLst>
            <a:ext uri="{909E8E84-426E-40DD-AFC4-6F175D3DCCD1}">
              <a14:hiddenFill xmlns:a14="http://schemas.microsoft.com/office/drawing/2010/main">
                <a:solidFill>
                  <a:srgbClr val="FFFFFF"/>
                </a:solidFill>
              </a14:hiddenFill>
            </a:ext>
          </a:extLst>
        </p:spPr>
      </p:pic>
      <p:sp>
        <p:nvSpPr>
          <p:cNvPr id="7" name="Нижний колонтитул 6"/>
          <p:cNvSpPr>
            <a:spLocks noGrp="1"/>
          </p:cNvSpPr>
          <p:nvPr>
            <p:ph type="ftr" sz="quarter" idx="11"/>
          </p:nvPr>
        </p:nvSpPr>
        <p:spPr/>
        <p:txBody>
          <a:bodyPr/>
          <a:lstStyle/>
          <a:p>
            <a:r>
              <a:rPr lang="ru-RU" smtClean="0"/>
              <a:t>МБОУ СОШ № 83 КРАСНОДАР</a:t>
            </a:r>
            <a:endParaRPr lang="ru-RU"/>
          </a:p>
        </p:txBody>
      </p:sp>
    </p:spTree>
    <p:extLst>
      <p:ext uri="{BB962C8B-B14F-4D97-AF65-F5344CB8AC3E}">
        <p14:creationId xmlns:p14="http://schemas.microsoft.com/office/powerpoint/2010/main" val="3301642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5000" fill="hold" grpId="1" nodeType="withEffect">
                                  <p:stCondLst>
                                    <p:cond delay="0"/>
                                  </p:stCondLst>
                                  <p:iterate type="lt">
                                    <p:tmPct val="10000"/>
                                  </p:iterate>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02E04"/>
        </a:solidFill>
        <a:effectLst/>
      </p:bgPr>
    </p:bg>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8384" y="476672"/>
            <a:ext cx="7815263" cy="506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6" name="Picture 4" descr="Картинки по запросу &quot;законодательство png&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68138" y="4365104"/>
            <a:ext cx="3375862" cy="2417766"/>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310076" y="228870"/>
            <a:ext cx="5050229" cy="5909310"/>
          </a:xfrm>
          <a:prstGeom prst="rect">
            <a:avLst/>
          </a:prstGeom>
          <a:noFill/>
          <a:effectLst>
            <a:outerShdw blurRad="50800" dist="50800" dir="5400000" algn="ctr" rotWithShape="0">
              <a:schemeClr val="tx1"/>
            </a:outerShdw>
          </a:effectLst>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r>
              <a:rPr lang="ru-RU" sz="5400" b="1" cap="none" spc="0" dirty="0" smtClean="0">
                <a:ln w="11430"/>
                <a:solidFill>
                  <a:srgbClr val="FFCF9F"/>
                </a:solidFill>
                <a:effectLst>
                  <a:outerShdw blurRad="80000" dist="40000" dir="5040000" algn="tl">
                    <a:srgbClr val="000000">
                      <a:alpha val="30000"/>
                    </a:srgbClr>
                  </a:outerShdw>
                </a:effectLst>
                <a:latin typeface="Times New Roman" pitchFamily="18" charset="0"/>
                <a:cs typeface="Times New Roman" pitchFamily="18" charset="0"/>
              </a:rPr>
              <a:t>СКАЗКА</a:t>
            </a:r>
          </a:p>
          <a:p>
            <a:r>
              <a:rPr lang="ru-RU" sz="5400" b="1" cap="none" spc="0" dirty="0" smtClean="0">
                <a:ln w="11430"/>
                <a:solidFill>
                  <a:srgbClr val="FFCF9F"/>
                </a:solidFill>
                <a:effectLst>
                  <a:outerShdw blurRad="80000" dist="40000" dir="5040000" algn="tl">
                    <a:srgbClr val="000000">
                      <a:alpha val="30000"/>
                    </a:srgbClr>
                  </a:outerShdw>
                </a:effectLst>
                <a:latin typeface="Times New Roman" pitchFamily="18" charset="0"/>
                <a:cs typeface="Times New Roman" pitchFamily="18" charset="0"/>
              </a:rPr>
              <a:t>   </a:t>
            </a:r>
          </a:p>
          <a:p>
            <a:endParaRPr lang="ru-RU" sz="5400" b="1" cap="none" spc="0" dirty="0">
              <a:ln w="11430"/>
              <a:solidFill>
                <a:srgbClr val="FFCF9F"/>
              </a:solidFill>
              <a:effectLst>
                <a:outerShdw blurRad="80000" dist="40000" dir="5040000" algn="tl">
                  <a:srgbClr val="000000">
                    <a:alpha val="30000"/>
                  </a:srgbClr>
                </a:outerShdw>
              </a:effectLst>
              <a:latin typeface="Times New Roman" pitchFamily="18" charset="0"/>
              <a:cs typeface="Times New Roman" pitchFamily="18" charset="0"/>
            </a:endParaRPr>
          </a:p>
          <a:p>
            <a:r>
              <a:rPr lang="ru-RU" sz="5400" b="1" cap="none" spc="0" dirty="0" smtClean="0">
                <a:ln w="11430"/>
                <a:solidFill>
                  <a:srgbClr val="FFCF9F"/>
                </a:solidFill>
                <a:effectLst>
                  <a:outerShdw blurRad="80000" dist="40000" dir="5040000" algn="tl">
                    <a:srgbClr val="000000">
                      <a:alpha val="30000"/>
                    </a:srgbClr>
                  </a:outerShdw>
                </a:effectLst>
                <a:latin typeface="Times New Roman" pitchFamily="18" charset="0"/>
                <a:cs typeface="Times New Roman" pitchFamily="18" charset="0"/>
              </a:rPr>
              <a:t>И</a:t>
            </a:r>
          </a:p>
          <a:p>
            <a:r>
              <a:rPr lang="ru-RU" sz="5400" b="1" cap="none" spc="0" dirty="0" smtClean="0">
                <a:ln w="11430"/>
                <a:solidFill>
                  <a:srgbClr val="FFCF9F"/>
                </a:solidFill>
                <a:effectLst>
                  <a:outerShdw blurRad="80000" dist="40000" dir="5040000" algn="tl">
                    <a:srgbClr val="000000">
                      <a:alpha val="30000"/>
                    </a:srgbClr>
                  </a:outerShdw>
                </a:effectLst>
                <a:latin typeface="Times New Roman" pitchFamily="18" charset="0"/>
                <a:cs typeface="Times New Roman" pitchFamily="18" charset="0"/>
              </a:rPr>
              <a:t>  </a:t>
            </a:r>
          </a:p>
          <a:p>
            <a:r>
              <a:rPr lang="ru-RU" sz="5400" b="1" cap="none" spc="0" dirty="0" smtClean="0">
                <a:ln w="11430"/>
                <a:solidFill>
                  <a:srgbClr val="FFCF9F"/>
                </a:solidFill>
                <a:effectLst>
                  <a:outerShdw blurRad="80000" dist="40000" dir="5040000" algn="tl">
                    <a:srgbClr val="000000">
                      <a:alpha val="30000"/>
                    </a:srgbClr>
                  </a:outerShdw>
                </a:effectLst>
                <a:latin typeface="Times New Roman" pitchFamily="18" charset="0"/>
                <a:cs typeface="Times New Roman" pitchFamily="18" charset="0"/>
              </a:rPr>
              <a:t>   </a:t>
            </a:r>
          </a:p>
          <a:p>
            <a:r>
              <a:rPr lang="ru-RU" sz="5400" b="1" cap="none" spc="0" dirty="0" smtClean="0">
                <a:ln w="11430"/>
                <a:solidFill>
                  <a:srgbClr val="FFCF9F"/>
                </a:solidFill>
                <a:effectLst>
                  <a:outerShdw blurRad="80000" dist="40000" dir="5040000" algn="tl">
                    <a:srgbClr val="000000">
                      <a:alpha val="30000"/>
                    </a:srgbClr>
                  </a:outerShdw>
                </a:effectLst>
                <a:latin typeface="Times New Roman" pitchFamily="18" charset="0"/>
                <a:cs typeface="Times New Roman" pitchFamily="18" charset="0"/>
              </a:rPr>
              <a:t>РЕАЛЬНОСТЬ</a:t>
            </a:r>
            <a:endParaRPr lang="ru-RU" sz="5400" b="1" cap="none" spc="0" dirty="0">
              <a:ln w="11430"/>
              <a:solidFill>
                <a:srgbClr val="FFCF9F"/>
              </a:solidFill>
              <a:effectLst>
                <a:outerShdw blurRad="80000" dist="40000" dir="5040000" algn="tl">
                  <a:srgbClr val="000000">
                    <a:alpha val="30000"/>
                  </a:srgbClr>
                </a:outerShdw>
              </a:effectLst>
            </a:endParaRPr>
          </a:p>
        </p:txBody>
      </p:sp>
      <p:pic>
        <p:nvPicPr>
          <p:cNvPr id="28686" name="Picture 14" descr="Картинки по запросу &quot;ТЕРРИТОРИЯ  ПРАВА  png&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1880" y="1628800"/>
            <a:ext cx="2880320" cy="3786874"/>
          </a:xfrm>
          <a:prstGeom prst="rect">
            <a:avLst/>
          </a:prstGeom>
          <a:noFill/>
          <a:extLst>
            <a:ext uri="{909E8E84-426E-40DD-AFC4-6F175D3DCCD1}">
              <a14:hiddenFill xmlns:a14="http://schemas.microsoft.com/office/drawing/2010/main">
                <a:solidFill>
                  <a:srgbClr val="FFFFFF"/>
                </a:solidFill>
              </a14:hiddenFill>
            </a:ext>
          </a:extLst>
        </p:spPr>
      </p:pic>
      <p:sp>
        <p:nvSpPr>
          <p:cNvPr id="6" name="Нижний колонтитул 5"/>
          <p:cNvSpPr>
            <a:spLocks noGrp="1"/>
          </p:cNvSpPr>
          <p:nvPr>
            <p:ph type="ftr" sz="quarter" idx="11"/>
          </p:nvPr>
        </p:nvSpPr>
        <p:spPr/>
        <p:txBody>
          <a:bodyPr/>
          <a:lstStyle/>
          <a:p>
            <a:r>
              <a:rPr lang="ru-RU" smtClean="0"/>
              <a:t>МБОУ СОШ № 83 КРАСНОДАР</a:t>
            </a:r>
            <a:endParaRPr lang="ru-RU"/>
          </a:p>
        </p:txBody>
      </p:sp>
    </p:spTree>
    <p:extLst>
      <p:ext uri="{BB962C8B-B14F-4D97-AF65-F5344CB8AC3E}">
        <p14:creationId xmlns:p14="http://schemas.microsoft.com/office/powerpoint/2010/main" val="18062062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2000">
              <a:srgbClr val="D6B19C"/>
            </a:gs>
            <a:gs pos="74000">
              <a:srgbClr val="D49E6C"/>
            </a:gs>
            <a:gs pos="0">
              <a:srgbClr val="A65528"/>
            </a:gs>
            <a:gs pos="83000">
              <a:srgbClr val="663012"/>
            </a:gs>
          </a:gsLst>
          <a:lin ang="10800000" scaled="1"/>
          <a:tileRect/>
        </a:gradFill>
        <a:effectLst/>
      </p:bgPr>
    </p:bg>
    <p:spTree>
      <p:nvGrpSpPr>
        <p:cNvPr id="1" name=""/>
        <p:cNvGrpSpPr/>
        <p:nvPr/>
      </p:nvGrpSpPr>
      <p:grpSpPr>
        <a:xfrm>
          <a:off x="0" y="0"/>
          <a:ext cx="0" cy="0"/>
          <a:chOff x="0" y="0"/>
          <a:chExt cx="0" cy="0"/>
        </a:xfrm>
      </p:grpSpPr>
      <p:pic>
        <p:nvPicPr>
          <p:cNvPr id="2073" name="Picture 25" descr="C:\Users\Александр\Desktop\КАРТОТЕКА PNG\ДИЗАЙН\ЭФФЕКТЫ\ЦВЕТНЫЕ ЭФФЕКТЫ\acronis_anydata_engine.png"/>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9552" y="164876"/>
            <a:ext cx="1368152" cy="986257"/>
          </a:xfrm>
          <a:prstGeom prst="rect">
            <a:avLst/>
          </a:prstGeom>
          <a:noFill/>
          <a:effectLst>
            <a:outerShdw blurRad="50800" dist="50800" dir="5400000" algn="ctr" rotWithShape="0">
              <a:srgbClr val="C00000"/>
            </a:outerShdw>
          </a:effectLst>
          <a:extLst>
            <a:ext uri="{909E8E84-426E-40DD-AFC4-6F175D3DCCD1}">
              <a14:hiddenFill xmlns:a14="http://schemas.microsoft.com/office/drawing/2010/main">
                <a:solidFill>
                  <a:srgbClr val="FFFFFF"/>
                </a:solidFill>
              </a14:hiddenFill>
            </a:ext>
          </a:extLst>
        </p:spPr>
      </p:pic>
      <p:pic>
        <p:nvPicPr>
          <p:cNvPr id="2075" name="Picture 27" descr="C:\Users\Александр\Desktop\КАРТОТЕКА PNG\ДИЗАЙН\ЭФФЕКТЫ\ЦВЕТНЫЕ ЭФФЕКТЫ\дизайн 2\299-2997098_rakhi-cli.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03781">
            <a:off x="737834" y="477300"/>
            <a:ext cx="1080120" cy="1031514"/>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993437" y="164876"/>
            <a:ext cx="6639895" cy="3477875"/>
          </a:xfrm>
          <a:prstGeom prst="rect">
            <a:avLst/>
          </a:prstGeom>
          <a:noFill/>
          <a:effectLst>
            <a:outerShdw blurRad="50800" dist="38100" dir="18900000" algn="bl" rotWithShape="0">
              <a:srgbClr val="FFCF9F">
                <a:alpha val="40000"/>
              </a:srgbClr>
            </a:outerShdw>
          </a:effectLst>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400" b="1" cap="none" spc="0" dirty="0" smtClean="0">
                <a:ln w="11430"/>
                <a:solidFill>
                  <a:srgbClr val="702500"/>
                </a:solidFill>
                <a:effectLst>
                  <a:outerShdw blurRad="50800" dist="39000" dir="5460000" algn="tl">
                    <a:srgbClr val="000000">
                      <a:alpha val="38000"/>
                    </a:srgbClr>
                  </a:outerShdw>
                </a:effectLst>
                <a:latin typeface="Times New Roman" pitchFamily="18" charset="0"/>
                <a:cs typeface="Times New Roman" pitchFamily="18" charset="0"/>
              </a:rPr>
              <a:t>СКАЗКА - ЛОЖЬ,</a:t>
            </a:r>
          </a:p>
          <a:p>
            <a:pPr algn="ctr"/>
            <a:r>
              <a:rPr lang="ru-RU" sz="4400" b="1" cap="none" spc="0" dirty="0" smtClean="0">
                <a:ln w="11430"/>
                <a:solidFill>
                  <a:srgbClr val="702500"/>
                </a:solidFill>
                <a:effectLst>
                  <a:outerShdw blurRad="50800" dist="39000" dir="5460000" algn="tl">
                    <a:srgbClr val="000000">
                      <a:alpha val="38000"/>
                    </a:srgbClr>
                  </a:outerShdw>
                </a:effectLst>
                <a:latin typeface="Times New Roman" pitchFamily="18" charset="0"/>
                <a:cs typeface="Times New Roman" pitchFamily="18" charset="0"/>
              </a:rPr>
              <a:t>ДА В НЕЙ НАМЕК,</a:t>
            </a:r>
          </a:p>
          <a:p>
            <a:pPr algn="ctr"/>
            <a:endParaRPr lang="ru-RU" sz="4400" b="1" cap="none" spc="0" dirty="0" smtClean="0">
              <a:ln w="11430"/>
              <a:solidFill>
                <a:srgbClr val="702500"/>
              </a:solidFill>
              <a:effectLst>
                <a:outerShdw blurRad="50800" dist="39000" dir="5460000" algn="tl">
                  <a:srgbClr val="000000">
                    <a:alpha val="38000"/>
                  </a:srgbClr>
                </a:outerShdw>
              </a:effectLst>
              <a:latin typeface="Times New Roman" pitchFamily="18" charset="0"/>
              <a:cs typeface="Times New Roman" pitchFamily="18" charset="0"/>
            </a:endParaRPr>
          </a:p>
          <a:p>
            <a:pPr algn="ctr"/>
            <a:r>
              <a:rPr lang="ru-RU" sz="4400" b="1" dirty="0" smtClean="0">
                <a:ln w="11430"/>
                <a:solidFill>
                  <a:srgbClr val="702500"/>
                </a:solidFill>
                <a:effectLst>
                  <a:outerShdw blurRad="50800" dist="39000" dir="5460000" algn="tl">
                    <a:srgbClr val="000000">
                      <a:alpha val="38000"/>
                    </a:srgbClr>
                  </a:outerShdw>
                </a:effectLst>
                <a:latin typeface="Times New Roman" pitchFamily="18" charset="0"/>
                <a:cs typeface="Times New Roman" pitchFamily="18" charset="0"/>
              </a:rPr>
              <a:t>ДОБРЫМ МОЛОДЦАМ </a:t>
            </a:r>
          </a:p>
          <a:p>
            <a:pPr algn="ctr"/>
            <a:r>
              <a:rPr lang="ru-RU" sz="4400" b="1" dirty="0" smtClean="0">
                <a:ln w="11430"/>
                <a:solidFill>
                  <a:srgbClr val="702500"/>
                </a:solidFill>
                <a:effectLst>
                  <a:outerShdw blurRad="50800" dist="39000" dir="5460000" algn="tl">
                    <a:srgbClr val="000000">
                      <a:alpha val="38000"/>
                    </a:srgbClr>
                  </a:outerShdw>
                </a:effectLst>
                <a:latin typeface="Times New Roman" pitchFamily="18" charset="0"/>
                <a:cs typeface="Times New Roman" pitchFamily="18" charset="0"/>
              </a:rPr>
              <a:t>УРОК!</a:t>
            </a:r>
            <a:r>
              <a:rPr lang="ru-RU" sz="4400" b="1" dirty="0" smtClean="0">
                <a:ln w="11430"/>
                <a:solidFill>
                  <a:srgbClr val="702500"/>
                </a:solidFill>
                <a:effectLst>
                  <a:outerShdw blurRad="50800" dist="39000" dir="5460000" algn="tl">
                    <a:srgbClr val="000000">
                      <a:alpha val="38000"/>
                    </a:srgbClr>
                  </a:outerShdw>
                </a:effectLst>
                <a:latin typeface="Arial Black" pitchFamily="34" charset="0"/>
              </a:rPr>
              <a:t> </a:t>
            </a:r>
            <a:endParaRPr lang="ru-RU" sz="4400" b="1" cap="none" spc="0" dirty="0">
              <a:ln w="11430"/>
              <a:solidFill>
                <a:srgbClr val="702500"/>
              </a:solidFill>
              <a:effectLst>
                <a:outerShdw blurRad="50800" dist="39000" dir="5460000" algn="tl">
                  <a:srgbClr val="000000">
                    <a:alpha val="38000"/>
                  </a:srgbClr>
                </a:outerShdw>
              </a:effectLst>
              <a:latin typeface="Arial Black" pitchFamily="34" charset="0"/>
            </a:endParaRPr>
          </a:p>
        </p:txBody>
      </p:sp>
      <p:pic>
        <p:nvPicPr>
          <p:cNvPr id="20488" name="Picture 8" descr="Картинки по запросу &quot;богиня фемида  png&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1151133"/>
            <a:ext cx="2520280" cy="5728238"/>
          </a:xfrm>
          <a:prstGeom prst="rect">
            <a:avLst/>
          </a:prstGeom>
          <a:noFill/>
          <a:extLst>
            <a:ext uri="{909E8E84-426E-40DD-AFC4-6F175D3DCCD1}">
              <a14:hiddenFill xmlns:a14="http://schemas.microsoft.com/office/drawing/2010/main">
                <a:solidFill>
                  <a:srgbClr val="FFFFFF"/>
                </a:solidFill>
              </a14:hiddenFill>
            </a:ext>
          </a:extLst>
        </p:spPr>
      </p:pic>
      <p:pic>
        <p:nvPicPr>
          <p:cNvPr id="27650" name="Picture 2" descr="Картинки по запросу &quot;УК РФ  png&qu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2198" y="4303885"/>
            <a:ext cx="2299819" cy="2365529"/>
          </a:xfrm>
          <a:prstGeom prst="rect">
            <a:avLst/>
          </a:prstGeom>
          <a:noFill/>
          <a:extLst>
            <a:ext uri="{909E8E84-426E-40DD-AFC4-6F175D3DCCD1}">
              <a14:hiddenFill xmlns:a14="http://schemas.microsoft.com/office/drawing/2010/main">
                <a:solidFill>
                  <a:srgbClr val="FFFFFF"/>
                </a:solidFill>
              </a14:hiddenFill>
            </a:ext>
          </a:extLst>
        </p:spPr>
      </p:pic>
      <p:pic>
        <p:nvPicPr>
          <p:cNvPr id="27659" name="Picture 11" descr="Картинки по запросу &quot;КОНСТИУТЦИЯ РФ png&quo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23966" y="3865162"/>
            <a:ext cx="2088232" cy="2521812"/>
          </a:xfrm>
          <a:prstGeom prst="rect">
            <a:avLst/>
          </a:prstGeom>
          <a:noFill/>
          <a:scene3d>
            <a:camera prst="perspectiveContrastingRightFacing"/>
            <a:lightRig rig="threePt" dir="t"/>
          </a:scene3d>
          <a:sp3d>
            <a:bevelT w="165100" prst="coolSlant"/>
          </a:sp3d>
          <a:extLst>
            <a:ext uri="{909E8E84-426E-40DD-AFC4-6F175D3DCCD1}">
              <a14:hiddenFill xmlns:a14="http://schemas.microsoft.com/office/drawing/2010/main">
                <a:solidFill>
                  <a:srgbClr val="FFFFFF"/>
                </a:solidFill>
              </a14:hiddenFill>
            </a:ext>
          </a:extLst>
        </p:spPr>
      </p:pic>
      <p:pic>
        <p:nvPicPr>
          <p:cNvPr id="27663" name="Picture 15" descr="Картинки по запросу &quot;ГК РФ png&quo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83319" y="3919342"/>
            <a:ext cx="2732825" cy="2592288"/>
          </a:xfrm>
          <a:prstGeom prst="rect">
            <a:avLst/>
          </a:prstGeom>
          <a:noFill/>
          <a:scene3d>
            <a:camera prst="perspectiveHeroicExtremeLeftFacing"/>
            <a:lightRig rig="threePt" dir="t"/>
          </a:scene3d>
          <a:sp3d>
            <a:bevelT w="165100" prst="coolSlant"/>
          </a:sp3d>
          <a:extLst>
            <a:ext uri="{909E8E84-426E-40DD-AFC4-6F175D3DCCD1}">
              <a14:hiddenFill xmlns:a14="http://schemas.microsoft.com/office/drawing/2010/main">
                <a:solidFill>
                  <a:srgbClr val="FFFFFF"/>
                </a:solidFill>
              </a14:hiddenFill>
            </a:ext>
          </a:extLst>
        </p:spPr>
      </p:pic>
      <p:sp>
        <p:nvSpPr>
          <p:cNvPr id="5" name="Нижний колонтитул 4"/>
          <p:cNvSpPr>
            <a:spLocks noGrp="1"/>
          </p:cNvSpPr>
          <p:nvPr>
            <p:ph type="ftr" sz="quarter" idx="11"/>
          </p:nvPr>
        </p:nvSpPr>
        <p:spPr/>
        <p:txBody>
          <a:bodyPr/>
          <a:lstStyle/>
          <a:p>
            <a:r>
              <a:rPr lang="ru-RU" smtClean="0"/>
              <a:t>МБОУ СОШ № 83 КРАСНОДАР</a:t>
            </a:r>
            <a:endParaRPr lang="ru-RU"/>
          </a:p>
        </p:txBody>
      </p:sp>
    </p:spTree>
    <p:extLst>
      <p:ext uri="{BB962C8B-B14F-4D97-AF65-F5344CB8AC3E}">
        <p14:creationId xmlns:p14="http://schemas.microsoft.com/office/powerpoint/2010/main" val="4516319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2000">
              <a:srgbClr val="D6B19C"/>
            </a:gs>
            <a:gs pos="74000">
              <a:srgbClr val="D49E6C"/>
            </a:gs>
            <a:gs pos="0">
              <a:srgbClr val="A65528"/>
            </a:gs>
            <a:gs pos="83000">
              <a:srgbClr val="663012"/>
            </a:gs>
          </a:gsLst>
          <a:lin ang="10800000" scaled="1"/>
          <a:tileRect/>
        </a:gradFill>
        <a:effectLst/>
      </p:bgPr>
    </p:bg>
    <p:spTree>
      <p:nvGrpSpPr>
        <p:cNvPr id="1" name=""/>
        <p:cNvGrpSpPr/>
        <p:nvPr/>
      </p:nvGrpSpPr>
      <p:grpSpPr>
        <a:xfrm>
          <a:off x="0" y="0"/>
          <a:ext cx="0" cy="0"/>
          <a:chOff x="0" y="0"/>
          <a:chExt cx="0" cy="0"/>
        </a:xfrm>
      </p:grpSpPr>
      <p:pic>
        <p:nvPicPr>
          <p:cNvPr id="2073" name="Picture 25" descr="C:\Users\Александр\Desktop\КАРТОТЕКА PNG\ДИЗАЙН\ЭФФЕКТЫ\ЦВЕТНЫЕ ЭФФЕКТЫ\acronis_anydata_engine.png"/>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9552" y="164876"/>
            <a:ext cx="1368152" cy="986257"/>
          </a:xfrm>
          <a:prstGeom prst="rect">
            <a:avLst/>
          </a:prstGeom>
          <a:noFill/>
          <a:effectLst>
            <a:outerShdw blurRad="50800" dist="50800" dir="5400000" algn="ctr" rotWithShape="0">
              <a:srgbClr val="C00000"/>
            </a:outerShdw>
          </a:effectLst>
          <a:extLst>
            <a:ext uri="{909E8E84-426E-40DD-AFC4-6F175D3DCCD1}">
              <a14:hiddenFill xmlns:a14="http://schemas.microsoft.com/office/drawing/2010/main">
                <a:solidFill>
                  <a:srgbClr val="FFFFFF"/>
                </a:solidFill>
              </a14:hiddenFill>
            </a:ext>
          </a:extLst>
        </p:spPr>
      </p:pic>
      <p:pic>
        <p:nvPicPr>
          <p:cNvPr id="2075" name="Picture 27" descr="C:\Users\Александр\Desktop\КАРТОТЕКА PNG\ДИЗАЙН\ЭФФЕКТЫ\ЦВЕТНЫЕ ЭФФЕКТЫ\дизайн 2\299-2997098_rakhi-cli.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03781">
            <a:off x="737834" y="477300"/>
            <a:ext cx="1080120" cy="1031514"/>
          </a:xfrm>
          <a:prstGeom prst="rect">
            <a:avLst/>
          </a:prstGeom>
          <a:noFill/>
          <a:extLst>
            <a:ext uri="{909E8E84-426E-40DD-AFC4-6F175D3DCCD1}">
              <a14:hiddenFill xmlns:a14="http://schemas.microsoft.com/office/drawing/2010/main">
                <a:solidFill>
                  <a:srgbClr val="FFFFFF"/>
                </a:solidFill>
              </a14:hiddenFill>
            </a:ext>
          </a:extLst>
        </p:spPr>
      </p:pic>
      <p:pic>
        <p:nvPicPr>
          <p:cNvPr id="20488" name="Picture 8" descr="Картинки по запросу &quot;богиня фемида  png&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1151133"/>
            <a:ext cx="2664296" cy="5728238"/>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324405" y="1506873"/>
            <a:ext cx="6606480" cy="5016758"/>
          </a:xfrm>
          <a:prstGeom prst="rect">
            <a:avLst/>
          </a:prstGeom>
        </p:spPr>
        <p:txBody>
          <a:bodyPr wrap="square">
            <a:spAutoFit/>
          </a:bodyPr>
          <a:lstStyle/>
          <a:p>
            <a:r>
              <a:rPr lang="ru-RU" sz="2000" b="1" dirty="0">
                <a:latin typeface="Times New Roman" pitchFamily="18" charset="0"/>
                <a:cs typeface="Times New Roman" pitchFamily="18" charset="0"/>
              </a:rPr>
              <a:t>УК РФ Статья 63. Обстоятельства, отягчающие </a:t>
            </a:r>
            <a:r>
              <a:rPr lang="ru-RU" sz="2000" b="1" dirty="0" smtClean="0">
                <a:latin typeface="Times New Roman" pitchFamily="18" charset="0"/>
                <a:cs typeface="Times New Roman" pitchFamily="18" charset="0"/>
              </a:rPr>
              <a:t>наказание</a:t>
            </a:r>
            <a:endParaRPr lang="ru-RU" sz="2000" b="1" dirty="0">
              <a:latin typeface="Times New Roman" pitchFamily="18" charset="0"/>
              <a:cs typeface="Times New Roman" pitchFamily="18" charset="0"/>
            </a:endParaRPr>
          </a:p>
          <a:p>
            <a:pPr marL="342900" indent="-342900">
              <a:buAutoNum type="arabicPeriod"/>
            </a:pPr>
            <a:r>
              <a:rPr lang="ru-RU" sz="2000" b="1" dirty="0" smtClean="0">
                <a:latin typeface="Times New Roman" pitchFamily="18" charset="0"/>
                <a:cs typeface="Times New Roman" pitchFamily="18" charset="0"/>
              </a:rPr>
              <a:t>Отягчающими </a:t>
            </a:r>
            <a:r>
              <a:rPr lang="ru-RU" sz="2000" b="1" dirty="0">
                <a:latin typeface="Times New Roman" pitchFamily="18" charset="0"/>
                <a:cs typeface="Times New Roman" pitchFamily="18" charset="0"/>
              </a:rPr>
              <a:t>обстоятельствами </a:t>
            </a:r>
            <a:r>
              <a:rPr lang="ru-RU" sz="2000" b="1" dirty="0" smtClean="0">
                <a:latin typeface="Times New Roman" pitchFamily="18" charset="0"/>
                <a:cs typeface="Times New Roman" pitchFamily="18" charset="0"/>
              </a:rPr>
              <a:t>признаются: </a:t>
            </a:r>
            <a:r>
              <a:rPr lang="ru-RU" sz="2000" i="1" dirty="0" smtClean="0">
                <a:latin typeface="Times New Roman" pitchFamily="18" charset="0"/>
                <a:cs typeface="Times New Roman" pitchFamily="18" charset="0"/>
              </a:rPr>
              <a:t>е.1</a:t>
            </a:r>
            <a:r>
              <a:rPr lang="ru-RU" sz="2000" i="1" dirty="0">
                <a:latin typeface="Times New Roman" pitchFamily="18" charset="0"/>
                <a:cs typeface="Times New Roman" pitchFamily="18" charset="0"/>
              </a:rPr>
              <a:t>) совершение преступления из мести за правомерные действия других лиц, а также с целью скрыть другое преступление или облегчить его совершение; </a:t>
            </a:r>
            <a:endParaRPr lang="ru-RU" sz="2000" i="1" dirty="0" smtClean="0">
              <a:latin typeface="Times New Roman" pitchFamily="18" charset="0"/>
              <a:cs typeface="Times New Roman" pitchFamily="18" charset="0"/>
            </a:endParaRPr>
          </a:p>
          <a:p>
            <a:endParaRPr lang="ru-RU" sz="2000" b="1"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2. За </a:t>
            </a:r>
            <a:r>
              <a:rPr lang="ru-RU" sz="2000" b="1" dirty="0">
                <a:latin typeface="Times New Roman" pitchFamily="18" charset="0"/>
                <a:cs typeface="Times New Roman" pitchFamily="18" charset="0"/>
              </a:rPr>
              <a:t>убийство по мотиву кровной мести санкцией ч. 2 ст. 105 УК РФ </a:t>
            </a:r>
            <a:r>
              <a:rPr lang="ru-RU" sz="2000" i="1" dirty="0">
                <a:latin typeface="Times New Roman" pitchFamily="18" charset="0"/>
                <a:cs typeface="Times New Roman" pitchFamily="18" charset="0"/>
              </a:rPr>
              <a:t>предусмотрено назначение наказания в виде лишения свободы на срок от восьми до двадцати лет с ограничением свободы на срок от одного года до двух лет, либо пожизненного лишения свободы, либо смертной казни. Как можно отметить, санкция предусматривает самый суровый вид наказания, что объясняется высоким уровнем общественной опасности данного преступления, аспекты которого были отмечены.</a:t>
            </a:r>
          </a:p>
        </p:txBody>
      </p:sp>
      <p:sp>
        <p:nvSpPr>
          <p:cNvPr id="3" name="Прямоугольник 2"/>
          <p:cNvSpPr/>
          <p:nvPr/>
        </p:nvSpPr>
        <p:spPr>
          <a:xfrm>
            <a:off x="2295805" y="184786"/>
            <a:ext cx="6424449" cy="1015663"/>
          </a:xfrm>
          <a:prstGeom prst="rect">
            <a:avLst/>
          </a:prstGeom>
        </p:spPr>
        <p:txBody>
          <a:bodyPr wrap="square">
            <a:spAutoFit/>
          </a:bodyPr>
          <a:lstStyle/>
          <a:p>
            <a:r>
              <a:rPr lang="ru-RU" sz="3600" b="1" dirty="0" smtClean="0">
                <a:solidFill>
                  <a:srgbClr val="FF0000"/>
                </a:solidFill>
                <a:latin typeface="Times New Roman" pitchFamily="18" charset="0"/>
                <a:cs typeface="Times New Roman" pitchFamily="18" charset="0"/>
              </a:rPr>
              <a:t>1.</a:t>
            </a:r>
            <a:r>
              <a:rPr lang="ru-RU" sz="3600" b="1" dirty="0" smtClean="0">
                <a:solidFill>
                  <a:srgbClr val="800000"/>
                </a:solidFill>
                <a:latin typeface="Times New Roman" pitchFamily="18" charset="0"/>
                <a:cs typeface="Times New Roman" pitchFamily="18" charset="0"/>
              </a:rPr>
              <a:t> </a:t>
            </a:r>
            <a:r>
              <a:rPr lang="ru-RU" sz="2400" b="1" dirty="0">
                <a:solidFill>
                  <a:srgbClr val="800000"/>
                </a:solidFill>
                <a:latin typeface="Times New Roman" pitchFamily="18" charset="0"/>
                <a:cs typeface="Times New Roman" pitchFamily="18" charset="0"/>
              </a:rPr>
              <a:t>Ночь. Старый мост. А </a:t>
            </a:r>
            <a:r>
              <a:rPr lang="ru-RU" sz="2400" b="1" dirty="0" smtClean="0">
                <a:solidFill>
                  <a:srgbClr val="800000"/>
                </a:solidFill>
                <a:latin typeface="Times New Roman" pitchFamily="18" charset="0"/>
                <a:cs typeface="Times New Roman" pitchFamily="18" charset="0"/>
              </a:rPr>
              <a:t>рядом - призрак</a:t>
            </a:r>
            <a:r>
              <a:rPr lang="ru-RU" sz="2400" b="1" dirty="0">
                <a:solidFill>
                  <a:srgbClr val="800000"/>
                </a:solidFill>
                <a:latin typeface="Times New Roman" pitchFamily="18" charset="0"/>
                <a:cs typeface="Times New Roman" pitchFamily="18" charset="0"/>
              </a:rPr>
              <a:t>, </a:t>
            </a:r>
            <a:r>
              <a:rPr lang="ru-RU" sz="2400" b="1" dirty="0" smtClean="0">
                <a:solidFill>
                  <a:srgbClr val="800000"/>
                </a:solidFill>
                <a:latin typeface="Times New Roman" pitchFamily="18" charset="0"/>
                <a:cs typeface="Times New Roman" pitchFamily="18" charset="0"/>
              </a:rPr>
              <a:t>      </a:t>
            </a:r>
          </a:p>
          <a:p>
            <a:r>
              <a:rPr lang="ru-RU" sz="2400" b="1" dirty="0">
                <a:solidFill>
                  <a:srgbClr val="800000"/>
                </a:solidFill>
                <a:latin typeface="Times New Roman" pitchFamily="18" charset="0"/>
                <a:cs typeface="Times New Roman" pitchFamily="18" charset="0"/>
              </a:rPr>
              <a:t> </a:t>
            </a:r>
            <a:r>
              <a:rPr lang="ru-RU" sz="2400" b="1" dirty="0" smtClean="0">
                <a:solidFill>
                  <a:srgbClr val="800000"/>
                </a:solidFill>
                <a:latin typeface="Times New Roman" pitchFamily="18" charset="0"/>
                <a:cs typeface="Times New Roman" pitchFamily="18" charset="0"/>
              </a:rPr>
              <a:t>           жаждущий </a:t>
            </a:r>
            <a:r>
              <a:rPr lang="ru-RU" sz="2400" b="1" dirty="0">
                <a:solidFill>
                  <a:srgbClr val="800000"/>
                </a:solidFill>
                <a:latin typeface="Times New Roman" pitchFamily="18" charset="0"/>
                <a:cs typeface="Times New Roman" pitchFamily="18" charset="0"/>
              </a:rPr>
              <a:t>справедливости.  </a:t>
            </a:r>
          </a:p>
        </p:txBody>
      </p:sp>
      <p:sp>
        <p:nvSpPr>
          <p:cNvPr id="4" name="Нижний колонтитул 3"/>
          <p:cNvSpPr>
            <a:spLocks noGrp="1"/>
          </p:cNvSpPr>
          <p:nvPr>
            <p:ph type="ftr" sz="quarter" idx="11"/>
          </p:nvPr>
        </p:nvSpPr>
        <p:spPr/>
        <p:txBody>
          <a:bodyPr/>
          <a:lstStyle/>
          <a:p>
            <a:r>
              <a:rPr lang="ru-RU" smtClean="0"/>
              <a:t>МБОУ СОШ № 83 КРАСНОДАР</a:t>
            </a:r>
            <a:endParaRPr lang="ru-RU"/>
          </a:p>
        </p:txBody>
      </p:sp>
    </p:spTree>
    <p:extLst>
      <p:ext uri="{BB962C8B-B14F-4D97-AF65-F5344CB8AC3E}">
        <p14:creationId xmlns:p14="http://schemas.microsoft.com/office/powerpoint/2010/main" val="27012349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2000">
              <a:srgbClr val="D6B19C"/>
            </a:gs>
            <a:gs pos="74000">
              <a:srgbClr val="D49E6C"/>
            </a:gs>
            <a:gs pos="0">
              <a:srgbClr val="A65528"/>
            </a:gs>
            <a:gs pos="83000">
              <a:srgbClr val="663012"/>
            </a:gs>
          </a:gsLst>
          <a:lin ang="10800000" scaled="1"/>
          <a:tileRect/>
        </a:gradFill>
        <a:effectLst/>
      </p:bgPr>
    </p:bg>
    <p:spTree>
      <p:nvGrpSpPr>
        <p:cNvPr id="1" name=""/>
        <p:cNvGrpSpPr/>
        <p:nvPr/>
      </p:nvGrpSpPr>
      <p:grpSpPr>
        <a:xfrm>
          <a:off x="0" y="0"/>
          <a:ext cx="0" cy="0"/>
          <a:chOff x="0" y="0"/>
          <a:chExt cx="0" cy="0"/>
        </a:xfrm>
      </p:grpSpPr>
      <p:pic>
        <p:nvPicPr>
          <p:cNvPr id="2073" name="Picture 25" descr="C:\Users\Александр\Desktop\КАРТОТЕКА PNG\ДИЗАЙН\ЭФФЕКТЫ\ЦВЕТНЫЕ ЭФФЕКТЫ\acronis_anydata_engine.png"/>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9552" y="164876"/>
            <a:ext cx="1368152" cy="986257"/>
          </a:xfrm>
          <a:prstGeom prst="rect">
            <a:avLst/>
          </a:prstGeom>
          <a:noFill/>
          <a:effectLst>
            <a:outerShdw blurRad="50800" dist="50800" dir="5400000" algn="ctr" rotWithShape="0">
              <a:srgbClr val="C00000"/>
            </a:outerShdw>
          </a:effectLst>
          <a:extLst>
            <a:ext uri="{909E8E84-426E-40DD-AFC4-6F175D3DCCD1}">
              <a14:hiddenFill xmlns:a14="http://schemas.microsoft.com/office/drawing/2010/main">
                <a:solidFill>
                  <a:srgbClr val="FFFFFF"/>
                </a:solidFill>
              </a14:hiddenFill>
            </a:ext>
          </a:extLst>
        </p:spPr>
      </p:pic>
      <p:pic>
        <p:nvPicPr>
          <p:cNvPr id="2075" name="Picture 27" descr="C:\Users\Александр\Desktop\КАРТОТЕКА PNG\ДИЗАЙН\ЭФФЕКТЫ\ЦВЕТНЫЕ ЭФФЕКТЫ\дизайн 2\299-2997098_rakhi-cli.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03781">
            <a:off x="737834" y="477300"/>
            <a:ext cx="1080120" cy="1031514"/>
          </a:xfrm>
          <a:prstGeom prst="rect">
            <a:avLst/>
          </a:prstGeom>
          <a:noFill/>
          <a:extLst>
            <a:ext uri="{909E8E84-426E-40DD-AFC4-6F175D3DCCD1}">
              <a14:hiddenFill xmlns:a14="http://schemas.microsoft.com/office/drawing/2010/main">
                <a:solidFill>
                  <a:srgbClr val="FFFFFF"/>
                </a:solidFill>
              </a14:hiddenFill>
            </a:ext>
          </a:extLst>
        </p:spPr>
      </p:pic>
      <p:pic>
        <p:nvPicPr>
          <p:cNvPr id="20488" name="Picture 8" descr="Картинки по запросу &quot;богиня фемида  png&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1151133"/>
            <a:ext cx="2664296" cy="572823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287505" y="189351"/>
            <a:ext cx="646331" cy="646331"/>
          </a:xfrm>
          <a:prstGeom prst="rect">
            <a:avLst/>
          </a:prstGeom>
        </p:spPr>
        <p:txBody>
          <a:bodyPr wrap="none">
            <a:spAutoFit/>
          </a:bodyPr>
          <a:lstStyle/>
          <a:p>
            <a:r>
              <a:rPr lang="ru-RU" sz="3600" b="1" dirty="0" smtClean="0">
                <a:solidFill>
                  <a:srgbClr val="C00000"/>
                </a:solidFill>
                <a:latin typeface="Times New Roman" pitchFamily="18" charset="0"/>
                <a:cs typeface="Times New Roman" pitchFamily="18" charset="0"/>
              </a:rPr>
              <a:t>2. </a:t>
            </a:r>
            <a:endParaRPr lang="ru-RU" sz="3600" b="1" dirty="0">
              <a:solidFill>
                <a:srgbClr val="C00000"/>
              </a:solidFill>
              <a:latin typeface="Times New Roman" pitchFamily="18" charset="0"/>
              <a:cs typeface="Times New Roman" pitchFamily="18" charset="0"/>
            </a:endParaRPr>
          </a:p>
        </p:txBody>
      </p:sp>
      <p:sp>
        <p:nvSpPr>
          <p:cNvPr id="4" name="Прямоугольник 3"/>
          <p:cNvSpPr/>
          <p:nvPr/>
        </p:nvSpPr>
        <p:spPr>
          <a:xfrm>
            <a:off x="2555776" y="1916832"/>
            <a:ext cx="6144767" cy="3170099"/>
          </a:xfrm>
          <a:prstGeom prst="rect">
            <a:avLst/>
          </a:prstGeom>
        </p:spPr>
        <p:txBody>
          <a:bodyPr wrap="square">
            <a:spAutoFit/>
          </a:bodyPr>
          <a:lstStyle/>
          <a:p>
            <a:r>
              <a:rPr lang="ru-RU" sz="2000" b="1" dirty="0">
                <a:latin typeface="Times New Roman" pitchFamily="18" charset="0"/>
                <a:cs typeface="Times New Roman" pitchFamily="18" charset="0"/>
              </a:rPr>
              <a:t>УК РФ Статья 127. Незаконное лишение </a:t>
            </a:r>
            <a:r>
              <a:rPr lang="ru-RU" sz="2000" b="1" dirty="0" smtClean="0">
                <a:latin typeface="Times New Roman" pitchFamily="18" charset="0"/>
                <a:cs typeface="Times New Roman" pitchFamily="18" charset="0"/>
              </a:rPr>
              <a:t>свободы</a:t>
            </a:r>
          </a:p>
          <a:p>
            <a:endParaRPr lang="ru-RU" sz="2000" b="1"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УК РФ Ст.156 Неисполнение </a:t>
            </a:r>
            <a:r>
              <a:rPr lang="ru-RU" sz="2000" b="1" dirty="0">
                <a:latin typeface="Times New Roman" pitchFamily="18" charset="0"/>
                <a:cs typeface="Times New Roman" pitchFamily="18" charset="0"/>
              </a:rPr>
              <a:t>обязанностей по воспитанию </a:t>
            </a:r>
            <a:r>
              <a:rPr lang="ru-RU" sz="2000" b="1" dirty="0" smtClean="0">
                <a:latin typeface="Times New Roman" pitchFamily="18" charset="0"/>
                <a:cs typeface="Times New Roman" pitchFamily="18" charset="0"/>
              </a:rPr>
              <a:t>несовершеннолетнего</a:t>
            </a:r>
          </a:p>
          <a:p>
            <a:endParaRPr lang="ru-RU" sz="2000" b="1" dirty="0">
              <a:latin typeface="Times New Roman" pitchFamily="18" charset="0"/>
              <a:cs typeface="Times New Roman" pitchFamily="18" charset="0"/>
            </a:endParaRPr>
          </a:p>
          <a:p>
            <a:r>
              <a:rPr lang="ru-RU" sz="2000" b="1" dirty="0">
                <a:latin typeface="Times New Roman" pitchFamily="18" charset="0"/>
                <a:cs typeface="Times New Roman" pitchFamily="18" charset="0"/>
              </a:rPr>
              <a:t>УК РФ Статья 125. Оставление в опасности </a:t>
            </a:r>
            <a:r>
              <a:rPr lang="ru-RU" sz="2000" b="1" dirty="0" smtClean="0">
                <a:latin typeface="Times New Roman" pitchFamily="18" charset="0"/>
                <a:cs typeface="Times New Roman" pitchFamily="18" charset="0"/>
              </a:rPr>
              <a:t>...</a:t>
            </a:r>
          </a:p>
          <a:p>
            <a:endParaRPr lang="ru-RU" sz="2000" b="1" dirty="0">
              <a:latin typeface="Times New Roman" pitchFamily="18" charset="0"/>
              <a:cs typeface="Times New Roman" pitchFamily="18" charset="0"/>
            </a:endParaRPr>
          </a:p>
          <a:p>
            <a:r>
              <a:rPr lang="ru-RU" sz="2000" b="1" dirty="0">
                <a:latin typeface="Times New Roman" pitchFamily="18" charset="0"/>
                <a:cs typeface="Times New Roman" pitchFamily="18" charset="0"/>
              </a:rPr>
              <a:t>Статья 21 Конституции РФ запрещает любые виды насилия, жестокое или унижающие человеческое достоинство обращение или наказание</a:t>
            </a:r>
          </a:p>
        </p:txBody>
      </p:sp>
      <p:sp>
        <p:nvSpPr>
          <p:cNvPr id="5" name="Прямоугольник 4"/>
          <p:cNvSpPr/>
          <p:nvPr/>
        </p:nvSpPr>
        <p:spPr>
          <a:xfrm>
            <a:off x="2555776" y="735634"/>
            <a:ext cx="6102660" cy="830997"/>
          </a:xfrm>
          <a:prstGeom prst="rect">
            <a:avLst/>
          </a:prstGeom>
        </p:spPr>
        <p:txBody>
          <a:bodyPr wrap="square">
            <a:spAutoFit/>
          </a:bodyPr>
          <a:lstStyle/>
          <a:p>
            <a:r>
              <a:rPr lang="ru-RU" sz="2400" b="1" dirty="0">
                <a:solidFill>
                  <a:srgbClr val="800000"/>
                </a:solidFill>
                <a:latin typeface="Times New Roman" pitchFamily="18" charset="0"/>
                <a:cs typeface="Times New Roman" pitchFamily="18" charset="0"/>
              </a:rPr>
              <a:t>По сговору с сожительницей отец избавился от несовершеннолетней дочери</a:t>
            </a:r>
          </a:p>
        </p:txBody>
      </p:sp>
      <p:pic>
        <p:nvPicPr>
          <p:cNvPr id="26630" name="Picture 6" descr="Картинки по запросу &quot;законодательство png&quo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51920" y="4653136"/>
            <a:ext cx="5051587" cy="2323730"/>
          </a:xfrm>
          <a:prstGeom prst="rect">
            <a:avLst/>
          </a:prstGeom>
          <a:noFill/>
          <a:extLst>
            <a:ext uri="{909E8E84-426E-40DD-AFC4-6F175D3DCCD1}">
              <a14:hiddenFill xmlns:a14="http://schemas.microsoft.com/office/drawing/2010/main">
                <a:solidFill>
                  <a:srgbClr val="FFFFFF"/>
                </a:solidFill>
              </a14:hiddenFill>
            </a:ext>
          </a:extLst>
        </p:spPr>
      </p:pic>
      <p:sp>
        <p:nvSpPr>
          <p:cNvPr id="6" name="Нижний колонтитул 5"/>
          <p:cNvSpPr>
            <a:spLocks noGrp="1"/>
          </p:cNvSpPr>
          <p:nvPr>
            <p:ph type="ftr" sz="quarter" idx="11"/>
          </p:nvPr>
        </p:nvSpPr>
        <p:spPr/>
        <p:txBody>
          <a:bodyPr/>
          <a:lstStyle/>
          <a:p>
            <a:r>
              <a:rPr lang="ru-RU" smtClean="0"/>
              <a:t>МБОУ СОШ № 83 КРАСНОДАР</a:t>
            </a:r>
            <a:endParaRPr lang="ru-RU"/>
          </a:p>
        </p:txBody>
      </p:sp>
    </p:spTree>
    <p:extLst>
      <p:ext uri="{BB962C8B-B14F-4D97-AF65-F5344CB8AC3E}">
        <p14:creationId xmlns:p14="http://schemas.microsoft.com/office/powerpoint/2010/main" val="37909740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2000">
              <a:srgbClr val="D6B19C"/>
            </a:gs>
            <a:gs pos="74000">
              <a:srgbClr val="D49E6C"/>
            </a:gs>
            <a:gs pos="0">
              <a:srgbClr val="A65528"/>
            </a:gs>
            <a:gs pos="83000">
              <a:srgbClr val="663012"/>
            </a:gs>
          </a:gsLst>
          <a:lin ang="10800000" scaled="1"/>
          <a:tileRect/>
        </a:gradFill>
        <a:effectLst/>
      </p:bgPr>
    </p:bg>
    <p:spTree>
      <p:nvGrpSpPr>
        <p:cNvPr id="1" name=""/>
        <p:cNvGrpSpPr/>
        <p:nvPr/>
      </p:nvGrpSpPr>
      <p:grpSpPr>
        <a:xfrm>
          <a:off x="0" y="0"/>
          <a:ext cx="0" cy="0"/>
          <a:chOff x="0" y="0"/>
          <a:chExt cx="0" cy="0"/>
        </a:xfrm>
      </p:grpSpPr>
      <p:pic>
        <p:nvPicPr>
          <p:cNvPr id="2073" name="Picture 25" descr="C:\Users\Александр\Desktop\КАРТОТЕКА PNG\ДИЗАЙН\ЭФФЕКТЫ\ЦВЕТНЫЕ ЭФФЕКТЫ\acronis_anydata_engine.png"/>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9552" y="164876"/>
            <a:ext cx="1368152" cy="986257"/>
          </a:xfrm>
          <a:prstGeom prst="rect">
            <a:avLst/>
          </a:prstGeom>
          <a:noFill/>
          <a:effectLst>
            <a:outerShdw blurRad="50800" dist="50800" dir="5400000" algn="ctr" rotWithShape="0">
              <a:srgbClr val="C00000"/>
            </a:outerShdw>
          </a:effectLst>
          <a:extLst>
            <a:ext uri="{909E8E84-426E-40DD-AFC4-6F175D3DCCD1}">
              <a14:hiddenFill xmlns:a14="http://schemas.microsoft.com/office/drawing/2010/main">
                <a:solidFill>
                  <a:srgbClr val="FFFFFF"/>
                </a:solidFill>
              </a14:hiddenFill>
            </a:ext>
          </a:extLst>
        </p:spPr>
      </p:pic>
      <p:pic>
        <p:nvPicPr>
          <p:cNvPr id="2075" name="Picture 27" descr="C:\Users\Александр\Desktop\КАРТОТЕКА PNG\ДИЗАЙН\ЭФФЕКТЫ\ЦВЕТНЫЕ ЭФФЕКТЫ\дизайн 2\299-2997098_rakhi-cli.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03781">
            <a:off x="737834" y="477300"/>
            <a:ext cx="1080120" cy="1031514"/>
          </a:xfrm>
          <a:prstGeom prst="rect">
            <a:avLst/>
          </a:prstGeom>
          <a:noFill/>
          <a:extLst>
            <a:ext uri="{909E8E84-426E-40DD-AFC4-6F175D3DCCD1}">
              <a14:hiddenFill xmlns:a14="http://schemas.microsoft.com/office/drawing/2010/main">
                <a:solidFill>
                  <a:srgbClr val="FFFFFF"/>
                </a:solidFill>
              </a14:hiddenFill>
            </a:ext>
          </a:extLst>
        </p:spPr>
      </p:pic>
      <p:pic>
        <p:nvPicPr>
          <p:cNvPr id="20488" name="Picture 8" descr="Картинки по запросу &quot;богиня фемида  png&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1151133"/>
            <a:ext cx="2664296" cy="572823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339752" y="164876"/>
            <a:ext cx="646331" cy="646331"/>
          </a:xfrm>
          <a:prstGeom prst="rect">
            <a:avLst/>
          </a:prstGeom>
        </p:spPr>
        <p:txBody>
          <a:bodyPr wrap="none">
            <a:spAutoFit/>
          </a:bodyPr>
          <a:lstStyle/>
          <a:p>
            <a:r>
              <a:rPr lang="ru-RU" sz="3600" b="1" dirty="0" smtClean="0">
                <a:solidFill>
                  <a:srgbClr val="C00000"/>
                </a:solidFill>
                <a:latin typeface="Times New Roman" pitchFamily="18" charset="0"/>
                <a:cs typeface="Times New Roman" pitchFamily="18" charset="0"/>
              </a:rPr>
              <a:t>3. </a:t>
            </a:r>
            <a:endParaRPr lang="ru-RU" sz="3600" b="1" dirty="0">
              <a:solidFill>
                <a:srgbClr val="C00000"/>
              </a:solidFill>
              <a:latin typeface="Times New Roman" pitchFamily="18" charset="0"/>
              <a:cs typeface="Times New Roman" pitchFamily="18" charset="0"/>
            </a:endParaRPr>
          </a:p>
        </p:txBody>
      </p:sp>
      <p:sp>
        <p:nvSpPr>
          <p:cNvPr id="2" name="Прямоугольник 1"/>
          <p:cNvSpPr/>
          <p:nvPr/>
        </p:nvSpPr>
        <p:spPr>
          <a:xfrm>
            <a:off x="2519771" y="1916832"/>
            <a:ext cx="6264696" cy="4708981"/>
          </a:xfrm>
          <a:prstGeom prst="rect">
            <a:avLst/>
          </a:prstGeom>
        </p:spPr>
        <p:txBody>
          <a:bodyPr wrap="square">
            <a:spAutoFit/>
          </a:bodyPr>
          <a:lstStyle/>
          <a:p>
            <a:r>
              <a:rPr lang="ru-RU" dirty="0"/>
              <a:t> </a:t>
            </a:r>
            <a:r>
              <a:rPr lang="ru-RU" sz="2000" b="1" dirty="0" smtClean="0">
                <a:latin typeface="Times New Roman" pitchFamily="18" charset="0"/>
                <a:cs typeface="Times New Roman" pitchFamily="18" charset="0"/>
              </a:rPr>
              <a:t>УК РФ Статья </a:t>
            </a:r>
            <a:r>
              <a:rPr lang="ru-RU" sz="2000" b="1" dirty="0">
                <a:latin typeface="Times New Roman" pitchFamily="18" charset="0"/>
                <a:cs typeface="Times New Roman" pitchFamily="18" charset="0"/>
              </a:rPr>
              <a:t>156. Неисполнение обязанностей по воспитанию несовершеннолетнего </a:t>
            </a:r>
            <a:endParaRPr lang="ru-RU" sz="2000" b="1" dirty="0" smtClean="0">
              <a:latin typeface="Times New Roman" pitchFamily="18" charset="0"/>
              <a:cs typeface="Times New Roman" pitchFamily="18" charset="0"/>
            </a:endParaRPr>
          </a:p>
          <a:p>
            <a:endParaRPr lang="ru-RU" sz="2000" b="1" dirty="0" smtClean="0">
              <a:latin typeface="Times New Roman" pitchFamily="18" charset="0"/>
              <a:cs typeface="Times New Roman" pitchFamily="18" charset="0"/>
            </a:endParaRPr>
          </a:p>
          <a:p>
            <a:r>
              <a:rPr lang="ru-RU" sz="2000" b="1" dirty="0">
                <a:latin typeface="Times New Roman" pitchFamily="18" charset="0"/>
                <a:cs typeface="Times New Roman" pitchFamily="18" charset="0"/>
              </a:rPr>
              <a:t> </a:t>
            </a:r>
            <a:r>
              <a:rPr lang="ru-RU" sz="2000" b="1" dirty="0" smtClean="0">
                <a:latin typeface="Times New Roman" pitchFamily="18" charset="0"/>
                <a:cs typeface="Times New Roman" pitchFamily="18" charset="0"/>
              </a:rPr>
              <a:t>УК РФ Статья </a:t>
            </a:r>
            <a:r>
              <a:rPr lang="ru-RU" sz="2000" b="1" dirty="0">
                <a:latin typeface="Times New Roman" pitchFamily="18" charset="0"/>
                <a:cs typeface="Times New Roman" pitchFamily="18" charset="0"/>
              </a:rPr>
              <a:t>137. Нарушение неприкосновенности частной </a:t>
            </a:r>
            <a:r>
              <a:rPr lang="ru-RU" sz="2000" b="1" dirty="0" smtClean="0">
                <a:latin typeface="Times New Roman" pitchFamily="18" charset="0"/>
                <a:cs typeface="Times New Roman" pitchFamily="18" charset="0"/>
              </a:rPr>
              <a:t>жизни</a:t>
            </a:r>
          </a:p>
          <a:p>
            <a:endParaRPr lang="ru-RU" sz="2000" b="1" dirty="0" smtClean="0">
              <a:latin typeface="Times New Roman" pitchFamily="18" charset="0"/>
              <a:cs typeface="Times New Roman" pitchFamily="18" charset="0"/>
            </a:endParaRPr>
          </a:p>
          <a:p>
            <a:r>
              <a:rPr lang="ru-RU" sz="2000" b="1" dirty="0">
                <a:latin typeface="Times New Roman" pitchFamily="18" charset="0"/>
                <a:cs typeface="Times New Roman" pitchFamily="18" charset="0"/>
              </a:rPr>
              <a:t>УК РФ Статья 139. Нарушение неприкосновенности </a:t>
            </a:r>
            <a:r>
              <a:rPr lang="ru-RU" sz="2000" b="1" dirty="0" smtClean="0">
                <a:latin typeface="Times New Roman" pitchFamily="18" charset="0"/>
                <a:cs typeface="Times New Roman" pitchFamily="18" charset="0"/>
              </a:rPr>
              <a:t>жилища</a:t>
            </a:r>
          </a:p>
          <a:p>
            <a:endParaRPr lang="ru-RU" sz="2000" b="1" dirty="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ГК РФ Статья </a:t>
            </a:r>
            <a:r>
              <a:rPr lang="ru-RU" sz="2000" b="1" dirty="0">
                <a:latin typeface="Times New Roman" pitchFamily="18" charset="0"/>
                <a:cs typeface="Times New Roman" pitchFamily="18" charset="0"/>
              </a:rPr>
              <a:t>152.2 </a:t>
            </a:r>
            <a:r>
              <a:rPr lang="ru-RU" sz="2000" b="1" dirty="0" smtClean="0">
                <a:latin typeface="Times New Roman" pitchFamily="18" charset="0"/>
                <a:cs typeface="Times New Roman" pitchFamily="18" charset="0"/>
              </a:rPr>
              <a:t>: </a:t>
            </a:r>
            <a:r>
              <a:rPr lang="ru-RU" sz="2000" b="1" dirty="0">
                <a:latin typeface="Times New Roman" pitchFamily="18" charset="0"/>
                <a:cs typeface="Times New Roman" pitchFamily="18" charset="0"/>
              </a:rPr>
              <a:t>о новых правилах охраны частной жизни</a:t>
            </a:r>
          </a:p>
          <a:p>
            <a:endParaRPr lang="ru-RU" sz="2000" b="1" dirty="0">
              <a:latin typeface="Times New Roman" pitchFamily="18" charset="0"/>
              <a:cs typeface="Times New Roman" pitchFamily="18" charset="0"/>
            </a:endParaRPr>
          </a:p>
          <a:p>
            <a:r>
              <a:rPr lang="ru-RU" sz="2000" b="1" dirty="0">
                <a:latin typeface="Times New Roman" pitchFamily="18" charset="0"/>
                <a:cs typeface="Times New Roman" pitchFamily="18" charset="0"/>
              </a:rPr>
              <a:t>УК РФ Статья 126. </a:t>
            </a:r>
            <a:r>
              <a:rPr lang="ru-RU" sz="2000" b="1" dirty="0" smtClean="0">
                <a:latin typeface="Times New Roman" pitchFamily="18" charset="0"/>
                <a:cs typeface="Times New Roman" pitchFamily="18" charset="0"/>
              </a:rPr>
              <a:t>Похищение человека</a:t>
            </a:r>
          </a:p>
          <a:p>
            <a:endParaRPr lang="ru-RU" sz="2000" b="1"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УК РФ Статья </a:t>
            </a:r>
            <a:r>
              <a:rPr lang="ru-RU" sz="2000" b="1" dirty="0">
                <a:latin typeface="Times New Roman" pitchFamily="18" charset="0"/>
                <a:cs typeface="Times New Roman" pitchFamily="18" charset="0"/>
              </a:rPr>
              <a:t>105 </a:t>
            </a:r>
            <a:r>
              <a:rPr lang="ru-RU" sz="2000" b="1" dirty="0" smtClean="0">
                <a:latin typeface="Times New Roman" pitchFamily="18" charset="0"/>
                <a:cs typeface="Times New Roman" pitchFamily="18" charset="0"/>
              </a:rPr>
              <a:t>.Убийство</a:t>
            </a:r>
            <a:endParaRPr lang="ru-RU" sz="2000" b="1" dirty="0">
              <a:latin typeface="Times New Roman" pitchFamily="18" charset="0"/>
              <a:cs typeface="Times New Roman" pitchFamily="18" charset="0"/>
            </a:endParaRPr>
          </a:p>
        </p:txBody>
      </p:sp>
      <p:sp>
        <p:nvSpPr>
          <p:cNvPr id="4" name="Прямоугольник 3"/>
          <p:cNvSpPr/>
          <p:nvPr/>
        </p:nvSpPr>
        <p:spPr>
          <a:xfrm>
            <a:off x="2359901" y="716503"/>
            <a:ext cx="6624735" cy="1200329"/>
          </a:xfrm>
          <a:prstGeom prst="rect">
            <a:avLst/>
          </a:prstGeom>
        </p:spPr>
        <p:txBody>
          <a:bodyPr wrap="square">
            <a:spAutoFit/>
          </a:bodyPr>
          <a:lstStyle/>
          <a:p>
            <a:r>
              <a:rPr lang="ru-RU" sz="2400" b="1" dirty="0">
                <a:solidFill>
                  <a:srgbClr val="800000"/>
                </a:solidFill>
                <a:latin typeface="Times New Roman" pitchFamily="18" charset="0"/>
                <a:cs typeface="Times New Roman" pitchFamily="18" charset="0"/>
              </a:rPr>
              <a:t>Мать-одиночка оставила малолетних детей без присмотра, а преступник этим воспользовался</a:t>
            </a:r>
          </a:p>
        </p:txBody>
      </p:sp>
      <p:sp>
        <p:nvSpPr>
          <p:cNvPr id="5" name="Нижний колонтитул 4"/>
          <p:cNvSpPr>
            <a:spLocks noGrp="1"/>
          </p:cNvSpPr>
          <p:nvPr>
            <p:ph type="ftr" sz="quarter" idx="11"/>
          </p:nvPr>
        </p:nvSpPr>
        <p:spPr/>
        <p:txBody>
          <a:bodyPr/>
          <a:lstStyle/>
          <a:p>
            <a:r>
              <a:rPr lang="ru-RU" smtClean="0"/>
              <a:t>МБОУ СОШ № 83 КРАСНОДАР</a:t>
            </a:r>
            <a:endParaRPr lang="ru-RU"/>
          </a:p>
        </p:txBody>
      </p:sp>
    </p:spTree>
    <p:extLst>
      <p:ext uri="{BB962C8B-B14F-4D97-AF65-F5344CB8AC3E}">
        <p14:creationId xmlns:p14="http://schemas.microsoft.com/office/powerpoint/2010/main" val="16615053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2000">
              <a:srgbClr val="D6B19C"/>
            </a:gs>
            <a:gs pos="74000">
              <a:srgbClr val="D49E6C"/>
            </a:gs>
            <a:gs pos="0">
              <a:srgbClr val="A65528"/>
            </a:gs>
            <a:gs pos="83000">
              <a:srgbClr val="663012"/>
            </a:gs>
          </a:gsLst>
          <a:lin ang="10800000" scaled="1"/>
          <a:tileRect/>
        </a:gradFill>
        <a:effectLst/>
      </p:bgPr>
    </p:bg>
    <p:spTree>
      <p:nvGrpSpPr>
        <p:cNvPr id="1" name=""/>
        <p:cNvGrpSpPr/>
        <p:nvPr/>
      </p:nvGrpSpPr>
      <p:grpSpPr>
        <a:xfrm>
          <a:off x="0" y="0"/>
          <a:ext cx="0" cy="0"/>
          <a:chOff x="0" y="0"/>
          <a:chExt cx="0" cy="0"/>
        </a:xfrm>
      </p:grpSpPr>
      <p:pic>
        <p:nvPicPr>
          <p:cNvPr id="2073" name="Picture 25" descr="C:\Users\Александр\Desktop\КАРТОТЕКА PNG\ДИЗАЙН\ЭФФЕКТЫ\ЦВЕТНЫЕ ЭФФЕКТЫ\acronis_anydata_engine.png"/>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9552" y="164876"/>
            <a:ext cx="1368152" cy="986257"/>
          </a:xfrm>
          <a:prstGeom prst="rect">
            <a:avLst/>
          </a:prstGeom>
          <a:noFill/>
          <a:effectLst>
            <a:outerShdw blurRad="50800" dist="50800" dir="5400000" algn="ctr" rotWithShape="0">
              <a:srgbClr val="C00000"/>
            </a:outerShdw>
          </a:effectLst>
          <a:extLst>
            <a:ext uri="{909E8E84-426E-40DD-AFC4-6F175D3DCCD1}">
              <a14:hiddenFill xmlns:a14="http://schemas.microsoft.com/office/drawing/2010/main">
                <a:solidFill>
                  <a:srgbClr val="FFFFFF"/>
                </a:solidFill>
              </a14:hiddenFill>
            </a:ext>
          </a:extLst>
        </p:spPr>
      </p:pic>
      <p:pic>
        <p:nvPicPr>
          <p:cNvPr id="2075" name="Picture 27" descr="C:\Users\Александр\Desktop\КАРТОТЕКА PNG\ДИЗАЙН\ЭФФЕКТЫ\ЦВЕТНЫЕ ЭФФЕКТЫ\дизайн 2\299-2997098_rakhi-cli.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03781">
            <a:off x="737834" y="477300"/>
            <a:ext cx="1080120" cy="1031514"/>
          </a:xfrm>
          <a:prstGeom prst="rect">
            <a:avLst/>
          </a:prstGeom>
          <a:noFill/>
          <a:extLst>
            <a:ext uri="{909E8E84-426E-40DD-AFC4-6F175D3DCCD1}">
              <a14:hiddenFill xmlns:a14="http://schemas.microsoft.com/office/drawing/2010/main">
                <a:solidFill>
                  <a:srgbClr val="FFFFFF"/>
                </a:solidFill>
              </a14:hiddenFill>
            </a:ext>
          </a:extLst>
        </p:spPr>
      </p:pic>
      <p:pic>
        <p:nvPicPr>
          <p:cNvPr id="20488" name="Picture 8" descr="Картинки по запросу &quot;богиня фемида  png&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1151133"/>
            <a:ext cx="2664296" cy="572823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339752" y="164876"/>
            <a:ext cx="646331" cy="646331"/>
          </a:xfrm>
          <a:prstGeom prst="rect">
            <a:avLst/>
          </a:prstGeom>
        </p:spPr>
        <p:txBody>
          <a:bodyPr wrap="none">
            <a:spAutoFit/>
          </a:bodyPr>
          <a:lstStyle/>
          <a:p>
            <a:r>
              <a:rPr lang="ru-RU" sz="3600" b="1" dirty="0" smtClean="0">
                <a:solidFill>
                  <a:srgbClr val="C00000"/>
                </a:solidFill>
                <a:latin typeface="Times New Roman" pitchFamily="18" charset="0"/>
                <a:cs typeface="Times New Roman" pitchFamily="18" charset="0"/>
              </a:rPr>
              <a:t>5. </a:t>
            </a:r>
            <a:endParaRPr lang="ru-RU" sz="3600" b="1" dirty="0">
              <a:solidFill>
                <a:srgbClr val="C00000"/>
              </a:solidFill>
              <a:latin typeface="Times New Roman" pitchFamily="18" charset="0"/>
              <a:cs typeface="Times New Roman" pitchFamily="18" charset="0"/>
            </a:endParaRPr>
          </a:p>
        </p:txBody>
      </p:sp>
      <p:sp>
        <p:nvSpPr>
          <p:cNvPr id="2" name="Прямоугольник 1"/>
          <p:cNvSpPr/>
          <p:nvPr/>
        </p:nvSpPr>
        <p:spPr>
          <a:xfrm>
            <a:off x="2599455" y="1919422"/>
            <a:ext cx="6120679" cy="4985980"/>
          </a:xfrm>
          <a:prstGeom prst="rect">
            <a:avLst/>
          </a:prstGeom>
        </p:spPr>
        <p:txBody>
          <a:bodyPr wrap="square">
            <a:spAutoFit/>
          </a:bodyPr>
          <a:lstStyle/>
          <a:p>
            <a:r>
              <a:rPr lang="ru-RU" sz="2000" b="1" dirty="0" smtClean="0">
                <a:latin typeface="Times New Roman" pitchFamily="18" charset="0"/>
                <a:cs typeface="Times New Roman" pitchFamily="18" charset="0"/>
              </a:rPr>
              <a:t>УК РФ ст</a:t>
            </a:r>
            <a:r>
              <a:rPr lang="ru-RU" sz="2000" b="1" dirty="0">
                <a:latin typeface="Times New Roman" pitchFamily="18" charset="0"/>
                <a:cs typeface="Times New Roman" pitchFamily="18" charset="0"/>
              </a:rPr>
              <a:t>. 234.1 </a:t>
            </a:r>
            <a:r>
              <a:rPr lang="ru-RU" sz="2000" b="1" dirty="0" smtClean="0">
                <a:latin typeface="Times New Roman" pitchFamily="18" charset="0"/>
                <a:cs typeface="Times New Roman" pitchFamily="18" charset="0"/>
              </a:rPr>
              <a:t>. </a:t>
            </a:r>
            <a:r>
              <a:rPr lang="ru-RU" sz="2000" i="1" dirty="0" smtClean="0">
                <a:latin typeface="Times New Roman" pitchFamily="18" charset="0"/>
                <a:cs typeface="Times New Roman" pitchFamily="18" charset="0"/>
              </a:rPr>
              <a:t>Ответственность </a:t>
            </a:r>
            <a:r>
              <a:rPr lang="ru-RU" sz="2000" i="1" dirty="0">
                <a:latin typeface="Times New Roman" pitchFamily="18" charset="0"/>
                <a:cs typeface="Times New Roman" pitchFamily="18" charset="0"/>
              </a:rPr>
              <a:t>за оборот новых потенциально опасных </a:t>
            </a:r>
            <a:r>
              <a:rPr lang="ru-RU" sz="2000" i="1" dirty="0" err="1">
                <a:latin typeface="Times New Roman" pitchFamily="18" charset="0"/>
                <a:cs typeface="Times New Roman" pitchFamily="18" charset="0"/>
              </a:rPr>
              <a:t>психоактивных</a:t>
            </a:r>
            <a:r>
              <a:rPr lang="ru-RU" sz="2000" i="1" dirty="0">
                <a:latin typeface="Times New Roman" pitchFamily="18" charset="0"/>
                <a:cs typeface="Times New Roman" pitchFamily="18" charset="0"/>
              </a:rPr>
              <a:t> веществ </a:t>
            </a:r>
            <a:r>
              <a:rPr lang="ru-RU" sz="2000" i="1" dirty="0" smtClean="0">
                <a:latin typeface="Times New Roman" pitchFamily="18" charset="0"/>
                <a:cs typeface="Times New Roman" pitchFamily="18" charset="0"/>
              </a:rPr>
              <a:t>максимальное </a:t>
            </a:r>
            <a:r>
              <a:rPr lang="ru-RU" sz="2000" i="1" dirty="0">
                <a:latin typeface="Times New Roman" pitchFamily="18" charset="0"/>
                <a:cs typeface="Times New Roman" pitchFamily="18" charset="0"/>
              </a:rPr>
              <a:t>наказание за которое - до 8 лет лишения </a:t>
            </a:r>
            <a:r>
              <a:rPr lang="ru-RU" sz="2000" i="1" dirty="0" smtClean="0">
                <a:latin typeface="Times New Roman" pitchFamily="18" charset="0"/>
                <a:cs typeface="Times New Roman" pitchFamily="18" charset="0"/>
              </a:rPr>
              <a:t>свободы</a:t>
            </a:r>
          </a:p>
          <a:p>
            <a:endParaRPr lang="ru-RU" sz="2000" b="1"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УК РФ ст</a:t>
            </a:r>
            <a:r>
              <a:rPr lang="ru-RU" sz="2000" b="1" dirty="0">
                <a:latin typeface="Times New Roman" pitchFamily="18" charset="0"/>
                <a:cs typeface="Times New Roman" pitchFamily="18" charset="0"/>
              </a:rPr>
              <a:t>. </a:t>
            </a:r>
            <a:r>
              <a:rPr lang="ru-RU" sz="2000" b="1" dirty="0" smtClean="0">
                <a:latin typeface="Times New Roman" pitchFamily="18" charset="0"/>
                <a:cs typeface="Times New Roman" pitchFamily="18" charset="0"/>
              </a:rPr>
              <a:t>150 За </a:t>
            </a:r>
            <a:r>
              <a:rPr lang="ru-RU" sz="2000" b="1" dirty="0">
                <a:latin typeface="Times New Roman" pitchFamily="18" charset="0"/>
                <a:cs typeface="Times New Roman" pitchFamily="18" charset="0"/>
              </a:rPr>
              <a:t>вовлечение в совершение </a:t>
            </a:r>
            <a:r>
              <a:rPr lang="ru-RU" sz="2000" i="1" dirty="0">
                <a:latin typeface="Times New Roman" pitchFamily="18" charset="0"/>
                <a:cs typeface="Times New Roman" pitchFamily="18" charset="0"/>
              </a:rPr>
              <a:t>преступления </a:t>
            </a:r>
            <a:r>
              <a:rPr lang="ru-RU" sz="2000" i="1" dirty="0" err="1" smtClean="0">
                <a:latin typeface="Times New Roman" pitchFamily="18" charset="0"/>
                <a:cs typeface="Times New Roman" pitchFamily="18" charset="0"/>
              </a:rPr>
              <a:t>несовершеннолетнег</a:t>
            </a:r>
            <a:r>
              <a:rPr lang="ru-RU" sz="2000" i="1" dirty="0" smtClean="0">
                <a:latin typeface="Times New Roman" pitchFamily="18" charset="0"/>
                <a:cs typeface="Times New Roman" pitchFamily="18" charset="0"/>
              </a:rPr>
              <a:t> </a:t>
            </a:r>
            <a:r>
              <a:rPr lang="ru-RU" sz="2000" i="1" dirty="0" err="1" smtClean="0">
                <a:latin typeface="Times New Roman" pitchFamily="18" charset="0"/>
                <a:cs typeface="Times New Roman" pitchFamily="18" charset="0"/>
              </a:rPr>
              <a:t>опредусмотрена</a:t>
            </a:r>
            <a:r>
              <a:rPr lang="ru-RU" sz="2000" i="1" dirty="0" smtClean="0">
                <a:latin typeface="Times New Roman" pitchFamily="18" charset="0"/>
                <a:cs typeface="Times New Roman" pitchFamily="18" charset="0"/>
              </a:rPr>
              <a:t> </a:t>
            </a:r>
            <a:r>
              <a:rPr lang="ru-RU" sz="2000" i="1" dirty="0">
                <a:latin typeface="Times New Roman" pitchFamily="18" charset="0"/>
                <a:cs typeface="Times New Roman" pitchFamily="18" charset="0"/>
              </a:rPr>
              <a:t>ответственность на срок до 5 лет лишения свободы</a:t>
            </a:r>
            <a:r>
              <a:rPr lang="ru-RU" sz="2000" i="1" dirty="0" smtClean="0">
                <a:latin typeface="Times New Roman" pitchFamily="18" charset="0"/>
                <a:cs typeface="Times New Roman" pitchFamily="18" charset="0"/>
              </a:rPr>
              <a:t>.</a:t>
            </a:r>
          </a:p>
          <a:p>
            <a:endParaRPr lang="ru-RU" sz="2000" b="1" dirty="0">
              <a:latin typeface="Times New Roman" pitchFamily="18" charset="0"/>
              <a:cs typeface="Times New Roman" pitchFamily="18" charset="0"/>
            </a:endParaRPr>
          </a:p>
          <a:p>
            <a:r>
              <a:rPr lang="ru-RU" sz="2000" b="1" dirty="0">
                <a:latin typeface="Times New Roman" pitchFamily="18" charset="0"/>
                <a:cs typeface="Times New Roman" pitchFamily="18" charset="0"/>
              </a:rPr>
              <a:t>УК РФ Статья 230. </a:t>
            </a:r>
            <a:r>
              <a:rPr lang="ru-RU" sz="2000" i="1" dirty="0">
                <a:latin typeface="Times New Roman" pitchFamily="18" charset="0"/>
                <a:cs typeface="Times New Roman" pitchFamily="18" charset="0"/>
              </a:rPr>
              <a:t>Склонение к потреблению </a:t>
            </a:r>
            <a:r>
              <a:rPr lang="ru-RU" sz="2000" i="1" dirty="0" smtClean="0">
                <a:latin typeface="Times New Roman" pitchFamily="18" charset="0"/>
                <a:cs typeface="Times New Roman" pitchFamily="18" charset="0"/>
              </a:rPr>
              <a:t>наркотических </a:t>
            </a:r>
            <a:r>
              <a:rPr lang="ru-RU" sz="2000" i="1" dirty="0">
                <a:latin typeface="Times New Roman" pitchFamily="18" charset="0"/>
                <a:cs typeface="Times New Roman" pitchFamily="18" charset="0"/>
              </a:rPr>
              <a:t>средств, психотропных веществ или их аналогов наказывается ограничением свободы на срок до трех лет, либо арестом на срок до шести месяцев, либо лишением свободы на срок от трех до пяти лет.</a:t>
            </a:r>
          </a:p>
          <a:p>
            <a:endParaRPr lang="ru-RU" dirty="0"/>
          </a:p>
        </p:txBody>
      </p:sp>
      <p:sp>
        <p:nvSpPr>
          <p:cNvPr id="5" name="Прямоугольник 4"/>
          <p:cNvSpPr/>
          <p:nvPr/>
        </p:nvSpPr>
        <p:spPr>
          <a:xfrm>
            <a:off x="2535121" y="838316"/>
            <a:ext cx="6138428" cy="830997"/>
          </a:xfrm>
          <a:prstGeom prst="rect">
            <a:avLst/>
          </a:prstGeom>
        </p:spPr>
        <p:txBody>
          <a:bodyPr wrap="square">
            <a:spAutoFit/>
          </a:bodyPr>
          <a:lstStyle/>
          <a:p>
            <a:r>
              <a:rPr lang="ru-RU" sz="2400" b="1" dirty="0">
                <a:solidFill>
                  <a:srgbClr val="800000"/>
                </a:solidFill>
                <a:latin typeface="Times New Roman" pitchFamily="18" charset="0"/>
                <a:cs typeface="Times New Roman" pitchFamily="18" charset="0"/>
              </a:rPr>
              <a:t>Школьница ушла из дома с неизвестным и употребляла психотропные препараты.</a:t>
            </a:r>
          </a:p>
        </p:txBody>
      </p:sp>
      <p:sp>
        <p:nvSpPr>
          <p:cNvPr id="6" name="Нижний колонтитул 5"/>
          <p:cNvSpPr>
            <a:spLocks noGrp="1"/>
          </p:cNvSpPr>
          <p:nvPr>
            <p:ph type="ftr" sz="quarter" idx="11"/>
          </p:nvPr>
        </p:nvSpPr>
        <p:spPr/>
        <p:txBody>
          <a:bodyPr/>
          <a:lstStyle/>
          <a:p>
            <a:r>
              <a:rPr lang="ru-RU" smtClean="0"/>
              <a:t>МБОУ СОШ № 83 КРАСНОДАР</a:t>
            </a:r>
            <a:endParaRPr lang="ru-RU"/>
          </a:p>
        </p:txBody>
      </p:sp>
    </p:spTree>
    <p:extLst>
      <p:ext uri="{BB962C8B-B14F-4D97-AF65-F5344CB8AC3E}">
        <p14:creationId xmlns:p14="http://schemas.microsoft.com/office/powerpoint/2010/main" val="33766114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2000">
              <a:srgbClr val="D6B19C"/>
            </a:gs>
            <a:gs pos="74000">
              <a:srgbClr val="D49E6C"/>
            </a:gs>
            <a:gs pos="0">
              <a:srgbClr val="A65528"/>
            </a:gs>
            <a:gs pos="83000">
              <a:srgbClr val="663012"/>
            </a:gs>
          </a:gsLst>
          <a:lin ang="10800000" scaled="1"/>
          <a:tileRect/>
        </a:gradFill>
        <a:effectLst/>
      </p:bgPr>
    </p:bg>
    <p:spTree>
      <p:nvGrpSpPr>
        <p:cNvPr id="1" name=""/>
        <p:cNvGrpSpPr/>
        <p:nvPr/>
      </p:nvGrpSpPr>
      <p:grpSpPr>
        <a:xfrm>
          <a:off x="0" y="0"/>
          <a:ext cx="0" cy="0"/>
          <a:chOff x="0" y="0"/>
          <a:chExt cx="0" cy="0"/>
        </a:xfrm>
      </p:grpSpPr>
      <p:pic>
        <p:nvPicPr>
          <p:cNvPr id="2073" name="Picture 25" descr="C:\Users\Александр\Desktop\КАРТОТЕКА PNG\ДИЗАЙН\ЭФФЕКТЫ\ЦВЕТНЫЕ ЭФФЕКТЫ\acronis_anydata_engine.png"/>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9552" y="164876"/>
            <a:ext cx="1368152" cy="986257"/>
          </a:xfrm>
          <a:prstGeom prst="rect">
            <a:avLst/>
          </a:prstGeom>
          <a:noFill/>
          <a:effectLst>
            <a:outerShdw blurRad="50800" dist="50800" dir="5400000" algn="ctr" rotWithShape="0">
              <a:srgbClr val="C00000"/>
            </a:outerShdw>
          </a:effectLst>
          <a:extLst>
            <a:ext uri="{909E8E84-426E-40DD-AFC4-6F175D3DCCD1}">
              <a14:hiddenFill xmlns:a14="http://schemas.microsoft.com/office/drawing/2010/main">
                <a:solidFill>
                  <a:srgbClr val="FFFFFF"/>
                </a:solidFill>
              </a14:hiddenFill>
            </a:ext>
          </a:extLst>
        </p:spPr>
      </p:pic>
      <p:pic>
        <p:nvPicPr>
          <p:cNvPr id="2075" name="Picture 27" descr="C:\Users\Александр\Desktop\КАРТОТЕКА PNG\ДИЗАЙН\ЭФФЕКТЫ\ЦВЕТНЫЕ ЭФФЕКТЫ\дизайн 2\299-2997098_rakhi-cli.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03781">
            <a:off x="737834" y="477300"/>
            <a:ext cx="1080120" cy="1031514"/>
          </a:xfrm>
          <a:prstGeom prst="rect">
            <a:avLst/>
          </a:prstGeom>
          <a:noFill/>
          <a:extLst>
            <a:ext uri="{909E8E84-426E-40DD-AFC4-6F175D3DCCD1}">
              <a14:hiddenFill xmlns:a14="http://schemas.microsoft.com/office/drawing/2010/main">
                <a:solidFill>
                  <a:srgbClr val="FFFFFF"/>
                </a:solidFill>
              </a14:hiddenFill>
            </a:ext>
          </a:extLst>
        </p:spPr>
      </p:pic>
      <p:pic>
        <p:nvPicPr>
          <p:cNvPr id="20488" name="Picture 8" descr="Картинки по запросу &quot;богиня фемида  png&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1151133"/>
            <a:ext cx="2664296" cy="572823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588231" y="504030"/>
            <a:ext cx="646331" cy="646331"/>
          </a:xfrm>
          <a:prstGeom prst="rect">
            <a:avLst/>
          </a:prstGeom>
        </p:spPr>
        <p:txBody>
          <a:bodyPr wrap="none">
            <a:spAutoFit/>
          </a:bodyPr>
          <a:lstStyle/>
          <a:p>
            <a:r>
              <a:rPr lang="ru-RU" sz="3600" b="1" dirty="0" smtClean="0">
                <a:solidFill>
                  <a:srgbClr val="C00000"/>
                </a:solidFill>
                <a:latin typeface="Times New Roman" pitchFamily="18" charset="0"/>
                <a:cs typeface="Times New Roman" pitchFamily="18" charset="0"/>
              </a:rPr>
              <a:t>6. </a:t>
            </a:r>
            <a:endParaRPr lang="ru-RU" sz="3600" b="1" dirty="0">
              <a:solidFill>
                <a:srgbClr val="C00000"/>
              </a:solidFill>
              <a:latin typeface="Times New Roman" pitchFamily="18" charset="0"/>
              <a:cs typeface="Times New Roman" pitchFamily="18" charset="0"/>
            </a:endParaRPr>
          </a:p>
        </p:txBody>
      </p:sp>
      <p:sp>
        <p:nvSpPr>
          <p:cNvPr id="2" name="Прямоугольник 1"/>
          <p:cNvSpPr/>
          <p:nvPr/>
        </p:nvSpPr>
        <p:spPr>
          <a:xfrm>
            <a:off x="2589042" y="2348880"/>
            <a:ext cx="6048672" cy="1323439"/>
          </a:xfrm>
          <a:prstGeom prst="rect">
            <a:avLst/>
          </a:prstGeom>
        </p:spPr>
        <p:txBody>
          <a:bodyPr wrap="square">
            <a:spAutoFit/>
          </a:bodyPr>
          <a:lstStyle/>
          <a:p>
            <a:r>
              <a:rPr lang="ru-RU" sz="2000" b="1" dirty="0" smtClean="0">
                <a:latin typeface="Times New Roman" pitchFamily="18" charset="0"/>
                <a:cs typeface="Times New Roman" pitchFamily="18" charset="0"/>
              </a:rPr>
              <a:t>УК РФ статью </a:t>
            </a:r>
            <a:r>
              <a:rPr lang="ru-RU" sz="2000" b="1" dirty="0">
                <a:latin typeface="Times New Roman" pitchFamily="18" charset="0"/>
                <a:cs typeface="Times New Roman" pitchFamily="18" charset="0"/>
              </a:rPr>
              <a:t>159 </a:t>
            </a:r>
            <a:r>
              <a:rPr lang="ru-RU" sz="2000" b="1" dirty="0" smtClean="0">
                <a:latin typeface="Times New Roman" pitchFamily="18" charset="0"/>
                <a:cs typeface="Times New Roman" pitchFamily="18" charset="0"/>
              </a:rPr>
              <a:t>. Мошенничество</a:t>
            </a:r>
          </a:p>
          <a:p>
            <a:endParaRPr lang="ru-RU" sz="2000" b="1" dirty="0">
              <a:latin typeface="Times New Roman" pitchFamily="18" charset="0"/>
              <a:cs typeface="Times New Roman" pitchFamily="18" charset="0"/>
            </a:endParaRPr>
          </a:p>
          <a:p>
            <a:r>
              <a:rPr lang="ru-RU" sz="2000" b="1" dirty="0">
                <a:latin typeface="Times New Roman" pitchFamily="18" charset="0"/>
                <a:cs typeface="Times New Roman" pitchFamily="18" charset="0"/>
              </a:rPr>
              <a:t>УК РФ Статья 133. Понуждение к действиям сексуального характера</a:t>
            </a:r>
          </a:p>
        </p:txBody>
      </p:sp>
      <p:sp>
        <p:nvSpPr>
          <p:cNvPr id="4" name="Прямоугольник 3"/>
          <p:cNvSpPr/>
          <p:nvPr/>
        </p:nvSpPr>
        <p:spPr>
          <a:xfrm>
            <a:off x="2724472" y="1148405"/>
            <a:ext cx="5904656" cy="830997"/>
          </a:xfrm>
          <a:prstGeom prst="rect">
            <a:avLst/>
          </a:prstGeom>
        </p:spPr>
        <p:txBody>
          <a:bodyPr wrap="square">
            <a:spAutoFit/>
          </a:bodyPr>
          <a:lstStyle/>
          <a:p>
            <a:r>
              <a:rPr lang="ru-RU" sz="2400" b="1" dirty="0">
                <a:solidFill>
                  <a:srgbClr val="800000"/>
                </a:solidFill>
                <a:latin typeface="Times New Roman" pitchFamily="18" charset="0"/>
                <a:cs typeface="Times New Roman" pitchFamily="18" charset="0"/>
              </a:rPr>
              <a:t>Мошенник из гетто пытается соблазнить дочь олигарха. </a:t>
            </a:r>
          </a:p>
        </p:txBody>
      </p:sp>
      <p:pic>
        <p:nvPicPr>
          <p:cNvPr id="24583" name="Picture 7" descr="Картинки по запросу &quot;законодательство png&qu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7704" y="3986283"/>
            <a:ext cx="6552728" cy="2643118"/>
          </a:xfrm>
          <a:prstGeom prst="rect">
            <a:avLst/>
          </a:prstGeom>
          <a:noFill/>
          <a:extLst>
            <a:ext uri="{909E8E84-426E-40DD-AFC4-6F175D3DCCD1}">
              <a14:hiddenFill xmlns:a14="http://schemas.microsoft.com/office/drawing/2010/main">
                <a:solidFill>
                  <a:srgbClr val="FFFFFF"/>
                </a:solidFill>
              </a14:hiddenFill>
            </a:ext>
          </a:extLst>
        </p:spPr>
      </p:pic>
      <p:sp>
        <p:nvSpPr>
          <p:cNvPr id="5" name="Нижний колонтитул 4"/>
          <p:cNvSpPr>
            <a:spLocks noGrp="1"/>
          </p:cNvSpPr>
          <p:nvPr>
            <p:ph type="ftr" sz="quarter" idx="11"/>
          </p:nvPr>
        </p:nvSpPr>
        <p:spPr/>
        <p:txBody>
          <a:bodyPr/>
          <a:lstStyle/>
          <a:p>
            <a:r>
              <a:rPr lang="ru-RU" smtClean="0"/>
              <a:t>МБОУ СОШ № 83 КРАСНОДАР</a:t>
            </a:r>
            <a:endParaRPr lang="ru-RU"/>
          </a:p>
        </p:txBody>
      </p:sp>
    </p:spTree>
    <p:extLst>
      <p:ext uri="{BB962C8B-B14F-4D97-AF65-F5344CB8AC3E}">
        <p14:creationId xmlns:p14="http://schemas.microsoft.com/office/powerpoint/2010/main" val="23779853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2000">
              <a:srgbClr val="D6B19C"/>
            </a:gs>
            <a:gs pos="74000">
              <a:srgbClr val="D49E6C"/>
            </a:gs>
            <a:gs pos="0">
              <a:srgbClr val="A65528"/>
            </a:gs>
            <a:gs pos="83000">
              <a:srgbClr val="663012"/>
            </a:gs>
          </a:gsLst>
          <a:lin ang="10800000" scaled="1"/>
          <a:tileRect/>
        </a:gradFill>
        <a:effectLst/>
      </p:bgPr>
    </p:bg>
    <p:spTree>
      <p:nvGrpSpPr>
        <p:cNvPr id="1" name=""/>
        <p:cNvGrpSpPr/>
        <p:nvPr/>
      </p:nvGrpSpPr>
      <p:grpSpPr>
        <a:xfrm>
          <a:off x="0" y="0"/>
          <a:ext cx="0" cy="0"/>
          <a:chOff x="0" y="0"/>
          <a:chExt cx="0" cy="0"/>
        </a:xfrm>
      </p:grpSpPr>
      <p:pic>
        <p:nvPicPr>
          <p:cNvPr id="2073" name="Picture 25" descr="C:\Users\Александр\Desktop\КАРТОТЕКА PNG\ДИЗАЙН\ЭФФЕКТЫ\ЦВЕТНЫЕ ЭФФЕКТЫ\acronis_anydata_engine.png"/>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9552" y="164876"/>
            <a:ext cx="1368152" cy="986257"/>
          </a:xfrm>
          <a:prstGeom prst="rect">
            <a:avLst/>
          </a:prstGeom>
          <a:noFill/>
          <a:effectLst>
            <a:outerShdw blurRad="50800" dist="50800" dir="5400000" algn="ctr" rotWithShape="0">
              <a:srgbClr val="C00000"/>
            </a:outerShdw>
          </a:effectLst>
          <a:extLst>
            <a:ext uri="{909E8E84-426E-40DD-AFC4-6F175D3DCCD1}">
              <a14:hiddenFill xmlns:a14="http://schemas.microsoft.com/office/drawing/2010/main">
                <a:solidFill>
                  <a:srgbClr val="FFFFFF"/>
                </a:solidFill>
              </a14:hiddenFill>
            </a:ext>
          </a:extLst>
        </p:spPr>
      </p:pic>
      <p:pic>
        <p:nvPicPr>
          <p:cNvPr id="2075" name="Picture 27" descr="C:\Users\Александр\Desktop\КАРТОТЕКА PNG\ДИЗАЙН\ЭФФЕКТЫ\ЦВЕТНЫЕ ЭФФЕКТЫ\дизайн 2\299-2997098_rakhi-cli.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03781">
            <a:off x="737834" y="477300"/>
            <a:ext cx="1080120" cy="1031514"/>
          </a:xfrm>
          <a:prstGeom prst="rect">
            <a:avLst/>
          </a:prstGeom>
          <a:noFill/>
          <a:extLst>
            <a:ext uri="{909E8E84-426E-40DD-AFC4-6F175D3DCCD1}">
              <a14:hiddenFill xmlns:a14="http://schemas.microsoft.com/office/drawing/2010/main">
                <a:solidFill>
                  <a:srgbClr val="FFFFFF"/>
                </a:solidFill>
              </a14:hiddenFill>
            </a:ext>
          </a:extLst>
        </p:spPr>
      </p:pic>
      <p:pic>
        <p:nvPicPr>
          <p:cNvPr id="20488" name="Picture 8" descr="Картинки по запросу &quot;богиня фемида  png&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520" y="1151133"/>
            <a:ext cx="2664296" cy="572823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139952" y="156667"/>
            <a:ext cx="2544030" cy="646331"/>
          </a:xfrm>
          <a:prstGeom prst="rect">
            <a:avLst/>
          </a:prstGeom>
        </p:spPr>
        <p:txBody>
          <a:bodyPr wrap="none">
            <a:spAutoFit/>
          </a:bodyPr>
          <a:lstStyle/>
          <a:p>
            <a:r>
              <a:rPr lang="ru-RU" sz="3600" b="1" dirty="0" smtClean="0">
                <a:solidFill>
                  <a:srgbClr val="C00000"/>
                </a:solidFill>
                <a:latin typeface="Times New Roman" pitchFamily="18" charset="0"/>
                <a:cs typeface="Times New Roman" pitchFamily="18" charset="0"/>
              </a:rPr>
              <a:t>О рыбке….</a:t>
            </a:r>
            <a:endParaRPr lang="ru-RU" sz="3600" b="1" dirty="0">
              <a:solidFill>
                <a:srgbClr val="C00000"/>
              </a:solidFill>
              <a:latin typeface="Times New Roman" pitchFamily="18" charset="0"/>
              <a:cs typeface="Times New Roman" pitchFamily="18" charset="0"/>
            </a:endParaRPr>
          </a:p>
        </p:txBody>
      </p:sp>
      <p:sp>
        <p:nvSpPr>
          <p:cNvPr id="4" name="Прямоугольник 3"/>
          <p:cNvSpPr/>
          <p:nvPr/>
        </p:nvSpPr>
        <p:spPr>
          <a:xfrm>
            <a:off x="2533869" y="735635"/>
            <a:ext cx="6178759" cy="830997"/>
          </a:xfrm>
          <a:prstGeom prst="rect">
            <a:avLst/>
          </a:prstGeom>
        </p:spPr>
        <p:txBody>
          <a:bodyPr wrap="square">
            <a:spAutoFit/>
          </a:bodyPr>
          <a:lstStyle/>
          <a:p>
            <a:r>
              <a:rPr lang="ru-RU" sz="2400" b="1" dirty="0" smtClean="0">
                <a:solidFill>
                  <a:srgbClr val="800000"/>
                </a:solidFill>
                <a:latin typeface="Times New Roman" pitchFamily="18" charset="0"/>
                <a:cs typeface="Times New Roman" pitchFamily="18" charset="0"/>
              </a:rPr>
              <a:t>Как </a:t>
            </a:r>
            <a:r>
              <a:rPr lang="ru-RU" sz="2400" b="1" dirty="0">
                <a:solidFill>
                  <a:srgbClr val="800000"/>
                </a:solidFill>
                <a:latin typeface="Times New Roman" pitchFamily="18" charset="0"/>
                <a:cs typeface="Times New Roman" pitchFamily="18" charset="0"/>
              </a:rPr>
              <a:t>считаете, нарушила ли Золотая рыбка условия договоренности? </a:t>
            </a:r>
          </a:p>
        </p:txBody>
      </p:sp>
      <p:sp>
        <p:nvSpPr>
          <p:cNvPr id="5" name="Прямоугольник 4"/>
          <p:cNvSpPr/>
          <p:nvPr/>
        </p:nvSpPr>
        <p:spPr>
          <a:xfrm>
            <a:off x="2413652" y="1891593"/>
            <a:ext cx="6480720" cy="4247317"/>
          </a:xfrm>
          <a:prstGeom prst="rect">
            <a:avLst/>
          </a:prstGeom>
        </p:spPr>
        <p:txBody>
          <a:bodyPr wrap="square">
            <a:spAutoFit/>
          </a:bodyPr>
          <a:lstStyle/>
          <a:p>
            <a:r>
              <a:rPr lang="ru-RU" b="1" dirty="0">
                <a:latin typeface="Times New Roman" pitchFamily="18" charset="0"/>
                <a:cs typeface="Times New Roman" pitchFamily="18" charset="0"/>
              </a:rPr>
              <a:t>В действиях Рыбки налицо односторонний отказ от исполнения договора (ст. 450.1 ГК РФ)</a:t>
            </a:r>
            <a:r>
              <a:rPr lang="ru-RU" i="1" dirty="0">
                <a:latin typeface="Times New Roman" pitchFamily="18" charset="0"/>
                <a:cs typeface="Times New Roman" pitchFamily="18" charset="0"/>
              </a:rPr>
              <a:t>. Но для осуществления права на односторонний отказ имеющая такое право сторона должна уведомить об этом другую сторону </a:t>
            </a:r>
            <a:r>
              <a:rPr lang="ru-RU" b="1" dirty="0">
                <a:latin typeface="Times New Roman" pitchFamily="18" charset="0"/>
                <a:cs typeface="Times New Roman" pitchFamily="18" charset="0"/>
              </a:rPr>
              <a:t>(ч. 1 ст. 450.1 ГК РФ).</a:t>
            </a:r>
            <a:r>
              <a:rPr lang="ru-RU" i="1" dirty="0">
                <a:latin typeface="Times New Roman" pitchFamily="18" charset="0"/>
                <a:cs typeface="Times New Roman" pitchFamily="18" charset="0"/>
              </a:rPr>
              <a:t> Рыбка же ничего “не сказала, лишь хвостом по воде плеснула и ушла в глубокое море”, а то, что все переданное Старику она забрала обратно, стало для него сюрпризом.</a:t>
            </a:r>
          </a:p>
          <a:p>
            <a:endParaRPr lang="ru-RU" i="1" dirty="0">
              <a:latin typeface="Times New Roman" pitchFamily="18" charset="0"/>
              <a:cs typeface="Times New Roman" pitchFamily="18" charset="0"/>
            </a:endParaRPr>
          </a:p>
          <a:p>
            <a:r>
              <a:rPr lang="ru-RU" i="1" dirty="0">
                <a:latin typeface="Times New Roman" pitchFamily="18" charset="0"/>
                <a:cs typeface="Times New Roman" pitchFamily="18" charset="0"/>
              </a:rPr>
              <a:t>Кроме того, спорным является и вопрос по поводу того, имела ли вообще рыбка право отказываться от договора  в одностороннем порядке. А потому если не на всё ранее переданное Рыбкой имущество, то уж на его часть точно Старик имеет право. И возврата ему придется добиваться через суд.</a:t>
            </a:r>
          </a:p>
        </p:txBody>
      </p:sp>
      <p:sp>
        <p:nvSpPr>
          <p:cNvPr id="6" name="Нижний колонтитул 5"/>
          <p:cNvSpPr>
            <a:spLocks noGrp="1"/>
          </p:cNvSpPr>
          <p:nvPr>
            <p:ph type="ftr" sz="quarter" idx="11"/>
          </p:nvPr>
        </p:nvSpPr>
        <p:spPr/>
        <p:txBody>
          <a:bodyPr/>
          <a:lstStyle/>
          <a:p>
            <a:r>
              <a:rPr lang="ru-RU" smtClean="0"/>
              <a:t>МБОУ СОШ № 83 КРАСНОДАР</a:t>
            </a:r>
            <a:endParaRPr lang="ru-RU"/>
          </a:p>
        </p:txBody>
      </p:sp>
      <p:pic>
        <p:nvPicPr>
          <p:cNvPr id="23564" name="Picture 12" descr="Картинки по запросу &quot;золотая рыбкаГИФ&quot;"/>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619672" y="1151134"/>
            <a:ext cx="7675140" cy="5728238"/>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2035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xit" presetSubtype="0" fill="hold" nodeType="clickEffect">
                                  <p:stCondLst>
                                    <p:cond delay="0"/>
                                  </p:stCondLst>
                                  <p:childTnLst>
                                    <p:animEffect transition="out" filter="fade">
                                      <p:cBhvr>
                                        <p:cTn id="13" dur="1000"/>
                                        <p:tgtEl>
                                          <p:spTgt spid="23564"/>
                                        </p:tgtEl>
                                      </p:cBhvr>
                                    </p:animEffect>
                                    <p:anim calcmode="lin" valueType="num">
                                      <p:cBhvr>
                                        <p:cTn id="14" dur="1000"/>
                                        <p:tgtEl>
                                          <p:spTgt spid="23564"/>
                                        </p:tgtEl>
                                        <p:attrNameLst>
                                          <p:attrName>ppt_x</p:attrName>
                                        </p:attrNameLst>
                                      </p:cBhvr>
                                      <p:tavLst>
                                        <p:tav tm="0">
                                          <p:val>
                                            <p:strVal val="ppt_x"/>
                                          </p:val>
                                        </p:tav>
                                        <p:tav tm="100000">
                                          <p:val>
                                            <p:strVal val="ppt_x"/>
                                          </p:val>
                                        </p:tav>
                                      </p:tavLst>
                                    </p:anim>
                                    <p:anim calcmode="lin" valueType="num">
                                      <p:cBhvr>
                                        <p:cTn id="15" dur="1000"/>
                                        <p:tgtEl>
                                          <p:spTgt spid="23564"/>
                                        </p:tgtEl>
                                        <p:attrNameLst>
                                          <p:attrName>ppt_y</p:attrName>
                                        </p:attrNameLst>
                                      </p:cBhvr>
                                      <p:tavLst>
                                        <p:tav tm="0">
                                          <p:val>
                                            <p:strVal val="ppt_y"/>
                                          </p:val>
                                        </p:tav>
                                        <p:tav tm="100000">
                                          <p:val>
                                            <p:strVal val="ppt_y+.1"/>
                                          </p:val>
                                        </p:tav>
                                      </p:tavLst>
                                    </p:anim>
                                    <p:set>
                                      <p:cBhvr>
                                        <p:cTn id="16" dur="1" fill="hold">
                                          <p:stCondLst>
                                            <p:cond delay="999"/>
                                          </p:stCondLst>
                                        </p:cTn>
                                        <p:tgtEl>
                                          <p:spTgt spid="235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602E04"/>
        </a:solidFill>
        <a:effectLst/>
      </p:bgPr>
    </p:bg>
    <p:spTree>
      <p:nvGrpSpPr>
        <p:cNvPr id="1" name=""/>
        <p:cNvGrpSpPr/>
        <p:nvPr/>
      </p:nvGrpSpPr>
      <p:grpSpPr>
        <a:xfrm>
          <a:off x="0" y="0"/>
          <a:ext cx="0" cy="0"/>
          <a:chOff x="0" y="0"/>
          <a:chExt cx="0" cy="0"/>
        </a:xfrm>
      </p:grpSpPr>
      <p:pic>
        <p:nvPicPr>
          <p:cNvPr id="29708" name="Picture 12" descr="Картинки по запросу &quot;лучи png&quot;"/>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0340618">
            <a:off x="-451013" y="-52768"/>
            <a:ext cx="9376450" cy="6257527"/>
          </a:xfrm>
          <a:prstGeom prst="rect">
            <a:avLst/>
          </a:prstGeom>
          <a:noFill/>
          <a:extLst>
            <a:ext uri="{909E8E84-426E-40DD-AFC4-6F175D3DCCD1}">
              <a14:hiddenFill xmlns:a14="http://schemas.microsoft.com/office/drawing/2010/main">
                <a:solidFill>
                  <a:srgbClr val="FFFFFF"/>
                </a:solidFill>
              </a14:hiddenFill>
            </a:ext>
          </a:extLst>
        </p:spPr>
      </p:pic>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415" y="2727875"/>
            <a:ext cx="7815263" cy="506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rot="3000212">
            <a:off x="6572270" y="861562"/>
            <a:ext cx="522900" cy="4893647"/>
          </a:xfrm>
          <a:prstGeom prst="rect">
            <a:avLst/>
          </a:prstGeom>
          <a:noFill/>
          <a:effectLst>
            <a:outerShdw blurRad="50800" dist="50800" dir="5400000" algn="ctr" rotWithShape="0">
              <a:schemeClr val="tx1"/>
            </a:outerShdw>
          </a:effectLst>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r>
              <a:rPr lang="ru-RU" sz="2800" b="1" cap="none" spc="0"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В</a:t>
            </a:r>
          </a:p>
          <a:p>
            <a:r>
              <a:rPr lang="ru-RU" sz="2800" b="1"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Н</a:t>
            </a:r>
          </a:p>
          <a:p>
            <a:r>
              <a:rPr lang="ru-RU" sz="2800" b="1"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И</a:t>
            </a:r>
          </a:p>
          <a:p>
            <a:r>
              <a:rPr lang="ru-RU" sz="2800" b="1"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М</a:t>
            </a:r>
          </a:p>
          <a:p>
            <a:r>
              <a:rPr lang="ru-RU" sz="2800" b="1"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А</a:t>
            </a:r>
          </a:p>
          <a:p>
            <a:r>
              <a:rPr lang="ru-RU" sz="2800" b="1"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Н</a:t>
            </a:r>
          </a:p>
          <a:p>
            <a:r>
              <a:rPr lang="ru-RU" sz="2800" b="1"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И</a:t>
            </a:r>
          </a:p>
          <a:p>
            <a:r>
              <a:rPr lang="ru-RU" sz="2800" b="1" dirty="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Е</a:t>
            </a:r>
            <a:endParaRPr lang="ru-RU" sz="2800" b="1"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endParaRPr>
          </a:p>
          <a:p>
            <a:r>
              <a:rPr lang="ru-RU" sz="2800" b="1" dirty="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Ё</a:t>
            </a:r>
            <a:endParaRPr lang="ru-RU" sz="2800" b="1" cap="none" spc="0"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endParaRPr>
          </a:p>
          <a:p>
            <a:endParaRPr lang="ru-RU" sz="2000" b="1" cap="none" spc="0" dirty="0">
              <a:ln w="11430"/>
              <a:solidFill>
                <a:srgbClr val="FFCF9F"/>
              </a:solidFill>
              <a:effectLst>
                <a:outerShdw blurRad="80000" dist="40000" dir="5040000" algn="tl">
                  <a:srgbClr val="000000">
                    <a:alpha val="30000"/>
                  </a:srgbClr>
                </a:outerShdw>
              </a:effectLst>
              <a:latin typeface="Times New Roman" pitchFamily="18" charset="0"/>
              <a:cs typeface="Times New Roman" pitchFamily="18" charset="0"/>
            </a:endParaRPr>
          </a:p>
          <a:p>
            <a:r>
              <a:rPr lang="ru-RU" sz="2000" b="1" cap="none" spc="0" dirty="0" smtClean="0">
                <a:ln w="11430"/>
                <a:solidFill>
                  <a:srgbClr val="FFCF9F"/>
                </a:solidFill>
                <a:effectLst>
                  <a:outerShdw blurRad="80000" dist="40000" dir="5040000" algn="tl">
                    <a:srgbClr val="000000">
                      <a:alpha val="30000"/>
                    </a:srgbClr>
                  </a:outerShdw>
                </a:effectLst>
                <a:latin typeface="Times New Roman" pitchFamily="18" charset="0"/>
                <a:cs typeface="Times New Roman" pitchFamily="18" charset="0"/>
              </a:rPr>
              <a:t>  </a:t>
            </a:r>
          </a:p>
          <a:p>
            <a:r>
              <a:rPr lang="ru-RU" sz="2000" b="1" cap="none" spc="0" dirty="0" smtClean="0">
                <a:ln w="11430"/>
                <a:solidFill>
                  <a:srgbClr val="FFCF9F"/>
                </a:solidFill>
                <a:effectLst>
                  <a:outerShdw blurRad="80000" dist="40000" dir="5040000" algn="tl">
                    <a:srgbClr val="000000">
                      <a:alpha val="30000"/>
                    </a:srgbClr>
                  </a:outerShdw>
                </a:effectLst>
                <a:latin typeface="Times New Roman" pitchFamily="18" charset="0"/>
                <a:cs typeface="Times New Roman" pitchFamily="18" charset="0"/>
              </a:rPr>
              <a:t>   </a:t>
            </a:r>
          </a:p>
        </p:txBody>
      </p:sp>
      <p:sp>
        <p:nvSpPr>
          <p:cNvPr id="7" name="Прямоугольник 6"/>
          <p:cNvSpPr/>
          <p:nvPr/>
        </p:nvSpPr>
        <p:spPr>
          <a:xfrm rot="17571739">
            <a:off x="2208170" y="1767024"/>
            <a:ext cx="463588" cy="3724096"/>
          </a:xfrm>
          <a:prstGeom prst="rect">
            <a:avLst/>
          </a:prstGeom>
          <a:noFill/>
          <a:effectLst>
            <a:outerShdw blurRad="50800" dist="50800" dir="5400000" algn="ctr" rotWithShape="0">
              <a:schemeClr val="tx1"/>
            </a:outerShdw>
          </a:effectLst>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r>
              <a:rPr lang="ru-RU" sz="2800" b="1" cap="none" spc="0"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С</a:t>
            </a:r>
          </a:p>
          <a:p>
            <a:r>
              <a:rPr lang="ru-RU" sz="2800" b="1"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П</a:t>
            </a:r>
          </a:p>
          <a:p>
            <a:r>
              <a:rPr lang="ru-RU" sz="2800" b="1" cap="none" spc="0"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А</a:t>
            </a:r>
          </a:p>
          <a:p>
            <a:r>
              <a:rPr lang="ru-RU" sz="2800" b="1"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С</a:t>
            </a:r>
          </a:p>
          <a:p>
            <a:r>
              <a:rPr lang="ru-RU" sz="2800" b="1" cap="none" spc="0"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И</a:t>
            </a:r>
          </a:p>
          <a:p>
            <a:r>
              <a:rPr lang="ru-RU" sz="2800" b="1"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Б</a:t>
            </a:r>
          </a:p>
          <a:p>
            <a:r>
              <a:rPr lang="ru-RU" sz="2800" b="1" cap="none" spc="0" dirty="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О</a:t>
            </a:r>
          </a:p>
          <a:p>
            <a:r>
              <a:rPr lang="ru-RU" sz="2000" b="1" cap="none" spc="0"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 </a:t>
            </a:r>
            <a:r>
              <a:rPr lang="ru-RU" sz="2000" b="1" cap="none" spc="0" dirty="0" smtClean="0">
                <a:ln w="11430"/>
                <a:solidFill>
                  <a:srgbClr val="FFCF9F"/>
                </a:solidFill>
                <a:effectLst>
                  <a:outerShdw blurRad="80000" dist="40000" dir="5040000" algn="tl">
                    <a:srgbClr val="000000">
                      <a:alpha val="30000"/>
                    </a:srgbClr>
                  </a:outerShdw>
                </a:effectLst>
                <a:latin typeface="Times New Roman" pitchFamily="18" charset="0"/>
                <a:cs typeface="Times New Roman" pitchFamily="18" charset="0"/>
              </a:rPr>
              <a:t> </a:t>
            </a:r>
          </a:p>
          <a:p>
            <a:r>
              <a:rPr lang="ru-RU" sz="2000" b="1" cap="none" spc="0" dirty="0" smtClean="0">
                <a:ln w="11430"/>
                <a:solidFill>
                  <a:srgbClr val="FFCF9F"/>
                </a:solidFill>
                <a:effectLst>
                  <a:outerShdw blurRad="80000" dist="40000" dir="5040000" algn="tl">
                    <a:srgbClr val="000000">
                      <a:alpha val="30000"/>
                    </a:srgbClr>
                  </a:outerShdw>
                </a:effectLst>
                <a:latin typeface="Times New Roman" pitchFamily="18" charset="0"/>
                <a:cs typeface="Times New Roman" pitchFamily="18" charset="0"/>
              </a:rPr>
              <a:t>   </a:t>
            </a:r>
          </a:p>
        </p:txBody>
      </p:sp>
      <p:sp>
        <p:nvSpPr>
          <p:cNvPr id="8" name="Прямоугольник 7"/>
          <p:cNvSpPr/>
          <p:nvPr/>
        </p:nvSpPr>
        <p:spPr>
          <a:xfrm>
            <a:off x="4499992" y="2369668"/>
            <a:ext cx="444352" cy="1877437"/>
          </a:xfrm>
          <a:prstGeom prst="rect">
            <a:avLst/>
          </a:prstGeom>
          <a:noFill/>
          <a:effectLst>
            <a:outerShdw blurRad="50800" dist="50800" dir="5400000" algn="ctr" rotWithShape="0">
              <a:schemeClr val="tx1"/>
            </a:outerShdw>
          </a:effectLst>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r>
              <a:rPr lang="ru-RU" sz="2800" b="1" cap="none" spc="0"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З</a:t>
            </a:r>
          </a:p>
          <a:p>
            <a:r>
              <a:rPr lang="ru-RU" sz="2800" b="1"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А</a:t>
            </a:r>
          </a:p>
          <a:p>
            <a:endParaRPr lang="ru-RU" sz="2000" b="1" cap="none" spc="0" dirty="0">
              <a:ln w="11430"/>
              <a:solidFill>
                <a:srgbClr val="FFCF9F"/>
              </a:solidFill>
              <a:effectLst>
                <a:outerShdw blurRad="80000" dist="40000" dir="5040000" algn="tl">
                  <a:srgbClr val="000000">
                    <a:alpha val="30000"/>
                  </a:srgbClr>
                </a:outerShdw>
              </a:effectLst>
              <a:latin typeface="Times New Roman" pitchFamily="18" charset="0"/>
              <a:cs typeface="Times New Roman" pitchFamily="18" charset="0"/>
            </a:endParaRPr>
          </a:p>
          <a:p>
            <a:r>
              <a:rPr lang="ru-RU" sz="2000" b="1" cap="none" spc="0" dirty="0" smtClean="0">
                <a:ln w="11430"/>
                <a:solidFill>
                  <a:srgbClr val="FFCF9F"/>
                </a:solidFill>
                <a:effectLst>
                  <a:outerShdw blurRad="80000" dist="40000" dir="5040000" algn="tl">
                    <a:srgbClr val="000000">
                      <a:alpha val="30000"/>
                    </a:srgbClr>
                  </a:outerShdw>
                </a:effectLst>
                <a:latin typeface="Times New Roman" pitchFamily="18" charset="0"/>
                <a:cs typeface="Times New Roman" pitchFamily="18" charset="0"/>
              </a:rPr>
              <a:t>  </a:t>
            </a:r>
          </a:p>
          <a:p>
            <a:r>
              <a:rPr lang="ru-RU" sz="2000" b="1" cap="none" spc="0" dirty="0" smtClean="0">
                <a:ln w="11430"/>
                <a:solidFill>
                  <a:srgbClr val="FFCF9F"/>
                </a:solidFill>
                <a:effectLst>
                  <a:outerShdw blurRad="80000" dist="40000" dir="5040000" algn="tl">
                    <a:srgbClr val="000000">
                      <a:alpha val="30000"/>
                    </a:srgbClr>
                  </a:outerShdw>
                </a:effectLst>
                <a:latin typeface="Times New Roman" pitchFamily="18" charset="0"/>
                <a:cs typeface="Times New Roman" pitchFamily="18" charset="0"/>
              </a:rPr>
              <a:t>   </a:t>
            </a:r>
          </a:p>
        </p:txBody>
      </p:sp>
      <p:pic>
        <p:nvPicPr>
          <p:cNvPr id="29704" name="Picture 8" descr="Картинки по запросу &quot;сказка KJ;M png&quot;"/>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5000" contrast="37000"/>
                    </a14:imgEffect>
                  </a14:imgLayer>
                </a14:imgProps>
              </a:ext>
              <a:ext uri="{28A0092B-C50C-407E-A947-70E740481C1C}">
                <a14:useLocalDpi xmlns:a14="http://schemas.microsoft.com/office/drawing/2010/main" val="0"/>
              </a:ext>
            </a:extLst>
          </a:blip>
          <a:srcRect/>
          <a:stretch>
            <a:fillRect/>
          </a:stretch>
        </p:blipFill>
        <p:spPr bwMode="auto">
          <a:xfrm>
            <a:off x="2775345" y="4846444"/>
            <a:ext cx="4031716" cy="1975541"/>
          </a:xfrm>
          <a:prstGeom prst="rect">
            <a:avLst/>
          </a:prstGeom>
          <a:noFill/>
          <a:extLst>
            <a:ext uri="{909E8E84-426E-40DD-AFC4-6F175D3DCCD1}">
              <a14:hiddenFill xmlns:a14="http://schemas.microsoft.com/office/drawing/2010/main">
                <a:solidFill>
                  <a:srgbClr val="FFFFFF"/>
                </a:solidFill>
              </a14:hiddenFill>
            </a:ext>
          </a:extLst>
        </p:spPr>
      </p:pic>
      <p:sp>
        <p:nvSpPr>
          <p:cNvPr id="2" name="Нижний колонтитул 1"/>
          <p:cNvSpPr>
            <a:spLocks noGrp="1"/>
          </p:cNvSpPr>
          <p:nvPr>
            <p:ph type="ftr" sz="quarter" idx="11"/>
          </p:nvPr>
        </p:nvSpPr>
        <p:spPr/>
        <p:txBody>
          <a:bodyPr/>
          <a:lstStyle/>
          <a:p>
            <a:r>
              <a:rPr lang="ru-RU" smtClean="0"/>
              <a:t>МБОУ СОШ № 83 КРАСНОДАР</a:t>
            </a:r>
            <a:endParaRPr lang="ru-RU"/>
          </a:p>
        </p:txBody>
      </p:sp>
    </p:spTree>
    <p:extLst>
      <p:ext uri="{BB962C8B-B14F-4D97-AF65-F5344CB8AC3E}">
        <p14:creationId xmlns:p14="http://schemas.microsoft.com/office/powerpoint/2010/main" val="36412857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75000"/>
              </a:schemeClr>
            </a:gs>
            <a:gs pos="33000">
              <a:srgbClr val="FEE7F2"/>
            </a:gs>
            <a:gs pos="34000">
              <a:srgbClr val="FAC77D"/>
            </a:gs>
            <a:gs pos="99000">
              <a:srgbClr val="FBA97D"/>
            </a:gs>
            <a:gs pos="100000">
              <a:srgbClr val="FBD49C"/>
            </a:gs>
            <a:gs pos="100000">
              <a:srgbClr val="FEE7F2"/>
            </a:gs>
          </a:gsLst>
          <a:lin ang="5400000" scaled="0"/>
          <a:tileRect/>
        </a:gradFill>
        <a:effectLst/>
      </p:bgPr>
    </p:bg>
    <p:spTree>
      <p:nvGrpSpPr>
        <p:cNvPr id="1" name=""/>
        <p:cNvGrpSpPr/>
        <p:nvPr/>
      </p:nvGrpSpPr>
      <p:grpSpPr>
        <a:xfrm>
          <a:off x="0" y="0"/>
          <a:ext cx="0" cy="0"/>
          <a:chOff x="0" y="0"/>
          <a:chExt cx="0" cy="0"/>
        </a:xfrm>
      </p:grpSpPr>
      <p:pic>
        <p:nvPicPr>
          <p:cNvPr id="1031" name="Picture 7" descr="C:\Users\Александр\Desktop\КАРТОТЕКА PNG\ДИЗАЙН\ЭФФЕКТЫ\ЦВЕТНЫЕ ЭФФЕКТЫ\дизайн 2\footer-designs-png-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52736"/>
            <a:ext cx="9144000" cy="1342659"/>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C:\Users\Александр\Desktop\КАРТОТЕКА PNG\БИБЛИОТЕКА\1. книги\книги летают\Flying_with_the_book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605761" flipH="1">
            <a:off x="5177952" y="-263993"/>
            <a:ext cx="2207167" cy="2162872"/>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C:\Users\Александр\Desktop\КАРТОТЕКА PNG\БИБЛИОТЕКА\3. библиотека\mary-poppin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797324" y="332655"/>
            <a:ext cx="1250236" cy="2062739"/>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670587" y="714296"/>
            <a:ext cx="4608512" cy="1015663"/>
          </a:xfrm>
          <a:prstGeom prst="rect">
            <a:avLst/>
          </a:prstGeom>
          <a:noFill/>
          <a:effectLst>
            <a:outerShdw blurRad="50800" dist="50800" dir="5400000" algn="ctr" rotWithShape="0">
              <a:schemeClr val="tx1"/>
            </a:outerShdw>
          </a:effectLst>
          <a:scene3d>
            <a:camera prst="perspectiveFront"/>
            <a:lightRig rig="threePt" dir="t"/>
          </a:scene3d>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6000" b="1" cap="none" spc="0" dirty="0" smtClean="0">
                <a:ln w="11430"/>
                <a:solidFill>
                  <a:srgbClr val="F7994B"/>
                </a:solidFill>
                <a:effectLst>
                  <a:outerShdw blurRad="50800" dist="39000" dir="5460000" algn="tl">
                    <a:srgbClr val="000000">
                      <a:alpha val="38000"/>
                    </a:srgbClr>
                  </a:outerShdw>
                </a:effectLst>
                <a:latin typeface="Bahnschrift" pitchFamily="34" charset="0"/>
              </a:rPr>
              <a:t>ВИКТОРИНА</a:t>
            </a:r>
            <a:endParaRPr lang="ru-RU" sz="6000" b="1" cap="none" spc="0" dirty="0">
              <a:ln w="11430"/>
              <a:solidFill>
                <a:srgbClr val="F7994B"/>
              </a:solidFill>
              <a:effectLst>
                <a:outerShdw blurRad="50800" dist="39000" dir="5460000" algn="tl">
                  <a:srgbClr val="000000">
                    <a:alpha val="38000"/>
                  </a:srgbClr>
                </a:outerShdw>
              </a:effectLst>
              <a:latin typeface="Bahnschrift" pitchFamily="34" charset="0"/>
            </a:endParaRPr>
          </a:p>
        </p:txBody>
      </p:sp>
      <p:sp>
        <p:nvSpPr>
          <p:cNvPr id="4" name="Прямоугольник 3"/>
          <p:cNvSpPr/>
          <p:nvPr/>
        </p:nvSpPr>
        <p:spPr>
          <a:xfrm>
            <a:off x="236849" y="2492896"/>
            <a:ext cx="8352928" cy="1754326"/>
          </a:xfrm>
          <a:prstGeom prst="rect">
            <a:avLst/>
          </a:prstGeom>
          <a:noFill/>
          <a:effectLst>
            <a:outerShdw blurRad="50800" dist="50800" dir="5400000" algn="ctr" rotWithShape="0">
              <a:srgbClr val="0066CC"/>
            </a:outerShdw>
          </a:effectLst>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Black" pitchFamily="34" charset="0"/>
              </a:rPr>
              <a:t>ЗАШИФРОВАННЫЕ </a:t>
            </a:r>
          </a:p>
          <a:p>
            <a:r>
              <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Black" pitchFamily="34" charset="0"/>
              </a:rPr>
              <a:t> </a:t>
            </a:r>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Black" pitchFamily="34" charset="0"/>
              </a:rPr>
              <a:t>                     КНИГИ</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Black" pitchFamily="34" charset="0"/>
            </a:endParaRPr>
          </a:p>
        </p:txBody>
      </p:sp>
      <p:pic>
        <p:nvPicPr>
          <p:cNvPr id="1046" name="Picture 22" descr="C:\Users\Александр\Desktop\КАРТОТЕКА PNG\БИБЛИОТЕКА\1. книги\клипарт\0_1061a2_27fffaa9_ori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04399" y="4213619"/>
            <a:ext cx="5702075" cy="4137964"/>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C:\Users\Александр\Desktop\КАРТОТЕКА PNG\БИБЛИОТЕКА\1. книги\клипарт\mod_article5192197_1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 y="2807695"/>
            <a:ext cx="3766919" cy="4821656"/>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7164288" y="1957515"/>
            <a:ext cx="1035861" cy="369332"/>
          </a:xfrm>
          <a:prstGeom prst="rect">
            <a:avLst/>
          </a:prstGeom>
        </p:spPr>
        <p:txBody>
          <a:bodyPr wrap="none">
            <a:spAutoFit/>
          </a:bodyPr>
          <a:lstStyle/>
          <a:p>
            <a:r>
              <a:rPr lang="ru-RU" b="1" dirty="0" smtClean="0">
                <a:solidFill>
                  <a:srgbClr val="003399"/>
                </a:solidFill>
                <a:latin typeface="Arial Black" pitchFamily="34" charset="0"/>
              </a:rPr>
              <a:t>6-9 </a:t>
            </a:r>
            <a:r>
              <a:rPr lang="ru-RU" b="1" dirty="0" err="1" smtClean="0">
                <a:solidFill>
                  <a:srgbClr val="003399"/>
                </a:solidFill>
                <a:latin typeface="Arial Black" pitchFamily="34" charset="0"/>
              </a:rPr>
              <a:t>кл</a:t>
            </a:r>
            <a:r>
              <a:rPr lang="ru-RU" b="1" dirty="0" smtClean="0">
                <a:latin typeface="Arial Black" pitchFamily="34" charset="0"/>
              </a:rPr>
              <a:t>.</a:t>
            </a:r>
            <a:endParaRPr lang="ru-RU" b="1" dirty="0">
              <a:latin typeface="Arial Black" pitchFamily="34" charset="0"/>
            </a:endParaRPr>
          </a:p>
        </p:txBody>
      </p:sp>
      <p:sp>
        <p:nvSpPr>
          <p:cNvPr id="6" name="Нижний колонтитул 5"/>
          <p:cNvSpPr>
            <a:spLocks noGrp="1"/>
          </p:cNvSpPr>
          <p:nvPr>
            <p:ph type="ftr" sz="quarter" idx="11"/>
          </p:nvPr>
        </p:nvSpPr>
        <p:spPr/>
        <p:txBody>
          <a:bodyPr/>
          <a:lstStyle/>
          <a:p>
            <a:r>
              <a:rPr lang="ru-RU" smtClean="0"/>
              <a:t>МБОУ СОШ № 83 КРАСНОДАР</a:t>
            </a:r>
            <a:endParaRPr lang="ru-RU"/>
          </a:p>
        </p:txBody>
      </p:sp>
    </p:spTree>
    <p:extLst>
      <p:ext uri="{BB962C8B-B14F-4D97-AF65-F5344CB8AC3E}">
        <p14:creationId xmlns:p14="http://schemas.microsoft.com/office/powerpoint/2010/main" val="21391631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C:\Users\Александр\Desktop\КАРТОТЕКА PNG\ДИЗАЙН\ЭФФЕКТЫ\ЦВЕТНЫЕ ЭФФЕКТЫ\дизайн 2\footer-designs-png-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0" y="2194339"/>
            <a:ext cx="9144000" cy="1200553"/>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00855" y="836712"/>
            <a:ext cx="411878"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0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1</a:t>
            </a:r>
            <a:endParaRPr lang="ru-RU" sz="4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pic>
        <p:nvPicPr>
          <p:cNvPr id="2063" name="Picture 15" descr="C:\Users\Александр\Desktop\КАРТОТЕКА PNG\ДИЗАЙН\ЭФФЕКТЫ\ЦВЕТНЫЕ ЭФФЕКТЫ\profissional-design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91" y="1077945"/>
            <a:ext cx="3633867" cy="2119756"/>
          </a:xfrm>
          <a:prstGeom prst="rect">
            <a:avLst/>
          </a:prstGeom>
          <a:noFill/>
          <a:extLst>
            <a:ext uri="{909E8E84-426E-40DD-AFC4-6F175D3DCCD1}">
              <a14:hiddenFill xmlns:a14="http://schemas.microsoft.com/office/drawing/2010/main">
                <a:solidFill>
                  <a:srgbClr val="FFFFFF"/>
                </a:solidFill>
              </a14:hiddenFill>
            </a:ext>
          </a:extLst>
        </p:spPr>
      </p:pic>
      <p:pic>
        <p:nvPicPr>
          <p:cNvPr id="2073" name="Picture 25" descr="C:\Users\Александр\Desktop\КАРТОТЕКА PNG\ДИЗАЙН\ЭФФЕКТЫ\ЦВЕТНЫЕ ЭФФЕКТЫ\acronis_anydata_engin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18" y="91688"/>
            <a:ext cx="1368152" cy="986257"/>
          </a:xfrm>
          <a:prstGeom prst="rect">
            <a:avLst/>
          </a:prstGeom>
          <a:noFill/>
          <a:effectLst>
            <a:outerShdw blurRad="50800" dist="50800" dir="5400000" algn="ctr" rotWithShape="0">
              <a:srgbClr val="C00000"/>
            </a:outerShdw>
          </a:effectLst>
          <a:extLst>
            <a:ext uri="{909E8E84-426E-40DD-AFC4-6F175D3DCCD1}">
              <a14:hiddenFill xmlns:a14="http://schemas.microsoft.com/office/drawing/2010/main">
                <a:solidFill>
                  <a:srgbClr val="FFFFFF"/>
                </a:solidFill>
              </a14:hiddenFill>
            </a:ext>
          </a:extLst>
        </p:spPr>
      </p:pic>
      <p:pic>
        <p:nvPicPr>
          <p:cNvPr id="2075" name="Picture 27" descr="C:\Users\Александр\Desktop\КАРТОТЕКА PNG\ДИЗАЙН\ЭФФЕКТЫ\ЦВЕТНЫЕ ЭФФЕКТЫ\дизайн 2\299-2997098_rakhi-cli.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03781">
            <a:off x="166734" y="372371"/>
            <a:ext cx="1080120" cy="1031514"/>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311446" y="2202320"/>
            <a:ext cx="1832554" cy="400110"/>
          </a:xfrm>
          <a:prstGeom prst="rect">
            <a:avLst/>
          </a:prstGeom>
          <a:noFill/>
        </p:spPr>
        <p:txBody>
          <a:bodyPr wrap="none" lIns="91440" tIns="45720" rIns="91440" bIns="45720">
            <a:spAutoFit/>
          </a:bodyPr>
          <a:lstStyle/>
          <a:p>
            <a:pPr algn="ctr"/>
            <a:r>
              <a:rPr lang="ru-RU" sz="2000" b="1" cap="none" spc="0" dirty="0" smtClean="0">
                <a:ln w="1905"/>
                <a:solidFill>
                  <a:srgbClr val="0066CC"/>
                </a:solidFill>
                <a:effectLst>
                  <a:innerShdw blurRad="69850" dist="43180" dir="5400000">
                    <a:srgbClr val="000000">
                      <a:alpha val="65000"/>
                    </a:srgbClr>
                  </a:innerShdw>
                </a:effectLst>
                <a:latin typeface="Arial Black" pitchFamily="34" charset="0"/>
                <a:cs typeface="Times New Roman" pitchFamily="18" charset="0"/>
              </a:rPr>
              <a:t>В О П Р </a:t>
            </a:r>
            <a:r>
              <a:rPr lang="ru-RU" sz="2000" b="1" cap="none" spc="0" dirty="0" smtClean="0">
                <a:ln w="1905"/>
                <a:effectLst>
                  <a:innerShdw blurRad="69850" dist="43180" dir="5400000">
                    <a:srgbClr val="000000">
                      <a:alpha val="65000"/>
                    </a:srgbClr>
                  </a:innerShdw>
                </a:effectLst>
                <a:latin typeface="Arial Black" pitchFamily="34" charset="0"/>
                <a:cs typeface="Times New Roman" pitchFamily="18" charset="0"/>
              </a:rPr>
              <a:t>О </a:t>
            </a:r>
            <a:r>
              <a:rPr lang="ru-RU" sz="2000" b="1" cap="none" spc="0" dirty="0" smtClean="0">
                <a:ln w="1905"/>
                <a:solidFill>
                  <a:srgbClr val="0066CC"/>
                </a:solidFill>
                <a:effectLst>
                  <a:innerShdw blurRad="69850" dist="43180" dir="5400000">
                    <a:srgbClr val="000000">
                      <a:alpha val="65000"/>
                    </a:srgbClr>
                  </a:innerShdw>
                </a:effectLst>
                <a:latin typeface="Arial Black" pitchFamily="34" charset="0"/>
                <a:cs typeface="Times New Roman" pitchFamily="18" charset="0"/>
              </a:rPr>
              <a:t>С</a:t>
            </a:r>
            <a:endParaRPr lang="ru-RU" sz="2000" b="1" cap="none" spc="0" dirty="0">
              <a:ln w="1905"/>
              <a:solidFill>
                <a:srgbClr val="0066CC"/>
              </a:solidFill>
              <a:effectLst>
                <a:innerShdw blurRad="69850" dist="43180" dir="5400000">
                  <a:srgbClr val="000000">
                    <a:alpha val="65000"/>
                  </a:srgbClr>
                </a:innerShdw>
              </a:effectLst>
              <a:latin typeface="Arial Black" pitchFamily="34" charset="0"/>
              <a:cs typeface="Times New Roman" pitchFamily="18" charset="0"/>
            </a:endParaRPr>
          </a:p>
        </p:txBody>
      </p:sp>
      <p:sp>
        <p:nvSpPr>
          <p:cNvPr id="4" name="Прямоугольник 3"/>
          <p:cNvSpPr/>
          <p:nvPr/>
        </p:nvSpPr>
        <p:spPr>
          <a:xfrm>
            <a:off x="8379708" y="2518469"/>
            <a:ext cx="585837" cy="1323439"/>
          </a:xfrm>
          <a:prstGeom prst="rect">
            <a:avLst/>
          </a:prstGeom>
          <a:noFill/>
        </p:spPr>
        <p:txBody>
          <a:bodyPr wrap="square" lIns="91440" tIns="45720" rIns="91440" bIns="45720">
            <a:spAutoFit/>
          </a:bodyPr>
          <a:lstStyle/>
          <a:p>
            <a:pPr algn="ctr"/>
            <a:r>
              <a:rPr lang="ru-RU" sz="2000" b="1" dirty="0" smtClean="0">
                <a:ln w="1905"/>
                <a:effectLst>
                  <a:innerShdw blurRad="69850" dist="43180" dir="5400000">
                    <a:srgbClr val="000000">
                      <a:alpha val="65000"/>
                    </a:srgbClr>
                  </a:innerShdw>
                </a:effectLst>
                <a:latin typeface="Arial Black" pitchFamily="34" charset="0"/>
                <a:cs typeface="Times New Roman" pitchFamily="18" charset="0"/>
              </a:rPr>
              <a:t>Т</a:t>
            </a:r>
          </a:p>
          <a:p>
            <a:pPr algn="ctr"/>
            <a:r>
              <a:rPr lang="ru-RU" sz="2000" b="1" cap="none" spc="0" dirty="0" smtClean="0">
                <a:ln w="1905"/>
                <a:effectLst>
                  <a:innerShdw blurRad="69850" dist="43180" dir="5400000">
                    <a:srgbClr val="000000">
                      <a:alpha val="65000"/>
                    </a:srgbClr>
                  </a:innerShdw>
                </a:effectLst>
                <a:latin typeface="Arial Black" pitchFamily="34" charset="0"/>
                <a:cs typeface="Times New Roman" pitchFamily="18" charset="0"/>
              </a:rPr>
              <a:t>В</a:t>
            </a:r>
          </a:p>
          <a:p>
            <a:pPr algn="ctr"/>
            <a:r>
              <a:rPr lang="ru-RU" sz="2000" b="1" dirty="0" smtClean="0">
                <a:ln w="1905"/>
                <a:effectLst>
                  <a:innerShdw blurRad="69850" dist="43180" dir="5400000">
                    <a:srgbClr val="000000">
                      <a:alpha val="65000"/>
                    </a:srgbClr>
                  </a:innerShdw>
                </a:effectLst>
                <a:latin typeface="Arial Black" pitchFamily="34" charset="0"/>
                <a:cs typeface="Times New Roman" pitchFamily="18" charset="0"/>
              </a:rPr>
              <a:t>Е</a:t>
            </a:r>
          </a:p>
          <a:p>
            <a:pPr algn="ctr"/>
            <a:r>
              <a:rPr lang="ru-RU" sz="2000" b="1" cap="none" spc="0" dirty="0">
                <a:ln w="1905"/>
                <a:effectLst>
                  <a:innerShdw blurRad="69850" dist="43180" dir="5400000">
                    <a:srgbClr val="000000">
                      <a:alpha val="65000"/>
                    </a:srgbClr>
                  </a:innerShdw>
                </a:effectLst>
                <a:latin typeface="Arial Black" pitchFamily="34" charset="0"/>
                <a:cs typeface="Times New Roman" pitchFamily="18" charset="0"/>
              </a:rPr>
              <a:t>Т</a:t>
            </a:r>
          </a:p>
        </p:txBody>
      </p:sp>
      <p:sp>
        <p:nvSpPr>
          <p:cNvPr id="8" name="Прямоугольник 7"/>
          <p:cNvSpPr/>
          <p:nvPr/>
        </p:nvSpPr>
        <p:spPr>
          <a:xfrm>
            <a:off x="251520" y="3380243"/>
            <a:ext cx="4572000" cy="2677656"/>
          </a:xfrm>
          <a:prstGeom prst="rect">
            <a:avLst/>
          </a:prstGeom>
        </p:spPr>
        <p:txBody>
          <a:bodyPr>
            <a:spAutoFit/>
          </a:bodyPr>
          <a:lstStyle/>
          <a:p>
            <a:r>
              <a:rPr lang="ru-RU" sz="2400" b="1" dirty="0">
                <a:latin typeface="Times New Roman" pitchFamily="18" charset="0"/>
                <a:cs typeface="Times New Roman" pitchFamily="18" charset="0"/>
              </a:rPr>
              <a:t>«Преступление и наказание</a:t>
            </a:r>
            <a:r>
              <a:rPr lang="ru-RU" sz="2400" b="1" dirty="0" smtClean="0">
                <a:latin typeface="Times New Roman" pitchFamily="18" charset="0"/>
                <a:cs typeface="Times New Roman" pitchFamily="18" charset="0"/>
              </a:rPr>
              <a:t>»</a:t>
            </a:r>
            <a:endParaRPr lang="en-US" sz="2400" b="1" dirty="0" smtClean="0">
              <a:latin typeface="Times New Roman" pitchFamily="18" charset="0"/>
              <a:cs typeface="Times New Roman" pitchFamily="18" charset="0"/>
            </a:endParaRPr>
          </a:p>
          <a:p>
            <a:endParaRPr lang="ru-RU" sz="2400" b="1" dirty="0" smtClean="0">
              <a:latin typeface="Times New Roman" pitchFamily="18" charset="0"/>
              <a:cs typeface="Times New Roman" pitchFamily="18" charset="0"/>
            </a:endParaRPr>
          </a:p>
          <a:p>
            <a:endParaRPr lang="ru-RU" sz="2400" b="1" dirty="0">
              <a:latin typeface="Times New Roman" pitchFamily="18" charset="0"/>
              <a:cs typeface="Times New Roman" pitchFamily="18" charset="0"/>
            </a:endParaRPr>
          </a:p>
          <a:p>
            <a:r>
              <a:rPr lang="ru-RU" sz="2400" b="1" dirty="0">
                <a:latin typeface="Times New Roman" pitchFamily="18" charset="0"/>
                <a:cs typeface="Times New Roman" pitchFamily="18" charset="0"/>
              </a:rPr>
              <a:t>«Шинель</a:t>
            </a:r>
            <a:r>
              <a:rPr lang="ru-RU" sz="2400" b="1" dirty="0" smtClean="0">
                <a:latin typeface="Times New Roman" pitchFamily="18" charset="0"/>
                <a:cs typeface="Times New Roman" pitchFamily="18" charset="0"/>
              </a:rPr>
              <a:t>»</a:t>
            </a:r>
            <a:endParaRPr lang="en-US" sz="2400" b="1" dirty="0" smtClean="0">
              <a:latin typeface="Times New Roman" pitchFamily="18" charset="0"/>
              <a:cs typeface="Times New Roman" pitchFamily="18" charset="0"/>
            </a:endParaRPr>
          </a:p>
          <a:p>
            <a:endParaRPr lang="ru-RU" sz="2400" b="1" dirty="0" smtClean="0">
              <a:latin typeface="Times New Roman" pitchFamily="18" charset="0"/>
              <a:cs typeface="Times New Roman" pitchFamily="18" charset="0"/>
            </a:endParaRPr>
          </a:p>
          <a:p>
            <a:endParaRPr lang="ru-RU" sz="2400" b="1" dirty="0">
              <a:latin typeface="Times New Roman" pitchFamily="18" charset="0"/>
              <a:cs typeface="Times New Roman" pitchFamily="18" charset="0"/>
            </a:endParaRPr>
          </a:p>
          <a:p>
            <a:r>
              <a:rPr lang="ru-RU" sz="2400" b="1" dirty="0">
                <a:latin typeface="Times New Roman" pitchFamily="18" charset="0"/>
                <a:cs typeface="Times New Roman" pitchFamily="18" charset="0"/>
              </a:rPr>
              <a:t>«Медный всадник»</a:t>
            </a:r>
          </a:p>
        </p:txBody>
      </p:sp>
      <p:pic>
        <p:nvPicPr>
          <p:cNvPr id="2079" name="Picture 31" descr="Картинки по запросу &quot;GHTCNEGKTYBT B YFRFPFYBTpng&quo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39952" y="2953716"/>
            <a:ext cx="2079399" cy="2079399"/>
          </a:xfrm>
          <a:prstGeom prst="rect">
            <a:avLst/>
          </a:prstGeom>
          <a:noFill/>
          <a:scene3d>
            <a:camera prst="perspectiveHeroicExtremeRightFacing"/>
            <a:lightRig rig="threePt" dir="t"/>
          </a:scene3d>
          <a:extLst>
            <a:ext uri="{909E8E84-426E-40DD-AFC4-6F175D3DCCD1}">
              <a14:hiddenFill xmlns:a14="http://schemas.microsoft.com/office/drawing/2010/main">
                <a:solidFill>
                  <a:srgbClr val="FFFFFF"/>
                </a:solidFill>
              </a14:hiddenFill>
            </a:ext>
          </a:extLst>
        </p:spPr>
      </p:pic>
      <p:pic>
        <p:nvPicPr>
          <p:cNvPr id="2081" name="Picture 33" descr="Картинки по запросу &quot;ШИНЕЛЬ ГОГОЛЬ  КНИГА png&quo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69214" y="3957837"/>
            <a:ext cx="1299286" cy="2017157"/>
          </a:xfrm>
          <a:prstGeom prst="rect">
            <a:avLst/>
          </a:prstGeom>
          <a:noFill/>
          <a:scene3d>
            <a:camera prst="perspectiveHeroicExtremeRightFacing"/>
            <a:lightRig rig="threePt" dir="t"/>
          </a:scene3d>
          <a:extLst>
            <a:ext uri="{909E8E84-426E-40DD-AFC4-6F175D3DCCD1}">
              <a14:hiddenFill xmlns:a14="http://schemas.microsoft.com/office/drawing/2010/main">
                <a:solidFill>
                  <a:srgbClr val="FFFFFF"/>
                </a:solidFill>
              </a14:hiddenFill>
            </a:ext>
          </a:extLst>
        </p:spPr>
      </p:pic>
      <p:pic>
        <p:nvPicPr>
          <p:cNvPr id="2083" name="Picture 35" descr="Картинки по запросу &quot;медный всадник КНИГА png&quot;"/>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31840" y="4825358"/>
            <a:ext cx="1296144" cy="1897514"/>
          </a:xfrm>
          <a:prstGeom prst="rect">
            <a:avLst/>
          </a:prstGeom>
          <a:noFill/>
          <a:scene3d>
            <a:camera prst="perspectiveHeroicExtremeRightFacing"/>
            <a:lightRig rig="threePt" dir="t"/>
          </a:scene3d>
          <a:extLst>
            <a:ext uri="{909E8E84-426E-40DD-AFC4-6F175D3DCCD1}">
              <a14:hiddenFill xmlns:a14="http://schemas.microsoft.com/office/drawing/2010/main">
                <a:solidFill>
                  <a:srgbClr val="FFFFFF"/>
                </a:solidFill>
              </a14:hiddenFill>
            </a:ext>
          </a:extLst>
        </p:spPr>
      </p:pic>
      <p:pic>
        <p:nvPicPr>
          <p:cNvPr id="2089" name="Picture 41" descr="Картинки по запросу &quot;призрак png&quo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flipH="1">
            <a:off x="4823519" y="1104854"/>
            <a:ext cx="5045995" cy="5724422"/>
          </a:xfrm>
          <a:prstGeom prst="rect">
            <a:avLst/>
          </a:prstGeom>
          <a:noFill/>
          <a:scene3d>
            <a:camera prst="perspectiveHeroicExtremeRightFacing"/>
            <a:lightRig rig="threePt" dir="t"/>
          </a:scene3d>
          <a:extLst>
            <a:ext uri="{909E8E84-426E-40DD-AFC4-6F175D3DCCD1}">
              <a14:hiddenFill xmlns:a14="http://schemas.microsoft.com/office/drawing/2010/main">
                <a:solidFill>
                  <a:srgbClr val="FFFFFF"/>
                </a:solidFill>
              </a14:hiddenFill>
            </a:ext>
          </a:extLst>
        </p:spPr>
      </p:pic>
      <p:pic>
        <p:nvPicPr>
          <p:cNvPr id="2090" name="Picture 42" descr="C:\Users\Александр\Desktop\57125wep.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flipH="1">
            <a:off x="5301976" y="2137823"/>
            <a:ext cx="3529766" cy="4720738"/>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2197234" y="504689"/>
            <a:ext cx="6634508" cy="1200329"/>
          </a:xfrm>
          <a:prstGeom prst="rect">
            <a:avLst/>
          </a:prstGeom>
        </p:spPr>
        <p:txBody>
          <a:bodyPr wrap="square">
            <a:spAutoFit/>
          </a:bodyPr>
          <a:lstStyle/>
          <a:p>
            <a:pPr algn="ctr"/>
            <a:r>
              <a:rPr lang="ru-RU" sz="2400" b="1" dirty="0">
                <a:solidFill>
                  <a:srgbClr val="003399"/>
                </a:solidFill>
                <a:latin typeface="Times New Roman" pitchFamily="18" charset="0"/>
                <a:cs typeface="Times New Roman" pitchFamily="18" charset="0"/>
              </a:rPr>
              <a:t>Питер. Ночь. Старый мост. А рядом </a:t>
            </a:r>
            <a:r>
              <a:rPr lang="ru-RU" sz="2400" b="1" dirty="0" smtClean="0">
                <a:solidFill>
                  <a:srgbClr val="003399"/>
                </a:solidFill>
                <a:latin typeface="Times New Roman" pitchFamily="18" charset="0"/>
                <a:cs typeface="Times New Roman" pitchFamily="18" charset="0"/>
              </a:rPr>
              <a:t>-призрак</a:t>
            </a:r>
            <a:r>
              <a:rPr lang="ru-RU" sz="2400" b="1" dirty="0">
                <a:solidFill>
                  <a:srgbClr val="003399"/>
                </a:solidFill>
                <a:latin typeface="Times New Roman" pitchFamily="18" charset="0"/>
                <a:cs typeface="Times New Roman" pitchFamily="18" charset="0"/>
              </a:rPr>
              <a:t>, жаждущий справедливости</a:t>
            </a:r>
            <a:r>
              <a:rPr lang="ru-RU" sz="2400" b="1" dirty="0" smtClean="0">
                <a:solidFill>
                  <a:srgbClr val="003399"/>
                </a:solidFill>
                <a:latin typeface="Times New Roman" pitchFamily="18" charset="0"/>
                <a:cs typeface="Times New Roman" pitchFamily="18" charset="0"/>
              </a:rPr>
              <a:t>.</a:t>
            </a:r>
            <a:endParaRPr lang="en-US" sz="2400" b="1" dirty="0" smtClean="0">
              <a:solidFill>
                <a:srgbClr val="003399"/>
              </a:solidFill>
              <a:latin typeface="Times New Roman" pitchFamily="18" charset="0"/>
              <a:cs typeface="Times New Roman" pitchFamily="18" charset="0"/>
            </a:endParaRPr>
          </a:p>
          <a:p>
            <a:pPr algn="ctr"/>
            <a:r>
              <a:rPr lang="ru-RU" sz="2400" b="1" dirty="0" smtClean="0">
                <a:solidFill>
                  <a:srgbClr val="003399"/>
                </a:solidFill>
                <a:latin typeface="Times New Roman" pitchFamily="18" charset="0"/>
                <a:cs typeface="Times New Roman" pitchFamily="18" charset="0"/>
              </a:rPr>
              <a:t> Из </a:t>
            </a:r>
            <a:r>
              <a:rPr lang="ru-RU" sz="2400" b="1" dirty="0">
                <a:solidFill>
                  <a:srgbClr val="003399"/>
                </a:solidFill>
                <a:latin typeface="Times New Roman" pitchFamily="18" charset="0"/>
                <a:cs typeface="Times New Roman" pitchFamily="18" charset="0"/>
              </a:rPr>
              <a:t>какой он книги? </a:t>
            </a:r>
          </a:p>
        </p:txBody>
      </p:sp>
      <p:sp>
        <p:nvSpPr>
          <p:cNvPr id="10" name="Нижний колонтитул 9"/>
          <p:cNvSpPr>
            <a:spLocks noGrp="1"/>
          </p:cNvSpPr>
          <p:nvPr>
            <p:ph type="ftr" sz="quarter" idx="11"/>
          </p:nvPr>
        </p:nvSpPr>
        <p:spPr/>
        <p:txBody>
          <a:bodyPr/>
          <a:lstStyle/>
          <a:p>
            <a:r>
              <a:rPr lang="ru-RU" smtClean="0"/>
              <a:t>МБОУ СОШ № 83 КРАСНОДАР</a:t>
            </a:r>
            <a:endParaRPr lang="ru-RU"/>
          </a:p>
        </p:txBody>
      </p:sp>
    </p:spTree>
    <p:extLst>
      <p:ext uri="{BB962C8B-B14F-4D97-AF65-F5344CB8AC3E}">
        <p14:creationId xmlns:p14="http://schemas.microsoft.com/office/powerpoint/2010/main" val="1807870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iterate type="lt">
                                    <p:tmPct val="0"/>
                                  </p:iterate>
                                  <p:childTnLst>
                                    <p:animClr clrSpc="rgb" dir="cw">
                                      <p:cBhvr override="childStyle">
                                        <p:cTn id="6" dur="2000" fill="hold"/>
                                        <p:tgtEl>
                                          <p:spTgt spid="8">
                                            <p:txEl>
                                              <p:pRg st="3" end="3"/>
                                            </p:txEl>
                                          </p:spTgt>
                                        </p:tgtEl>
                                        <p:attrNameLst>
                                          <p:attrName>style.color</p:attrName>
                                        </p:attrNameLst>
                                      </p:cBhvr>
                                      <p:to>
                                        <a:srgbClr val="FF0000"/>
                                      </p:to>
                                    </p:animClr>
                                  </p:childTnLst>
                                </p:cTn>
                              </p:par>
                            </p:childTnLst>
                          </p:cTn>
                        </p:par>
                        <p:par>
                          <p:cTn id="7" fill="hold">
                            <p:stCondLst>
                              <p:cond delay="2000"/>
                            </p:stCondLst>
                            <p:childTnLst>
                              <p:par>
                                <p:cTn id="8" presetID="10" presetClass="entr" presetSubtype="0" fill="hold" nodeType="afterEffect">
                                  <p:stCondLst>
                                    <p:cond delay="0"/>
                                  </p:stCondLst>
                                  <p:childTnLst>
                                    <p:set>
                                      <p:cBhvr>
                                        <p:cTn id="9" dur="1" fill="hold">
                                          <p:stCondLst>
                                            <p:cond delay="0"/>
                                          </p:stCondLst>
                                        </p:cTn>
                                        <p:tgtEl>
                                          <p:spTgt spid="2090"/>
                                        </p:tgtEl>
                                        <p:attrNameLst>
                                          <p:attrName>style.visibility</p:attrName>
                                        </p:attrNameLst>
                                      </p:cBhvr>
                                      <p:to>
                                        <p:strVal val="visible"/>
                                      </p:to>
                                    </p:set>
                                    <p:animEffect transition="in" filter="fade">
                                      <p:cBhvr>
                                        <p:cTn id="10" dur="500"/>
                                        <p:tgtEl>
                                          <p:spTgt spid="2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C:\Users\Александр\Desktop\КАРТОТЕКА PNG\ДИЗАЙН\ЭФФЕКТЫ\ЦВЕТНЫЕ ЭФФЕКТЫ\дизайн 2\footer-designs-png-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0" y="2194339"/>
            <a:ext cx="9144000" cy="1200553"/>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C:\Users\Александр\Desktop\КАРТОТЕКА PNG\ДИЗАЙН\ЭФФЕКТЫ\ЦВЕТНЫЕ ЭФФЕКТЫ\profissional-design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9" y="960778"/>
            <a:ext cx="3633867" cy="2119756"/>
          </a:xfrm>
          <a:prstGeom prst="rect">
            <a:avLst/>
          </a:prstGeom>
          <a:noFill/>
          <a:extLst>
            <a:ext uri="{909E8E84-426E-40DD-AFC4-6F175D3DCCD1}">
              <a14:hiddenFill xmlns:a14="http://schemas.microsoft.com/office/drawing/2010/main">
                <a:solidFill>
                  <a:srgbClr val="FFFFFF"/>
                </a:solidFill>
              </a14:hiddenFill>
            </a:ext>
          </a:extLst>
        </p:spPr>
      </p:pic>
      <p:pic>
        <p:nvPicPr>
          <p:cNvPr id="2073" name="Picture 25" descr="C:\Users\Александр\Desktop\КАРТОТЕКА PNG\ДИЗАЙН\ЭФФЕКТЫ\ЦВЕТНЫЕ ЭФФЕКТЫ\acronis_anydata_engin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18" y="91688"/>
            <a:ext cx="1368152" cy="986257"/>
          </a:xfrm>
          <a:prstGeom prst="rect">
            <a:avLst/>
          </a:prstGeom>
          <a:noFill/>
          <a:effectLst>
            <a:outerShdw blurRad="50800" dist="50800" dir="5400000" algn="ctr" rotWithShape="0">
              <a:srgbClr val="C00000"/>
            </a:outerShdw>
          </a:effectLst>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311446" y="2202320"/>
            <a:ext cx="1832554" cy="400110"/>
          </a:xfrm>
          <a:prstGeom prst="rect">
            <a:avLst/>
          </a:prstGeom>
          <a:noFill/>
        </p:spPr>
        <p:txBody>
          <a:bodyPr wrap="none" lIns="91440" tIns="45720" rIns="91440" bIns="45720">
            <a:spAutoFit/>
          </a:bodyPr>
          <a:lstStyle/>
          <a:p>
            <a:pPr algn="ctr"/>
            <a:r>
              <a:rPr lang="ru-RU" sz="2000" b="1" cap="none" spc="0" dirty="0" smtClean="0">
                <a:ln w="1905"/>
                <a:solidFill>
                  <a:srgbClr val="003399"/>
                </a:solidFill>
                <a:effectLst>
                  <a:innerShdw blurRad="69850" dist="43180" dir="5400000">
                    <a:srgbClr val="000000">
                      <a:alpha val="65000"/>
                    </a:srgbClr>
                  </a:innerShdw>
                </a:effectLst>
                <a:latin typeface="Arial Black" pitchFamily="34" charset="0"/>
                <a:cs typeface="Times New Roman" pitchFamily="18" charset="0"/>
              </a:rPr>
              <a:t>В О П Р </a:t>
            </a:r>
            <a:r>
              <a:rPr lang="ru-RU" sz="2000" b="1" cap="none" spc="0" dirty="0" smtClean="0">
                <a:ln w="1905"/>
                <a:effectLst>
                  <a:innerShdw blurRad="69850" dist="43180" dir="5400000">
                    <a:srgbClr val="000000">
                      <a:alpha val="65000"/>
                    </a:srgbClr>
                  </a:innerShdw>
                </a:effectLst>
                <a:latin typeface="Arial Black" pitchFamily="34" charset="0"/>
                <a:cs typeface="Times New Roman" pitchFamily="18" charset="0"/>
              </a:rPr>
              <a:t>О </a:t>
            </a:r>
            <a:r>
              <a:rPr lang="ru-RU" sz="2000" b="1" cap="none" spc="0" dirty="0" smtClean="0">
                <a:ln w="1905"/>
                <a:solidFill>
                  <a:srgbClr val="003399"/>
                </a:solidFill>
                <a:effectLst>
                  <a:innerShdw blurRad="69850" dist="43180" dir="5400000">
                    <a:srgbClr val="000000">
                      <a:alpha val="65000"/>
                    </a:srgbClr>
                  </a:innerShdw>
                </a:effectLst>
                <a:latin typeface="Arial Black" pitchFamily="34" charset="0"/>
                <a:cs typeface="Times New Roman" pitchFamily="18" charset="0"/>
              </a:rPr>
              <a:t>С</a:t>
            </a:r>
            <a:endParaRPr lang="ru-RU" sz="2000" b="1" cap="none" spc="0" dirty="0">
              <a:ln w="1905"/>
              <a:solidFill>
                <a:srgbClr val="003399"/>
              </a:solidFill>
              <a:effectLst>
                <a:innerShdw blurRad="69850" dist="43180" dir="5400000">
                  <a:srgbClr val="000000">
                    <a:alpha val="65000"/>
                  </a:srgbClr>
                </a:innerShdw>
              </a:effectLst>
              <a:latin typeface="Arial Black" pitchFamily="34" charset="0"/>
              <a:cs typeface="Times New Roman" pitchFamily="18" charset="0"/>
            </a:endParaRPr>
          </a:p>
        </p:txBody>
      </p:sp>
      <p:sp>
        <p:nvSpPr>
          <p:cNvPr id="4" name="Прямоугольник 3"/>
          <p:cNvSpPr/>
          <p:nvPr/>
        </p:nvSpPr>
        <p:spPr>
          <a:xfrm>
            <a:off x="8379708" y="2518469"/>
            <a:ext cx="585837" cy="1323439"/>
          </a:xfrm>
          <a:prstGeom prst="rect">
            <a:avLst/>
          </a:prstGeom>
          <a:noFill/>
        </p:spPr>
        <p:txBody>
          <a:bodyPr wrap="square" lIns="91440" tIns="45720" rIns="91440" bIns="45720">
            <a:spAutoFit/>
          </a:bodyPr>
          <a:lstStyle/>
          <a:p>
            <a:pPr algn="ctr"/>
            <a:r>
              <a:rPr lang="ru-RU" sz="2000" b="1" dirty="0" smtClean="0">
                <a:ln w="1905"/>
                <a:effectLst>
                  <a:innerShdw blurRad="69850" dist="43180" dir="5400000">
                    <a:srgbClr val="000000">
                      <a:alpha val="65000"/>
                    </a:srgbClr>
                  </a:innerShdw>
                </a:effectLst>
                <a:latin typeface="Arial Black" pitchFamily="34" charset="0"/>
                <a:cs typeface="Times New Roman" pitchFamily="18" charset="0"/>
              </a:rPr>
              <a:t>Т</a:t>
            </a:r>
          </a:p>
          <a:p>
            <a:pPr algn="ctr"/>
            <a:r>
              <a:rPr lang="ru-RU" sz="2000" b="1" cap="none" spc="0" dirty="0" smtClean="0">
                <a:ln w="1905"/>
                <a:effectLst>
                  <a:innerShdw blurRad="69850" dist="43180" dir="5400000">
                    <a:srgbClr val="000000">
                      <a:alpha val="65000"/>
                    </a:srgbClr>
                  </a:innerShdw>
                </a:effectLst>
                <a:latin typeface="Arial Black" pitchFamily="34" charset="0"/>
                <a:cs typeface="Times New Roman" pitchFamily="18" charset="0"/>
              </a:rPr>
              <a:t>В</a:t>
            </a:r>
          </a:p>
          <a:p>
            <a:pPr algn="ctr"/>
            <a:r>
              <a:rPr lang="ru-RU" sz="2000" b="1" dirty="0" smtClean="0">
                <a:ln w="1905"/>
                <a:effectLst>
                  <a:innerShdw blurRad="69850" dist="43180" dir="5400000">
                    <a:srgbClr val="000000">
                      <a:alpha val="65000"/>
                    </a:srgbClr>
                  </a:innerShdw>
                </a:effectLst>
                <a:latin typeface="Arial Black" pitchFamily="34" charset="0"/>
                <a:cs typeface="Times New Roman" pitchFamily="18" charset="0"/>
              </a:rPr>
              <a:t>Е</a:t>
            </a:r>
          </a:p>
          <a:p>
            <a:pPr algn="ctr"/>
            <a:r>
              <a:rPr lang="ru-RU" sz="2000" b="1" cap="none" spc="0" dirty="0">
                <a:ln w="1905"/>
                <a:effectLst>
                  <a:innerShdw blurRad="69850" dist="43180" dir="5400000">
                    <a:srgbClr val="000000">
                      <a:alpha val="65000"/>
                    </a:srgbClr>
                  </a:innerShdw>
                </a:effectLst>
                <a:latin typeface="Arial Black" pitchFamily="34" charset="0"/>
                <a:cs typeface="Times New Roman" pitchFamily="18" charset="0"/>
              </a:rPr>
              <a:t>Т</a:t>
            </a:r>
          </a:p>
        </p:txBody>
      </p:sp>
      <p:sp>
        <p:nvSpPr>
          <p:cNvPr id="6" name="Прямоугольник 5"/>
          <p:cNvSpPr/>
          <p:nvPr/>
        </p:nvSpPr>
        <p:spPr>
          <a:xfrm>
            <a:off x="2178765" y="584816"/>
            <a:ext cx="6769809" cy="1200329"/>
          </a:xfrm>
          <a:prstGeom prst="rect">
            <a:avLst/>
          </a:prstGeom>
        </p:spPr>
        <p:txBody>
          <a:bodyPr wrap="square">
            <a:spAutoFit/>
          </a:bodyPr>
          <a:lstStyle/>
          <a:p>
            <a:pPr algn="ctr"/>
            <a:r>
              <a:rPr lang="ru-RU" sz="2400" b="1" dirty="0">
                <a:solidFill>
                  <a:srgbClr val="003399"/>
                </a:solidFill>
                <a:latin typeface="Times New Roman" pitchFamily="18" charset="0"/>
                <a:cs typeface="Times New Roman" pitchFamily="18" charset="0"/>
              </a:rPr>
              <a:t>По сговору с сожительницей отец избавился от несовершеннолетней дочери. </a:t>
            </a:r>
            <a:endParaRPr lang="ru-RU" sz="2400" b="1" dirty="0" smtClean="0">
              <a:solidFill>
                <a:srgbClr val="003399"/>
              </a:solidFill>
              <a:latin typeface="Times New Roman" pitchFamily="18" charset="0"/>
              <a:cs typeface="Times New Roman" pitchFamily="18" charset="0"/>
            </a:endParaRPr>
          </a:p>
          <a:p>
            <a:pPr algn="ctr"/>
            <a:r>
              <a:rPr lang="ru-RU" sz="2400" b="1" dirty="0" smtClean="0">
                <a:solidFill>
                  <a:srgbClr val="003399"/>
                </a:solidFill>
                <a:latin typeface="Times New Roman" pitchFamily="18" charset="0"/>
                <a:cs typeface="Times New Roman" pitchFamily="18" charset="0"/>
              </a:rPr>
              <a:t>А </a:t>
            </a:r>
            <a:r>
              <a:rPr lang="ru-RU" sz="2400" b="1" dirty="0">
                <a:solidFill>
                  <a:srgbClr val="003399"/>
                </a:solidFill>
                <a:latin typeface="Times New Roman" pitchFamily="18" charset="0"/>
                <a:cs typeface="Times New Roman" pitchFamily="18" charset="0"/>
              </a:rPr>
              <a:t>это из какой сказки? </a:t>
            </a:r>
          </a:p>
        </p:txBody>
      </p:sp>
      <p:pic>
        <p:nvPicPr>
          <p:cNvPr id="2075" name="Picture 27" descr="C:\Users\Александр\Desktop\КАРТОТЕКА PNG\ДИЗАЙН\ЭФФЕКТЫ\ЦВЕТНЫЕ ЭФФЕКТЫ\дизайн 2\299-2997098_rakhi-cli.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03781">
            <a:off x="220999" y="381529"/>
            <a:ext cx="1080120" cy="1031514"/>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p:nvSpPr>
        <p:spPr>
          <a:xfrm>
            <a:off x="500855" y="921810"/>
            <a:ext cx="411878"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0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2</a:t>
            </a:r>
            <a:endParaRPr lang="ru-RU" sz="4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Прямоугольник 6"/>
          <p:cNvSpPr/>
          <p:nvPr/>
        </p:nvSpPr>
        <p:spPr>
          <a:xfrm>
            <a:off x="323528" y="3284984"/>
            <a:ext cx="4572000" cy="3046988"/>
          </a:xfrm>
          <a:prstGeom prst="rect">
            <a:avLst/>
          </a:prstGeom>
        </p:spPr>
        <p:txBody>
          <a:bodyPr>
            <a:spAutoFit/>
          </a:bodyPr>
          <a:lstStyle/>
          <a:p>
            <a:r>
              <a:rPr lang="ru-RU" sz="2400" b="1" dirty="0">
                <a:latin typeface="Times New Roman" pitchFamily="18" charset="0"/>
                <a:cs typeface="Times New Roman" pitchFamily="18" charset="0"/>
              </a:rPr>
              <a:t>«Русалочка</a:t>
            </a:r>
            <a:r>
              <a:rPr lang="ru-RU" sz="2400" b="1" dirty="0" smtClean="0">
                <a:latin typeface="Times New Roman" pitchFamily="18" charset="0"/>
                <a:cs typeface="Times New Roman" pitchFamily="18" charset="0"/>
              </a:rPr>
              <a:t>»</a:t>
            </a:r>
          </a:p>
          <a:p>
            <a:endParaRPr lang="ru-RU" sz="2400" b="1" dirty="0">
              <a:latin typeface="Times New Roman" pitchFamily="18" charset="0"/>
              <a:cs typeface="Times New Roman" pitchFamily="18" charset="0"/>
            </a:endParaRPr>
          </a:p>
          <a:p>
            <a:endParaRPr lang="ru-RU" sz="2400" b="1" dirty="0" smtClean="0">
              <a:latin typeface="Times New Roman" pitchFamily="18" charset="0"/>
              <a:cs typeface="Times New Roman" pitchFamily="18" charset="0"/>
            </a:endParaRPr>
          </a:p>
          <a:p>
            <a:endParaRPr lang="ru-RU" sz="2400" b="1" dirty="0">
              <a:latin typeface="Times New Roman" pitchFamily="18" charset="0"/>
              <a:cs typeface="Times New Roman" pitchFamily="18" charset="0"/>
            </a:endParaRPr>
          </a:p>
          <a:p>
            <a:r>
              <a:rPr lang="ru-RU" sz="2400" b="1" dirty="0" smtClean="0">
                <a:latin typeface="Times New Roman" pitchFamily="18" charset="0"/>
                <a:cs typeface="Times New Roman" pitchFamily="18" charset="0"/>
              </a:rPr>
              <a:t>«</a:t>
            </a:r>
            <a:r>
              <a:rPr lang="ru-RU" sz="2400" b="1" dirty="0">
                <a:latin typeface="Times New Roman" pitchFamily="18" charset="0"/>
                <a:cs typeface="Times New Roman" pitchFamily="18" charset="0"/>
              </a:rPr>
              <a:t>Морозко</a:t>
            </a:r>
            <a:r>
              <a:rPr lang="ru-RU" sz="2400" b="1" dirty="0" smtClean="0">
                <a:latin typeface="Times New Roman" pitchFamily="18" charset="0"/>
                <a:cs typeface="Times New Roman" pitchFamily="18" charset="0"/>
              </a:rPr>
              <a:t>»</a:t>
            </a:r>
          </a:p>
          <a:p>
            <a:endParaRPr lang="ru-RU" sz="2400" b="1" dirty="0">
              <a:latin typeface="Times New Roman" pitchFamily="18" charset="0"/>
              <a:cs typeface="Times New Roman" pitchFamily="18" charset="0"/>
            </a:endParaRPr>
          </a:p>
          <a:p>
            <a:endParaRPr lang="ru-RU" sz="2400" b="1" dirty="0">
              <a:latin typeface="Times New Roman" pitchFamily="18" charset="0"/>
              <a:cs typeface="Times New Roman" pitchFamily="18" charset="0"/>
            </a:endParaRPr>
          </a:p>
          <a:p>
            <a:r>
              <a:rPr lang="ru-RU" sz="2400" b="1" dirty="0" smtClean="0">
                <a:latin typeface="Times New Roman" pitchFamily="18" charset="0"/>
                <a:cs typeface="Times New Roman" pitchFamily="18" charset="0"/>
              </a:rPr>
              <a:t>«</a:t>
            </a:r>
            <a:r>
              <a:rPr lang="ru-RU" sz="2400" b="1" dirty="0">
                <a:latin typeface="Times New Roman" pitchFamily="18" charset="0"/>
                <a:cs typeface="Times New Roman" pitchFamily="18" charset="0"/>
              </a:rPr>
              <a:t>Бременские </a:t>
            </a:r>
            <a:r>
              <a:rPr lang="ru-RU" sz="2400" b="1" dirty="0" smtClean="0">
                <a:latin typeface="Times New Roman" pitchFamily="18" charset="0"/>
                <a:cs typeface="Times New Roman" pitchFamily="18" charset="0"/>
              </a:rPr>
              <a:t>музыканты</a:t>
            </a:r>
            <a:r>
              <a:rPr lang="ru-RU" sz="2400" b="1" dirty="0">
                <a:latin typeface="Times New Roman" pitchFamily="18" charset="0"/>
                <a:cs typeface="Times New Roman" pitchFamily="18" charset="0"/>
              </a:rPr>
              <a:t>»</a:t>
            </a:r>
          </a:p>
        </p:txBody>
      </p:sp>
      <p:pic>
        <p:nvPicPr>
          <p:cNvPr id="14339" name="Picture 3" descr="Картинки по запросу &quot;русалочка КНИГА png&quo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11760" y="2624971"/>
            <a:ext cx="1465248" cy="1966513"/>
          </a:xfrm>
          <a:prstGeom prst="rect">
            <a:avLst/>
          </a:prstGeom>
          <a:noFill/>
          <a:scene3d>
            <a:camera prst="perspectiveHeroicExtremeRightFacing"/>
            <a:lightRig rig="threePt" dir="t"/>
          </a:scene3d>
          <a:extLst>
            <a:ext uri="{909E8E84-426E-40DD-AFC4-6F175D3DCCD1}">
              <a14:hiddenFill xmlns:a14="http://schemas.microsoft.com/office/drawing/2010/main">
                <a:solidFill>
                  <a:srgbClr val="FFFFFF"/>
                </a:solidFill>
              </a14:hiddenFill>
            </a:ext>
          </a:extLst>
        </p:spPr>
      </p:pic>
      <p:pic>
        <p:nvPicPr>
          <p:cNvPr id="14343" name="Picture 7" descr="Картинки по запросу &quot;морозкоКНИГА png&quot;"/>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81032" y="3394892"/>
            <a:ext cx="1512168" cy="2033301"/>
          </a:xfrm>
          <a:prstGeom prst="rect">
            <a:avLst/>
          </a:prstGeom>
          <a:noFill/>
          <a:scene3d>
            <a:camera prst="perspectiveHeroicExtremeRightFacing"/>
            <a:lightRig rig="threePt" dir="t"/>
          </a:scene3d>
          <a:extLst>
            <a:ext uri="{909E8E84-426E-40DD-AFC4-6F175D3DCCD1}">
              <a14:hiddenFill xmlns:a14="http://schemas.microsoft.com/office/drawing/2010/main">
                <a:solidFill>
                  <a:srgbClr val="FFFFFF"/>
                </a:solidFill>
              </a14:hiddenFill>
            </a:ext>
          </a:extLst>
        </p:spPr>
      </p:pic>
      <p:pic>
        <p:nvPicPr>
          <p:cNvPr id="14345" name="Picture 9" descr="Картинки по запросу &quot;бременские КНИГА png&quot;"/>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07052" y="4644422"/>
            <a:ext cx="1476070" cy="1937342"/>
          </a:xfrm>
          <a:prstGeom prst="rect">
            <a:avLst/>
          </a:prstGeom>
          <a:noFill/>
          <a:scene3d>
            <a:camera prst="perspectiveHeroicExtremeRightFacing"/>
            <a:lightRig rig="threePt" dir="t"/>
          </a:scene3d>
          <a:extLst>
            <a:ext uri="{909E8E84-426E-40DD-AFC4-6F175D3DCCD1}">
              <a14:hiddenFill xmlns:a14="http://schemas.microsoft.com/office/drawing/2010/main">
                <a:solidFill>
                  <a:srgbClr val="FFFFFF"/>
                </a:solidFill>
              </a14:hiddenFill>
            </a:ext>
          </a:extLst>
        </p:spPr>
      </p:pic>
      <p:pic>
        <p:nvPicPr>
          <p:cNvPr id="14349" name="Picture 13" descr="C:\Users\Александр\Desktop\23.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01179" y="2402375"/>
            <a:ext cx="3410773" cy="3331436"/>
          </a:xfrm>
          <a:prstGeom prst="rect">
            <a:avLst/>
          </a:prstGeom>
          <a:noFill/>
          <a:extLst>
            <a:ext uri="{909E8E84-426E-40DD-AFC4-6F175D3DCCD1}">
              <a14:hiddenFill xmlns:a14="http://schemas.microsoft.com/office/drawing/2010/main">
                <a:solidFill>
                  <a:srgbClr val="FFFFFF"/>
                </a:solidFill>
              </a14:hiddenFill>
            </a:ext>
          </a:extLst>
        </p:spPr>
      </p:pic>
      <p:pic>
        <p:nvPicPr>
          <p:cNvPr id="14348" name="Picture 12" descr="C:\Users\Александр\Desktop\36.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88970" y="4099649"/>
            <a:ext cx="2657087" cy="2857743"/>
          </a:xfrm>
          <a:prstGeom prst="rect">
            <a:avLst/>
          </a:prstGeom>
          <a:noFill/>
          <a:extLst>
            <a:ext uri="{909E8E84-426E-40DD-AFC4-6F175D3DCCD1}">
              <a14:hiddenFill xmlns:a14="http://schemas.microsoft.com/office/drawing/2010/main">
                <a:solidFill>
                  <a:srgbClr val="FFFFFF"/>
                </a:solidFill>
              </a14:hiddenFill>
            </a:ext>
          </a:extLst>
        </p:spPr>
      </p:pic>
      <p:pic>
        <p:nvPicPr>
          <p:cNvPr id="14346" name="Picture 10" descr="C:\Users\Александр\Desktop\1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01179" y="4333293"/>
            <a:ext cx="2559600" cy="2559600"/>
          </a:xfrm>
          <a:prstGeom prst="rect">
            <a:avLst/>
          </a:prstGeom>
          <a:noFill/>
          <a:extLst>
            <a:ext uri="{909E8E84-426E-40DD-AFC4-6F175D3DCCD1}">
              <a14:hiddenFill xmlns:a14="http://schemas.microsoft.com/office/drawing/2010/main">
                <a:solidFill>
                  <a:srgbClr val="FFFFFF"/>
                </a:solidFill>
              </a14:hiddenFill>
            </a:ext>
          </a:extLst>
        </p:spPr>
      </p:pic>
      <p:sp>
        <p:nvSpPr>
          <p:cNvPr id="8" name="Нижний колонтитул 7"/>
          <p:cNvSpPr>
            <a:spLocks noGrp="1"/>
          </p:cNvSpPr>
          <p:nvPr>
            <p:ph type="ftr" sz="quarter" idx="11"/>
          </p:nvPr>
        </p:nvSpPr>
        <p:spPr/>
        <p:txBody>
          <a:bodyPr/>
          <a:lstStyle/>
          <a:p>
            <a:r>
              <a:rPr lang="ru-RU" smtClean="0"/>
              <a:t>МБОУ СОШ № 83 КРАСНОДАР</a:t>
            </a:r>
            <a:endParaRPr lang="ru-RU"/>
          </a:p>
        </p:txBody>
      </p:sp>
    </p:spTree>
    <p:extLst>
      <p:ext uri="{BB962C8B-B14F-4D97-AF65-F5344CB8AC3E}">
        <p14:creationId xmlns:p14="http://schemas.microsoft.com/office/powerpoint/2010/main" val="2090070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7">
                                            <p:txEl>
                                              <p:pRg st="4" end="4"/>
                                            </p:txEl>
                                          </p:spTgt>
                                        </p:tgtEl>
                                        <p:attrNameLst>
                                          <p:attrName>style.color</p:attrName>
                                        </p:attrNameLst>
                                      </p:cBhvr>
                                      <p:to>
                                        <p:clrVal>
                                          <a:srgbClr val="C00000"/>
                                        </p:clrVal>
                                      </p:to>
                                    </p:set>
                                    <p:set>
                                      <p:cBhvr>
                                        <p:cTn id="7" dur="500" fill="hold"/>
                                        <p:tgtEl>
                                          <p:spTgt spid="7">
                                            <p:txEl>
                                              <p:pRg st="4" end="4"/>
                                            </p:txEl>
                                          </p:spTgt>
                                        </p:tgtEl>
                                        <p:attrNameLst>
                                          <p:attrName>fillcolor</p:attrName>
                                        </p:attrNameLst>
                                      </p:cBhvr>
                                      <p:to>
                                        <p:clrVal>
                                          <a:srgbClr val="C00000"/>
                                        </p:clrVal>
                                      </p:to>
                                    </p:set>
                                    <p:set>
                                      <p:cBhvr>
                                        <p:cTn id="8" dur="500" fill="hold"/>
                                        <p:tgtEl>
                                          <p:spTgt spid="7">
                                            <p:txEl>
                                              <p:pRg st="4" end="4"/>
                                            </p:txEl>
                                          </p:spTgt>
                                        </p:tgtEl>
                                        <p:attrNameLst>
                                          <p:attrName>fill.type</p:attrName>
                                        </p:attrNameLst>
                                      </p:cBhvr>
                                      <p:to>
                                        <p:strVal val="solid"/>
                                      </p:to>
                                    </p:set>
                                  </p:childTnLst>
                                </p:cTn>
                              </p:par>
                            </p:childTnLst>
                          </p:cTn>
                        </p:par>
                        <p:par>
                          <p:cTn id="9" fill="hold">
                            <p:stCondLst>
                              <p:cond delay="660"/>
                            </p:stCondLst>
                            <p:childTnLst>
                              <p:par>
                                <p:cTn id="10" presetID="10" presetClass="entr" presetSubtype="0" fill="hold" nodeType="afterEffect">
                                  <p:stCondLst>
                                    <p:cond delay="0"/>
                                  </p:stCondLst>
                                  <p:childTnLst>
                                    <p:set>
                                      <p:cBhvr>
                                        <p:cTn id="11" dur="1" fill="hold">
                                          <p:stCondLst>
                                            <p:cond delay="0"/>
                                          </p:stCondLst>
                                        </p:cTn>
                                        <p:tgtEl>
                                          <p:spTgt spid="14348"/>
                                        </p:tgtEl>
                                        <p:attrNameLst>
                                          <p:attrName>style.visibility</p:attrName>
                                        </p:attrNameLst>
                                      </p:cBhvr>
                                      <p:to>
                                        <p:strVal val="visible"/>
                                      </p:to>
                                    </p:set>
                                    <p:animEffect transition="in" filter="fade">
                                      <p:cBhvr>
                                        <p:cTn id="12" dur="500"/>
                                        <p:tgtEl>
                                          <p:spTgt spid="14348"/>
                                        </p:tgtEl>
                                      </p:cBhvr>
                                    </p:animEffect>
                                  </p:childTnLst>
                                </p:cTn>
                              </p:par>
                              <p:par>
                                <p:cTn id="13" presetID="10" presetClass="entr" presetSubtype="0" fill="hold" nodeType="withEffect">
                                  <p:stCondLst>
                                    <p:cond delay="0"/>
                                  </p:stCondLst>
                                  <p:childTnLst>
                                    <p:set>
                                      <p:cBhvr>
                                        <p:cTn id="14" dur="1" fill="hold">
                                          <p:stCondLst>
                                            <p:cond delay="0"/>
                                          </p:stCondLst>
                                        </p:cTn>
                                        <p:tgtEl>
                                          <p:spTgt spid="14349"/>
                                        </p:tgtEl>
                                        <p:attrNameLst>
                                          <p:attrName>style.visibility</p:attrName>
                                        </p:attrNameLst>
                                      </p:cBhvr>
                                      <p:to>
                                        <p:strVal val="visible"/>
                                      </p:to>
                                    </p:set>
                                    <p:animEffect transition="in" filter="fade">
                                      <p:cBhvr>
                                        <p:cTn id="15" dur="500"/>
                                        <p:tgtEl>
                                          <p:spTgt spid="14349"/>
                                        </p:tgtEl>
                                      </p:cBhvr>
                                    </p:animEffect>
                                  </p:childTnLst>
                                </p:cTn>
                              </p:par>
                              <p:par>
                                <p:cTn id="16" presetID="10" presetClass="entr" presetSubtype="0" fill="hold" nodeType="withEffect">
                                  <p:stCondLst>
                                    <p:cond delay="0"/>
                                  </p:stCondLst>
                                  <p:childTnLst>
                                    <p:set>
                                      <p:cBhvr>
                                        <p:cTn id="17" dur="1" fill="hold">
                                          <p:stCondLst>
                                            <p:cond delay="0"/>
                                          </p:stCondLst>
                                        </p:cTn>
                                        <p:tgtEl>
                                          <p:spTgt spid="14346"/>
                                        </p:tgtEl>
                                        <p:attrNameLst>
                                          <p:attrName>style.visibility</p:attrName>
                                        </p:attrNameLst>
                                      </p:cBhvr>
                                      <p:to>
                                        <p:strVal val="visible"/>
                                      </p:to>
                                    </p:set>
                                    <p:animEffect transition="in" filter="fade">
                                      <p:cBhvr>
                                        <p:cTn id="18" dur="500"/>
                                        <p:tgtEl>
                                          <p:spTgt spid="14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C:\Users\Александр\Desktop\КАРТОТЕКА PNG\ДИЗАЙН\ЭФФЕКТЫ\ЦВЕТНЫЕ ЭФФЕКТЫ\дизайн 2\footer-designs-png-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27384" y="2137710"/>
            <a:ext cx="9144000" cy="1200553"/>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C:\Users\Александр\Desktop\КАРТОТЕКА PNG\ДИЗАЙН\ЭФФЕКТЫ\ЦВЕТНЫЕ ЭФФЕКТЫ\profissional-design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36565"/>
            <a:ext cx="3633867" cy="2119756"/>
          </a:xfrm>
          <a:prstGeom prst="rect">
            <a:avLst/>
          </a:prstGeom>
          <a:noFill/>
          <a:extLst>
            <a:ext uri="{909E8E84-426E-40DD-AFC4-6F175D3DCCD1}">
              <a14:hiddenFill xmlns:a14="http://schemas.microsoft.com/office/drawing/2010/main">
                <a:solidFill>
                  <a:srgbClr val="FFFFFF"/>
                </a:solidFill>
              </a14:hiddenFill>
            </a:ext>
          </a:extLst>
        </p:spPr>
      </p:pic>
      <p:pic>
        <p:nvPicPr>
          <p:cNvPr id="2073" name="Picture 25" descr="C:\Users\Александр\Desktop\КАРТОТЕКА PNG\ДИЗАЙН\ЭФФЕКТЫ\ЦВЕТНЫЕ ЭФФЕКТЫ\acronis_anydata_engin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18" y="91688"/>
            <a:ext cx="1368152" cy="986257"/>
          </a:xfrm>
          <a:prstGeom prst="rect">
            <a:avLst/>
          </a:prstGeom>
          <a:noFill/>
          <a:effectLst>
            <a:outerShdw blurRad="50800" dist="50800" dir="5400000" algn="ctr" rotWithShape="0">
              <a:srgbClr val="C00000"/>
            </a:outerShdw>
          </a:effectLst>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311446" y="2202320"/>
            <a:ext cx="1832554" cy="400110"/>
          </a:xfrm>
          <a:prstGeom prst="rect">
            <a:avLst/>
          </a:prstGeom>
          <a:noFill/>
        </p:spPr>
        <p:txBody>
          <a:bodyPr wrap="none" lIns="91440" tIns="45720" rIns="91440" bIns="45720">
            <a:spAutoFit/>
          </a:bodyPr>
          <a:lstStyle/>
          <a:p>
            <a:pPr algn="ctr"/>
            <a:r>
              <a:rPr lang="ru-RU" sz="2000" b="1" cap="none" spc="0" dirty="0" smtClean="0">
                <a:ln w="1905"/>
                <a:solidFill>
                  <a:srgbClr val="003399"/>
                </a:solidFill>
                <a:effectLst>
                  <a:innerShdw blurRad="69850" dist="43180" dir="5400000">
                    <a:srgbClr val="000000">
                      <a:alpha val="65000"/>
                    </a:srgbClr>
                  </a:innerShdw>
                </a:effectLst>
                <a:latin typeface="Arial Black" pitchFamily="34" charset="0"/>
                <a:cs typeface="Times New Roman" pitchFamily="18" charset="0"/>
              </a:rPr>
              <a:t>В О П Р </a:t>
            </a:r>
            <a:r>
              <a:rPr lang="ru-RU" sz="2000" b="1" cap="none" spc="0" dirty="0" smtClean="0">
                <a:ln w="1905"/>
                <a:effectLst>
                  <a:innerShdw blurRad="69850" dist="43180" dir="5400000">
                    <a:srgbClr val="000000">
                      <a:alpha val="65000"/>
                    </a:srgbClr>
                  </a:innerShdw>
                </a:effectLst>
                <a:latin typeface="Arial Black" pitchFamily="34" charset="0"/>
                <a:cs typeface="Times New Roman" pitchFamily="18" charset="0"/>
              </a:rPr>
              <a:t>О </a:t>
            </a:r>
            <a:r>
              <a:rPr lang="ru-RU" sz="2000" b="1" cap="none" spc="0" dirty="0" smtClean="0">
                <a:ln w="1905"/>
                <a:solidFill>
                  <a:srgbClr val="003399"/>
                </a:solidFill>
                <a:effectLst>
                  <a:innerShdw blurRad="69850" dist="43180" dir="5400000">
                    <a:srgbClr val="000000">
                      <a:alpha val="65000"/>
                    </a:srgbClr>
                  </a:innerShdw>
                </a:effectLst>
                <a:latin typeface="Arial Black" pitchFamily="34" charset="0"/>
                <a:cs typeface="Times New Roman" pitchFamily="18" charset="0"/>
              </a:rPr>
              <a:t>С</a:t>
            </a:r>
            <a:endParaRPr lang="ru-RU" sz="2000" b="1" cap="none" spc="0" dirty="0">
              <a:ln w="1905"/>
              <a:solidFill>
                <a:srgbClr val="003399"/>
              </a:solidFill>
              <a:effectLst>
                <a:innerShdw blurRad="69850" dist="43180" dir="5400000">
                  <a:srgbClr val="000000">
                    <a:alpha val="65000"/>
                  </a:srgbClr>
                </a:innerShdw>
              </a:effectLst>
              <a:latin typeface="Arial Black" pitchFamily="34" charset="0"/>
              <a:cs typeface="Times New Roman" pitchFamily="18" charset="0"/>
            </a:endParaRPr>
          </a:p>
        </p:txBody>
      </p:sp>
      <p:sp>
        <p:nvSpPr>
          <p:cNvPr id="4" name="Прямоугольник 3"/>
          <p:cNvSpPr/>
          <p:nvPr/>
        </p:nvSpPr>
        <p:spPr>
          <a:xfrm>
            <a:off x="8379708" y="2518469"/>
            <a:ext cx="585837" cy="1323439"/>
          </a:xfrm>
          <a:prstGeom prst="rect">
            <a:avLst/>
          </a:prstGeom>
          <a:noFill/>
        </p:spPr>
        <p:txBody>
          <a:bodyPr wrap="square" lIns="91440" tIns="45720" rIns="91440" bIns="45720">
            <a:spAutoFit/>
          </a:bodyPr>
          <a:lstStyle/>
          <a:p>
            <a:pPr algn="ctr"/>
            <a:r>
              <a:rPr lang="ru-RU" sz="2000" b="1" dirty="0" smtClean="0">
                <a:ln w="1905"/>
                <a:effectLst>
                  <a:innerShdw blurRad="69850" dist="43180" dir="5400000">
                    <a:srgbClr val="000000">
                      <a:alpha val="65000"/>
                    </a:srgbClr>
                  </a:innerShdw>
                </a:effectLst>
                <a:latin typeface="Arial Black" pitchFamily="34" charset="0"/>
                <a:cs typeface="Times New Roman" pitchFamily="18" charset="0"/>
              </a:rPr>
              <a:t>Т</a:t>
            </a:r>
          </a:p>
          <a:p>
            <a:pPr algn="ctr"/>
            <a:r>
              <a:rPr lang="ru-RU" sz="2000" b="1" cap="none" spc="0" dirty="0" smtClean="0">
                <a:ln w="1905"/>
                <a:effectLst>
                  <a:innerShdw blurRad="69850" dist="43180" dir="5400000">
                    <a:srgbClr val="000000">
                      <a:alpha val="65000"/>
                    </a:srgbClr>
                  </a:innerShdw>
                </a:effectLst>
                <a:latin typeface="Arial Black" pitchFamily="34" charset="0"/>
                <a:cs typeface="Times New Roman" pitchFamily="18" charset="0"/>
              </a:rPr>
              <a:t>В</a:t>
            </a:r>
          </a:p>
          <a:p>
            <a:pPr algn="ctr"/>
            <a:r>
              <a:rPr lang="ru-RU" sz="2000" b="1" dirty="0" smtClean="0">
                <a:ln w="1905"/>
                <a:effectLst>
                  <a:innerShdw blurRad="69850" dist="43180" dir="5400000">
                    <a:srgbClr val="000000">
                      <a:alpha val="65000"/>
                    </a:srgbClr>
                  </a:innerShdw>
                </a:effectLst>
                <a:latin typeface="Arial Black" pitchFamily="34" charset="0"/>
                <a:cs typeface="Times New Roman" pitchFamily="18" charset="0"/>
              </a:rPr>
              <a:t>Е</a:t>
            </a:r>
          </a:p>
          <a:p>
            <a:pPr algn="ctr"/>
            <a:r>
              <a:rPr lang="ru-RU" sz="2000" b="1" cap="none" spc="0" dirty="0">
                <a:ln w="1905"/>
                <a:effectLst>
                  <a:innerShdw blurRad="69850" dist="43180" dir="5400000">
                    <a:srgbClr val="000000">
                      <a:alpha val="65000"/>
                    </a:srgbClr>
                  </a:innerShdw>
                </a:effectLst>
                <a:latin typeface="Arial Black" pitchFamily="34" charset="0"/>
                <a:cs typeface="Times New Roman" pitchFamily="18" charset="0"/>
              </a:rPr>
              <a:t>Т</a:t>
            </a:r>
          </a:p>
        </p:txBody>
      </p:sp>
      <p:pic>
        <p:nvPicPr>
          <p:cNvPr id="2075" name="Picture 27" descr="C:\Users\Александр\Desktop\КАРТОТЕКА PNG\ДИЗАЙН\ЭФФЕКТЫ\ЦВЕТНЫЕ ЭФФЕКТЫ\дизайн 2\299-2997098_rakhi-cli.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03781">
            <a:off x="220999" y="381529"/>
            <a:ext cx="1080120" cy="1031514"/>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p:nvSpPr>
        <p:spPr>
          <a:xfrm>
            <a:off x="500855" y="921810"/>
            <a:ext cx="411878"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0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3</a:t>
            </a:r>
            <a:endParaRPr lang="ru-RU" sz="4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2" name="Прямоугольник 1"/>
          <p:cNvSpPr/>
          <p:nvPr/>
        </p:nvSpPr>
        <p:spPr>
          <a:xfrm>
            <a:off x="2339751" y="336400"/>
            <a:ext cx="6625793" cy="1200329"/>
          </a:xfrm>
          <a:prstGeom prst="rect">
            <a:avLst/>
          </a:prstGeom>
        </p:spPr>
        <p:txBody>
          <a:bodyPr wrap="square">
            <a:spAutoFit/>
          </a:bodyPr>
          <a:lstStyle/>
          <a:p>
            <a:pPr algn="ctr"/>
            <a:r>
              <a:rPr lang="ru-RU" sz="2400" b="1" dirty="0">
                <a:solidFill>
                  <a:srgbClr val="003399"/>
                </a:solidFill>
                <a:latin typeface="Times New Roman" pitchFamily="18" charset="0"/>
                <a:cs typeface="Times New Roman" pitchFamily="18" charset="0"/>
              </a:rPr>
              <a:t>Мать-одиночка оставила малолетних детей без присмотра, а преступник этим воспользовался. </a:t>
            </a:r>
            <a:r>
              <a:rPr lang="ru-RU" sz="2400" b="1" dirty="0" smtClean="0">
                <a:solidFill>
                  <a:srgbClr val="003399"/>
                </a:solidFill>
                <a:latin typeface="Times New Roman" pitchFamily="18" charset="0"/>
                <a:cs typeface="Times New Roman" pitchFamily="18" charset="0"/>
              </a:rPr>
              <a:t>Знакомый </a:t>
            </a:r>
            <a:r>
              <a:rPr lang="ru-RU" sz="2400" b="1" dirty="0">
                <a:solidFill>
                  <a:srgbClr val="003399"/>
                </a:solidFill>
                <a:latin typeface="Times New Roman" pitchFamily="18" charset="0"/>
                <a:cs typeface="Times New Roman" pitchFamily="18" charset="0"/>
              </a:rPr>
              <a:t>сюжет? </a:t>
            </a:r>
          </a:p>
        </p:txBody>
      </p:sp>
      <p:sp>
        <p:nvSpPr>
          <p:cNvPr id="5" name="Прямоугольник 4"/>
          <p:cNvSpPr/>
          <p:nvPr/>
        </p:nvSpPr>
        <p:spPr>
          <a:xfrm>
            <a:off x="323528" y="3197494"/>
            <a:ext cx="4572000" cy="3046988"/>
          </a:xfrm>
          <a:prstGeom prst="rect">
            <a:avLst/>
          </a:prstGeom>
        </p:spPr>
        <p:txBody>
          <a:bodyPr>
            <a:spAutoFit/>
          </a:bodyPr>
          <a:lstStyle/>
          <a:p>
            <a:r>
              <a:rPr lang="ru-RU" sz="2400" b="1" dirty="0">
                <a:latin typeface="Times New Roman" pitchFamily="18" charset="0"/>
                <a:cs typeface="Times New Roman" pitchFamily="18" charset="0"/>
              </a:rPr>
              <a:t>«Гуси-лебеди</a:t>
            </a:r>
            <a:r>
              <a:rPr lang="ru-RU" sz="2400" b="1" dirty="0" smtClean="0">
                <a:latin typeface="Times New Roman" pitchFamily="18" charset="0"/>
                <a:cs typeface="Times New Roman" pitchFamily="18" charset="0"/>
              </a:rPr>
              <a:t>»</a:t>
            </a:r>
            <a:endParaRPr lang="en-US" sz="2400" b="1" dirty="0" smtClean="0">
              <a:latin typeface="Times New Roman" pitchFamily="18" charset="0"/>
              <a:cs typeface="Times New Roman" pitchFamily="18" charset="0"/>
            </a:endParaRPr>
          </a:p>
          <a:p>
            <a:endParaRPr lang="en-US" sz="2400" b="1" dirty="0" smtClean="0">
              <a:latin typeface="Times New Roman" pitchFamily="18" charset="0"/>
              <a:cs typeface="Times New Roman" pitchFamily="18" charset="0"/>
            </a:endParaRPr>
          </a:p>
          <a:p>
            <a:endParaRPr lang="ru-RU" sz="2400" b="1" dirty="0">
              <a:latin typeface="Times New Roman" pitchFamily="18" charset="0"/>
              <a:cs typeface="Times New Roman" pitchFamily="18" charset="0"/>
            </a:endParaRPr>
          </a:p>
          <a:p>
            <a:r>
              <a:rPr lang="ru-RU" sz="2400" b="1" dirty="0">
                <a:latin typeface="Times New Roman" pitchFamily="18" charset="0"/>
                <a:cs typeface="Times New Roman" pitchFamily="18" charset="0"/>
              </a:rPr>
              <a:t>«Три поросенка</a:t>
            </a:r>
            <a:r>
              <a:rPr lang="ru-RU" sz="2400" b="1" dirty="0" smtClean="0">
                <a:latin typeface="Times New Roman" pitchFamily="18" charset="0"/>
                <a:cs typeface="Times New Roman" pitchFamily="18" charset="0"/>
              </a:rPr>
              <a:t>»</a:t>
            </a:r>
            <a:endParaRPr lang="en-US" sz="2400" b="1" dirty="0" smtClean="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smtClean="0">
              <a:latin typeface="Times New Roman" pitchFamily="18" charset="0"/>
              <a:cs typeface="Times New Roman" pitchFamily="18" charset="0"/>
            </a:endParaRPr>
          </a:p>
          <a:p>
            <a:endParaRPr lang="ru-RU" sz="2400" b="1" dirty="0">
              <a:latin typeface="Times New Roman" pitchFamily="18" charset="0"/>
              <a:cs typeface="Times New Roman" pitchFamily="18" charset="0"/>
            </a:endParaRPr>
          </a:p>
          <a:p>
            <a:r>
              <a:rPr lang="ru-RU" sz="2400" b="1" dirty="0">
                <a:latin typeface="Times New Roman" pitchFamily="18" charset="0"/>
                <a:cs typeface="Times New Roman" pitchFamily="18" charset="0"/>
              </a:rPr>
              <a:t>«Волк и семеро козлят»</a:t>
            </a:r>
          </a:p>
        </p:txBody>
      </p:sp>
      <p:pic>
        <p:nvPicPr>
          <p:cNvPr id="15362" name="Picture 2" descr="Картинки по запросу &quot;гуси лебеди книга png&quo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66287" y="2381041"/>
            <a:ext cx="1735160" cy="2239934"/>
          </a:xfrm>
          <a:prstGeom prst="rect">
            <a:avLst/>
          </a:prstGeom>
          <a:noFill/>
          <a:scene3d>
            <a:camera prst="perspectiveHeroicExtremeRightFacing"/>
            <a:lightRig rig="threePt" dir="t"/>
          </a:scene3d>
          <a:extLst>
            <a:ext uri="{909E8E84-426E-40DD-AFC4-6F175D3DCCD1}">
              <a14:hiddenFill xmlns:a14="http://schemas.microsoft.com/office/drawing/2010/main">
                <a:solidFill>
                  <a:srgbClr val="FFFFFF"/>
                </a:solidFill>
              </a14:hiddenFill>
            </a:ext>
          </a:extLst>
        </p:spPr>
      </p:pic>
      <p:pic>
        <p:nvPicPr>
          <p:cNvPr id="15364" name="Picture 4" descr="Картинки по запросу &quot;три пороснека книга png&quo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85507" y="3453024"/>
            <a:ext cx="1759925" cy="2335901"/>
          </a:xfrm>
          <a:prstGeom prst="rect">
            <a:avLst/>
          </a:prstGeom>
          <a:noFill/>
          <a:scene3d>
            <a:camera prst="perspectiveHeroicExtremeRightFacing"/>
            <a:lightRig rig="threePt" dir="t"/>
          </a:scene3d>
          <a:extLst>
            <a:ext uri="{909E8E84-426E-40DD-AFC4-6F175D3DCCD1}">
              <a14:hiddenFill xmlns:a14="http://schemas.microsoft.com/office/drawing/2010/main">
                <a:solidFill>
                  <a:srgbClr val="FFFFFF"/>
                </a:solidFill>
              </a14:hiddenFill>
            </a:ext>
          </a:extLst>
        </p:spPr>
      </p:pic>
      <p:pic>
        <p:nvPicPr>
          <p:cNvPr id="15366" name="Picture 6" descr="Картинки по запросу &quot;влок и 7 козлят книга png&quo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1808" y="4327241"/>
            <a:ext cx="1732224" cy="2353566"/>
          </a:xfrm>
          <a:prstGeom prst="rect">
            <a:avLst/>
          </a:prstGeom>
          <a:noFill/>
          <a:scene3d>
            <a:camera prst="perspectiveHeroicExtremeRightFacing"/>
            <a:lightRig rig="threePt" dir="t"/>
          </a:scene3d>
          <a:extLst>
            <a:ext uri="{909E8E84-426E-40DD-AFC4-6F175D3DCCD1}">
              <a14:hiddenFill xmlns:a14="http://schemas.microsoft.com/office/drawing/2010/main">
                <a:solidFill>
                  <a:srgbClr val="FFFFFF"/>
                </a:solidFill>
              </a14:hiddenFill>
            </a:ext>
          </a:extLst>
        </p:spPr>
      </p:pic>
      <p:pic>
        <p:nvPicPr>
          <p:cNvPr id="15370" name="Picture 10" descr="Картинки по запросу &quot;волк   коза из сказки  png&quot;"/>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45432" y="3501008"/>
            <a:ext cx="3082291" cy="3356992"/>
          </a:xfrm>
          <a:prstGeom prst="rect">
            <a:avLst/>
          </a:prstGeom>
          <a:noFill/>
          <a:extLst>
            <a:ext uri="{909E8E84-426E-40DD-AFC4-6F175D3DCCD1}">
              <a14:hiddenFill xmlns:a14="http://schemas.microsoft.com/office/drawing/2010/main">
                <a:solidFill>
                  <a:srgbClr val="FFFFFF"/>
                </a:solidFill>
              </a14:hiddenFill>
            </a:ext>
          </a:extLst>
        </p:spPr>
      </p:pic>
      <p:pic>
        <p:nvPicPr>
          <p:cNvPr id="15372" name="Picture 12" descr="Картинки по запросу &quot;волк   коза из сказки  png&quot;"/>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5000" contrast="36000"/>
                    </a14:imgEffect>
                  </a14:imgLayer>
                </a14:imgProps>
              </a:ext>
              <a:ext uri="{28A0092B-C50C-407E-A947-70E740481C1C}">
                <a14:useLocalDpi xmlns:a14="http://schemas.microsoft.com/office/drawing/2010/main" val="0"/>
              </a:ext>
            </a:extLst>
          </a:blip>
          <a:srcRect/>
          <a:stretch>
            <a:fillRect/>
          </a:stretch>
        </p:blipFill>
        <p:spPr bwMode="auto">
          <a:xfrm flipH="1">
            <a:off x="6779592" y="4823252"/>
            <a:ext cx="2391792" cy="2076848"/>
          </a:xfrm>
          <a:prstGeom prst="rect">
            <a:avLst/>
          </a:prstGeom>
          <a:noFill/>
          <a:extLst>
            <a:ext uri="{909E8E84-426E-40DD-AFC4-6F175D3DCCD1}">
              <a14:hiddenFill xmlns:a14="http://schemas.microsoft.com/office/drawing/2010/main">
                <a:solidFill>
                  <a:srgbClr val="FFFFFF"/>
                </a:solidFill>
              </a14:hiddenFill>
            </a:ext>
          </a:extLst>
        </p:spPr>
      </p:pic>
      <p:sp>
        <p:nvSpPr>
          <p:cNvPr id="7" name="Нижний колонтитул 6"/>
          <p:cNvSpPr>
            <a:spLocks noGrp="1"/>
          </p:cNvSpPr>
          <p:nvPr>
            <p:ph type="ftr" sz="quarter" idx="11"/>
          </p:nvPr>
        </p:nvSpPr>
        <p:spPr/>
        <p:txBody>
          <a:bodyPr/>
          <a:lstStyle/>
          <a:p>
            <a:r>
              <a:rPr lang="ru-RU" smtClean="0"/>
              <a:t>МБОУ СОШ № 83 КРАСНОДАР</a:t>
            </a:r>
            <a:endParaRPr lang="ru-RU"/>
          </a:p>
        </p:txBody>
      </p:sp>
    </p:spTree>
    <p:extLst>
      <p:ext uri="{BB962C8B-B14F-4D97-AF65-F5344CB8AC3E}">
        <p14:creationId xmlns:p14="http://schemas.microsoft.com/office/powerpoint/2010/main" val="2952208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5">
                                            <p:txEl>
                                              <p:pRg st="7" end="7"/>
                                            </p:txEl>
                                          </p:spTgt>
                                        </p:tgtEl>
                                        <p:attrNameLst>
                                          <p:attrName>style.color</p:attrName>
                                        </p:attrNameLst>
                                      </p:cBhvr>
                                      <p:to>
                                        <p:clrVal>
                                          <a:srgbClr val="C00000"/>
                                        </p:clrVal>
                                      </p:to>
                                    </p:set>
                                    <p:set>
                                      <p:cBhvr>
                                        <p:cTn id="7" dur="500" fill="hold"/>
                                        <p:tgtEl>
                                          <p:spTgt spid="5">
                                            <p:txEl>
                                              <p:pRg st="7" end="7"/>
                                            </p:txEl>
                                          </p:spTgt>
                                        </p:tgtEl>
                                        <p:attrNameLst>
                                          <p:attrName>fillcolor</p:attrName>
                                        </p:attrNameLst>
                                      </p:cBhvr>
                                      <p:to>
                                        <p:clrVal>
                                          <a:srgbClr val="C00000"/>
                                        </p:clrVal>
                                      </p:to>
                                    </p:set>
                                    <p:set>
                                      <p:cBhvr>
                                        <p:cTn id="8" dur="500" fill="hold"/>
                                        <p:tgtEl>
                                          <p:spTgt spid="5">
                                            <p:txEl>
                                              <p:pRg st="7" end="7"/>
                                            </p:txEl>
                                          </p:spTgt>
                                        </p:tgtEl>
                                        <p:attrNameLst>
                                          <p:attrName>fill.type</p:attrName>
                                        </p:attrNameLst>
                                      </p:cBhvr>
                                      <p:to>
                                        <p:strVal val="solid"/>
                                      </p:to>
                                    </p:set>
                                  </p:childTnLst>
                                </p:cTn>
                              </p:par>
                            </p:childTnLst>
                          </p:cTn>
                        </p:par>
                        <p:par>
                          <p:cTn id="9" fill="hold">
                            <p:stCondLst>
                              <p:cond delay="860"/>
                            </p:stCondLst>
                            <p:childTnLst>
                              <p:par>
                                <p:cTn id="10" presetID="10" presetClass="entr" presetSubtype="0" fill="hold" nodeType="afterEffect">
                                  <p:stCondLst>
                                    <p:cond delay="0"/>
                                  </p:stCondLst>
                                  <p:childTnLst>
                                    <p:set>
                                      <p:cBhvr>
                                        <p:cTn id="11" dur="1" fill="hold">
                                          <p:stCondLst>
                                            <p:cond delay="0"/>
                                          </p:stCondLst>
                                        </p:cTn>
                                        <p:tgtEl>
                                          <p:spTgt spid="15372"/>
                                        </p:tgtEl>
                                        <p:attrNameLst>
                                          <p:attrName>style.visibility</p:attrName>
                                        </p:attrNameLst>
                                      </p:cBhvr>
                                      <p:to>
                                        <p:strVal val="visible"/>
                                      </p:to>
                                    </p:set>
                                    <p:animEffect transition="in" filter="fade">
                                      <p:cBhvr>
                                        <p:cTn id="12" dur="500"/>
                                        <p:tgtEl>
                                          <p:spTgt spid="15372"/>
                                        </p:tgtEl>
                                      </p:cBhvr>
                                    </p:animEffect>
                                  </p:childTnLst>
                                </p:cTn>
                              </p:par>
                              <p:par>
                                <p:cTn id="13" presetID="10" presetClass="entr" presetSubtype="0" fill="hold" nodeType="withEffect">
                                  <p:stCondLst>
                                    <p:cond delay="0"/>
                                  </p:stCondLst>
                                  <p:childTnLst>
                                    <p:set>
                                      <p:cBhvr>
                                        <p:cTn id="14" dur="1" fill="hold">
                                          <p:stCondLst>
                                            <p:cond delay="0"/>
                                          </p:stCondLst>
                                        </p:cTn>
                                        <p:tgtEl>
                                          <p:spTgt spid="15370"/>
                                        </p:tgtEl>
                                        <p:attrNameLst>
                                          <p:attrName>style.visibility</p:attrName>
                                        </p:attrNameLst>
                                      </p:cBhvr>
                                      <p:to>
                                        <p:strVal val="visible"/>
                                      </p:to>
                                    </p:set>
                                    <p:animEffect transition="in" filter="fade">
                                      <p:cBhvr>
                                        <p:cTn id="15" dur="500"/>
                                        <p:tgtEl>
                                          <p:spTgt spid="15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C:\Users\Александр\Desktop\КАРТОТЕКА PNG\ДИЗАЙН\ЭФФЕКТЫ\ЦВЕТНЫЕ ЭФФЕКТЫ\дизайн 2\footer-designs-png-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0" y="2194339"/>
            <a:ext cx="9144000" cy="1200553"/>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C:\Users\Александр\Desktop\КАРТОТЕКА PNG\ДИЗАЙН\ЭФФЕКТЫ\ЦВЕТНЫЕ ЭФФЕКТЫ\profissional-design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18" y="944326"/>
            <a:ext cx="3633867" cy="2119756"/>
          </a:xfrm>
          <a:prstGeom prst="rect">
            <a:avLst/>
          </a:prstGeom>
          <a:noFill/>
          <a:extLst>
            <a:ext uri="{909E8E84-426E-40DD-AFC4-6F175D3DCCD1}">
              <a14:hiddenFill xmlns:a14="http://schemas.microsoft.com/office/drawing/2010/main">
                <a:solidFill>
                  <a:srgbClr val="FFFFFF"/>
                </a:solidFill>
              </a14:hiddenFill>
            </a:ext>
          </a:extLst>
        </p:spPr>
      </p:pic>
      <p:pic>
        <p:nvPicPr>
          <p:cNvPr id="2073" name="Picture 25" descr="C:\Users\Александр\Desktop\КАРТОТЕКА PNG\ДИЗАЙН\ЭФФЕКТЫ\ЦВЕТНЫЕ ЭФФЕКТЫ\acronis_anydata_engin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18" y="91688"/>
            <a:ext cx="1368152" cy="986257"/>
          </a:xfrm>
          <a:prstGeom prst="rect">
            <a:avLst/>
          </a:prstGeom>
          <a:noFill/>
          <a:effectLst>
            <a:outerShdw blurRad="50800" dist="50800" dir="5400000" algn="ctr" rotWithShape="0">
              <a:srgbClr val="C00000"/>
            </a:outerShdw>
          </a:effectLst>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311446" y="2202320"/>
            <a:ext cx="1832554" cy="400110"/>
          </a:xfrm>
          <a:prstGeom prst="rect">
            <a:avLst/>
          </a:prstGeom>
          <a:noFill/>
        </p:spPr>
        <p:txBody>
          <a:bodyPr wrap="none" lIns="91440" tIns="45720" rIns="91440" bIns="45720">
            <a:spAutoFit/>
          </a:bodyPr>
          <a:lstStyle/>
          <a:p>
            <a:pPr algn="ctr"/>
            <a:r>
              <a:rPr lang="ru-RU" sz="2000" b="1" cap="none" spc="0" dirty="0" smtClean="0">
                <a:ln w="1905"/>
                <a:solidFill>
                  <a:srgbClr val="003399"/>
                </a:solidFill>
                <a:effectLst>
                  <a:innerShdw blurRad="69850" dist="43180" dir="5400000">
                    <a:srgbClr val="000000">
                      <a:alpha val="65000"/>
                    </a:srgbClr>
                  </a:innerShdw>
                </a:effectLst>
                <a:latin typeface="Arial Black" pitchFamily="34" charset="0"/>
                <a:cs typeface="Times New Roman" pitchFamily="18" charset="0"/>
              </a:rPr>
              <a:t>В О П Р </a:t>
            </a:r>
            <a:r>
              <a:rPr lang="ru-RU" sz="2000" b="1" cap="none" spc="0" dirty="0" smtClean="0">
                <a:ln w="1905"/>
                <a:effectLst>
                  <a:innerShdw blurRad="69850" dist="43180" dir="5400000">
                    <a:srgbClr val="000000">
                      <a:alpha val="65000"/>
                    </a:srgbClr>
                  </a:innerShdw>
                </a:effectLst>
                <a:latin typeface="Arial Black" pitchFamily="34" charset="0"/>
                <a:cs typeface="Times New Roman" pitchFamily="18" charset="0"/>
              </a:rPr>
              <a:t>О </a:t>
            </a:r>
            <a:r>
              <a:rPr lang="ru-RU" sz="2000" b="1" cap="none" spc="0" dirty="0" smtClean="0">
                <a:ln w="1905"/>
                <a:solidFill>
                  <a:srgbClr val="003399"/>
                </a:solidFill>
                <a:effectLst>
                  <a:innerShdw blurRad="69850" dist="43180" dir="5400000">
                    <a:srgbClr val="000000">
                      <a:alpha val="65000"/>
                    </a:srgbClr>
                  </a:innerShdw>
                </a:effectLst>
                <a:latin typeface="Arial Black" pitchFamily="34" charset="0"/>
                <a:cs typeface="Times New Roman" pitchFamily="18" charset="0"/>
              </a:rPr>
              <a:t>С</a:t>
            </a:r>
            <a:endParaRPr lang="ru-RU" sz="2000" b="1" cap="none" spc="0" dirty="0">
              <a:ln w="1905"/>
              <a:solidFill>
                <a:srgbClr val="003399"/>
              </a:solidFill>
              <a:effectLst>
                <a:innerShdw blurRad="69850" dist="43180" dir="5400000">
                  <a:srgbClr val="000000">
                    <a:alpha val="65000"/>
                  </a:srgbClr>
                </a:innerShdw>
              </a:effectLst>
              <a:latin typeface="Arial Black" pitchFamily="34" charset="0"/>
              <a:cs typeface="Times New Roman" pitchFamily="18" charset="0"/>
            </a:endParaRPr>
          </a:p>
        </p:txBody>
      </p:sp>
      <p:sp>
        <p:nvSpPr>
          <p:cNvPr id="4" name="Прямоугольник 3"/>
          <p:cNvSpPr/>
          <p:nvPr/>
        </p:nvSpPr>
        <p:spPr>
          <a:xfrm>
            <a:off x="8379708" y="2518469"/>
            <a:ext cx="585837" cy="1323439"/>
          </a:xfrm>
          <a:prstGeom prst="rect">
            <a:avLst/>
          </a:prstGeom>
          <a:noFill/>
        </p:spPr>
        <p:txBody>
          <a:bodyPr wrap="square" lIns="91440" tIns="45720" rIns="91440" bIns="45720">
            <a:spAutoFit/>
          </a:bodyPr>
          <a:lstStyle/>
          <a:p>
            <a:pPr algn="ctr"/>
            <a:r>
              <a:rPr lang="ru-RU" sz="2000" b="1" dirty="0" smtClean="0">
                <a:ln w="1905"/>
                <a:effectLst>
                  <a:innerShdw blurRad="69850" dist="43180" dir="5400000">
                    <a:srgbClr val="000000">
                      <a:alpha val="65000"/>
                    </a:srgbClr>
                  </a:innerShdw>
                </a:effectLst>
                <a:latin typeface="Arial Black" pitchFamily="34" charset="0"/>
                <a:cs typeface="Times New Roman" pitchFamily="18" charset="0"/>
              </a:rPr>
              <a:t>Т</a:t>
            </a:r>
          </a:p>
          <a:p>
            <a:pPr algn="ctr"/>
            <a:r>
              <a:rPr lang="ru-RU" sz="2000" b="1" cap="none" spc="0" dirty="0" smtClean="0">
                <a:ln w="1905"/>
                <a:effectLst>
                  <a:innerShdw blurRad="69850" dist="43180" dir="5400000">
                    <a:srgbClr val="000000">
                      <a:alpha val="65000"/>
                    </a:srgbClr>
                  </a:innerShdw>
                </a:effectLst>
                <a:latin typeface="Arial Black" pitchFamily="34" charset="0"/>
                <a:cs typeface="Times New Roman" pitchFamily="18" charset="0"/>
              </a:rPr>
              <a:t>В</a:t>
            </a:r>
          </a:p>
          <a:p>
            <a:pPr algn="ctr"/>
            <a:r>
              <a:rPr lang="ru-RU" sz="2000" b="1" dirty="0" smtClean="0">
                <a:ln w="1905"/>
                <a:effectLst>
                  <a:innerShdw blurRad="69850" dist="43180" dir="5400000">
                    <a:srgbClr val="000000">
                      <a:alpha val="65000"/>
                    </a:srgbClr>
                  </a:innerShdw>
                </a:effectLst>
                <a:latin typeface="Arial Black" pitchFamily="34" charset="0"/>
                <a:cs typeface="Times New Roman" pitchFamily="18" charset="0"/>
              </a:rPr>
              <a:t>Е</a:t>
            </a:r>
          </a:p>
          <a:p>
            <a:pPr algn="ctr"/>
            <a:r>
              <a:rPr lang="ru-RU" sz="2000" b="1" cap="none" spc="0" dirty="0">
                <a:ln w="1905"/>
                <a:effectLst>
                  <a:innerShdw blurRad="69850" dist="43180" dir="5400000">
                    <a:srgbClr val="000000">
                      <a:alpha val="65000"/>
                    </a:srgbClr>
                  </a:innerShdw>
                </a:effectLst>
                <a:latin typeface="Arial Black" pitchFamily="34" charset="0"/>
                <a:cs typeface="Times New Roman" pitchFamily="18" charset="0"/>
              </a:rPr>
              <a:t>Т</a:t>
            </a:r>
          </a:p>
        </p:txBody>
      </p:sp>
      <p:pic>
        <p:nvPicPr>
          <p:cNvPr id="2075" name="Picture 27" descr="C:\Users\Александр\Desktop\КАРТОТЕКА PNG\ДИЗАЙН\ЭФФЕКТЫ\ЦВЕТНЫЕ ЭФФЕКТЫ\дизайн 2\299-2997098_rakhi-cli.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03781">
            <a:off x="220999" y="381529"/>
            <a:ext cx="1080120" cy="1031514"/>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p:nvSpPr>
        <p:spPr>
          <a:xfrm>
            <a:off x="500855" y="921810"/>
            <a:ext cx="411878"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0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4</a:t>
            </a:r>
            <a:endParaRPr lang="ru-RU" sz="4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2" name="Прямоугольник 1"/>
          <p:cNvSpPr/>
          <p:nvPr/>
        </p:nvSpPr>
        <p:spPr>
          <a:xfrm>
            <a:off x="2339752" y="344161"/>
            <a:ext cx="6481777" cy="1200329"/>
          </a:xfrm>
          <a:prstGeom prst="rect">
            <a:avLst/>
          </a:prstGeom>
        </p:spPr>
        <p:txBody>
          <a:bodyPr wrap="square">
            <a:spAutoFit/>
          </a:bodyPr>
          <a:lstStyle/>
          <a:p>
            <a:pPr algn="ctr"/>
            <a:r>
              <a:rPr lang="ru-RU" sz="2400" b="1" dirty="0">
                <a:solidFill>
                  <a:srgbClr val="003399"/>
                </a:solidFill>
                <a:latin typeface="Times New Roman" pitchFamily="18" charset="0"/>
                <a:cs typeface="Times New Roman" pitchFamily="18" charset="0"/>
              </a:rPr>
              <a:t>Мажор с инфантильным расстройством уверен, что жизнь </a:t>
            </a:r>
            <a:r>
              <a:rPr lang="ru-RU" sz="2400" b="1" dirty="0" smtClean="0">
                <a:solidFill>
                  <a:srgbClr val="003399"/>
                </a:solidFill>
                <a:latin typeface="Times New Roman" pitchFamily="18" charset="0"/>
                <a:cs typeface="Times New Roman" pitchFamily="18" charset="0"/>
              </a:rPr>
              <a:t>- </a:t>
            </a:r>
            <a:r>
              <a:rPr lang="ru-RU" sz="2400" b="1" dirty="0">
                <a:solidFill>
                  <a:srgbClr val="003399"/>
                </a:solidFill>
                <a:latin typeface="Times New Roman" pitchFamily="18" charset="0"/>
                <a:cs typeface="Times New Roman" pitchFamily="18" charset="0"/>
              </a:rPr>
              <a:t>бесконечная вечеринка. Кто это? </a:t>
            </a:r>
          </a:p>
        </p:txBody>
      </p:sp>
      <p:sp>
        <p:nvSpPr>
          <p:cNvPr id="5" name="Прямоугольник 4"/>
          <p:cNvSpPr/>
          <p:nvPr/>
        </p:nvSpPr>
        <p:spPr>
          <a:xfrm>
            <a:off x="323528" y="3178738"/>
            <a:ext cx="4572000" cy="3416320"/>
          </a:xfrm>
          <a:prstGeom prst="rect">
            <a:avLst/>
          </a:prstGeom>
        </p:spPr>
        <p:txBody>
          <a:bodyPr>
            <a:spAutoFit/>
          </a:bodyPr>
          <a:lstStyle/>
          <a:p>
            <a:r>
              <a:rPr lang="ru-RU" sz="2400" b="1" dirty="0">
                <a:latin typeface="Arial Black" pitchFamily="34" charset="0"/>
              </a:rPr>
              <a:t>Евгений </a:t>
            </a:r>
            <a:r>
              <a:rPr lang="ru-RU" sz="2400" b="1" dirty="0" smtClean="0">
                <a:latin typeface="Arial Black" pitchFamily="34" charset="0"/>
              </a:rPr>
              <a:t>Онегин</a:t>
            </a:r>
          </a:p>
          <a:p>
            <a:endParaRPr lang="ru-RU" sz="2400" b="1" dirty="0">
              <a:latin typeface="Arial Black" pitchFamily="34" charset="0"/>
            </a:endParaRPr>
          </a:p>
          <a:p>
            <a:endParaRPr lang="ru-RU" sz="2400" b="1" dirty="0" smtClean="0">
              <a:latin typeface="Arial Black" pitchFamily="34" charset="0"/>
            </a:endParaRPr>
          </a:p>
          <a:p>
            <a:r>
              <a:rPr lang="ru-RU" sz="2400" b="1" dirty="0" smtClean="0">
                <a:latin typeface="Arial Black" pitchFamily="34" charset="0"/>
              </a:rPr>
              <a:t>Печорин</a:t>
            </a:r>
          </a:p>
          <a:p>
            <a:endParaRPr lang="ru-RU" sz="2400" b="1" dirty="0">
              <a:latin typeface="Arial Black" pitchFamily="34" charset="0"/>
            </a:endParaRPr>
          </a:p>
          <a:p>
            <a:endParaRPr lang="ru-RU" sz="2400" b="1" dirty="0" smtClean="0">
              <a:latin typeface="Arial Black" pitchFamily="34" charset="0"/>
            </a:endParaRPr>
          </a:p>
          <a:p>
            <a:endParaRPr lang="ru-RU" sz="2400" b="1" dirty="0">
              <a:latin typeface="Arial Black" pitchFamily="34" charset="0"/>
            </a:endParaRPr>
          </a:p>
          <a:p>
            <a:r>
              <a:rPr lang="ru-RU" sz="2400" b="1" dirty="0">
                <a:latin typeface="Arial Black" pitchFamily="34" charset="0"/>
              </a:rPr>
              <a:t>Питер Пен</a:t>
            </a:r>
          </a:p>
          <a:p>
            <a:endParaRPr lang="ru-RU" sz="2400" b="1" dirty="0">
              <a:latin typeface="Arial Black" pitchFamily="34" charset="0"/>
            </a:endParaRPr>
          </a:p>
        </p:txBody>
      </p:sp>
      <p:pic>
        <p:nvPicPr>
          <p:cNvPr id="17411" name="Picture 3" descr="C:\Users\Александр\Desktop\Рисунок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7864" y="3369129"/>
            <a:ext cx="4762500" cy="3467100"/>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C:\Users\Александр\Desktop\80103088.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51920" y="2309917"/>
            <a:ext cx="3029075" cy="4551300"/>
          </a:xfrm>
          <a:prstGeom prst="rect">
            <a:avLst/>
          </a:prstGeom>
          <a:noFill/>
          <a:extLst>
            <a:ext uri="{909E8E84-426E-40DD-AFC4-6F175D3DCCD1}">
              <a14:hiddenFill xmlns:a14="http://schemas.microsoft.com/office/drawing/2010/main">
                <a:solidFill>
                  <a:srgbClr val="FFFFFF"/>
                </a:solidFill>
              </a14:hiddenFill>
            </a:ext>
          </a:extLst>
        </p:spPr>
      </p:pic>
      <p:pic>
        <p:nvPicPr>
          <p:cNvPr id="17410" name="Picture 2" descr="C:\Users\Александр\Desktop\276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14986" y="2531919"/>
            <a:ext cx="3029014" cy="4326081"/>
          </a:xfrm>
          <a:prstGeom prst="rect">
            <a:avLst/>
          </a:prstGeom>
          <a:noFill/>
          <a:extLst>
            <a:ext uri="{909E8E84-426E-40DD-AFC4-6F175D3DCCD1}">
              <a14:hiddenFill xmlns:a14="http://schemas.microsoft.com/office/drawing/2010/main">
                <a:solidFill>
                  <a:srgbClr val="FFFFFF"/>
                </a:solidFill>
              </a14:hiddenFill>
            </a:ext>
          </a:extLst>
        </p:spPr>
      </p:pic>
      <p:pic>
        <p:nvPicPr>
          <p:cNvPr id="17418" name="Picture 10" descr="Картинки по запросу &quot;питер пэн фильмpng&quo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03424" y="4584958"/>
            <a:ext cx="3238500" cy="2428875"/>
          </a:xfrm>
          <a:prstGeom prst="rect">
            <a:avLst/>
          </a:prstGeom>
          <a:noFill/>
          <a:extLst>
            <a:ext uri="{909E8E84-426E-40DD-AFC4-6F175D3DCCD1}">
              <a14:hiddenFill xmlns:a14="http://schemas.microsoft.com/office/drawing/2010/main">
                <a:solidFill>
                  <a:srgbClr val="FFFFFF"/>
                </a:solidFill>
              </a14:hiddenFill>
            </a:ext>
          </a:extLst>
        </p:spPr>
      </p:pic>
      <p:pic>
        <p:nvPicPr>
          <p:cNvPr id="17420" name="Picture 12" descr="Картинки по запросу &quot;питер пэн png&quot;"/>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57054" y="3064082"/>
            <a:ext cx="1564475" cy="2237462"/>
          </a:xfrm>
          <a:prstGeom prst="rect">
            <a:avLst/>
          </a:prstGeom>
          <a:noFill/>
          <a:extLst>
            <a:ext uri="{909E8E84-426E-40DD-AFC4-6F175D3DCCD1}">
              <a14:hiddenFill xmlns:a14="http://schemas.microsoft.com/office/drawing/2010/main">
                <a:solidFill>
                  <a:srgbClr val="FFFFFF"/>
                </a:solidFill>
              </a14:hiddenFill>
            </a:ext>
          </a:extLst>
        </p:spPr>
      </p:pic>
      <p:sp>
        <p:nvSpPr>
          <p:cNvPr id="7" name="Нижний колонтитул 6"/>
          <p:cNvSpPr>
            <a:spLocks noGrp="1"/>
          </p:cNvSpPr>
          <p:nvPr>
            <p:ph type="ftr" sz="quarter" idx="11"/>
          </p:nvPr>
        </p:nvSpPr>
        <p:spPr/>
        <p:txBody>
          <a:bodyPr/>
          <a:lstStyle/>
          <a:p>
            <a:r>
              <a:rPr lang="ru-RU" smtClean="0"/>
              <a:t>МБОУ СОШ № 83 КРАСНОДАР</a:t>
            </a:r>
            <a:endParaRPr lang="ru-RU"/>
          </a:p>
        </p:txBody>
      </p:sp>
    </p:spTree>
    <p:extLst>
      <p:ext uri="{BB962C8B-B14F-4D97-AF65-F5344CB8AC3E}">
        <p14:creationId xmlns:p14="http://schemas.microsoft.com/office/powerpoint/2010/main" val="133608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5">
                                            <p:txEl>
                                              <p:pRg st="7" end="7"/>
                                            </p:txEl>
                                          </p:spTgt>
                                        </p:tgtEl>
                                        <p:attrNameLst>
                                          <p:attrName>style.color</p:attrName>
                                        </p:attrNameLst>
                                      </p:cBhvr>
                                      <p:to>
                                        <p:clrVal>
                                          <a:srgbClr val="C00000"/>
                                        </p:clrVal>
                                      </p:to>
                                    </p:set>
                                    <p:set>
                                      <p:cBhvr>
                                        <p:cTn id="7" dur="500" fill="hold"/>
                                        <p:tgtEl>
                                          <p:spTgt spid="5">
                                            <p:txEl>
                                              <p:pRg st="7" end="7"/>
                                            </p:txEl>
                                          </p:spTgt>
                                        </p:tgtEl>
                                        <p:attrNameLst>
                                          <p:attrName>fillcolor</p:attrName>
                                        </p:attrNameLst>
                                      </p:cBhvr>
                                      <p:to>
                                        <p:clrVal>
                                          <a:srgbClr val="C00000"/>
                                        </p:clrVal>
                                      </p:to>
                                    </p:set>
                                    <p:set>
                                      <p:cBhvr>
                                        <p:cTn id="8" dur="500" fill="hold"/>
                                        <p:tgtEl>
                                          <p:spTgt spid="5">
                                            <p:txEl>
                                              <p:pRg st="7" end="7"/>
                                            </p:txEl>
                                          </p:spTgt>
                                        </p:tgtEl>
                                        <p:attrNameLst>
                                          <p:attrName>fill.type</p:attrName>
                                        </p:attrNameLst>
                                      </p:cBhvr>
                                      <p:to>
                                        <p:strVal val="solid"/>
                                      </p:to>
                                    </p:set>
                                  </p:childTnLst>
                                </p:cTn>
                              </p:par>
                            </p:childTnLst>
                          </p:cTn>
                        </p:par>
                        <p:par>
                          <p:cTn id="9" fill="hold">
                            <p:stCondLst>
                              <p:cond delay="640"/>
                            </p:stCondLst>
                            <p:childTnLst>
                              <p:par>
                                <p:cTn id="10" presetID="10" presetClass="exit" presetSubtype="0" fill="hold" nodeType="afterEffect">
                                  <p:stCondLst>
                                    <p:cond delay="0"/>
                                  </p:stCondLst>
                                  <p:childTnLst>
                                    <p:animEffect transition="out" filter="fade">
                                      <p:cBhvr>
                                        <p:cTn id="11" dur="500"/>
                                        <p:tgtEl>
                                          <p:spTgt spid="17410"/>
                                        </p:tgtEl>
                                      </p:cBhvr>
                                    </p:animEffect>
                                    <p:set>
                                      <p:cBhvr>
                                        <p:cTn id="12" dur="1" fill="hold">
                                          <p:stCondLst>
                                            <p:cond delay="499"/>
                                          </p:stCondLst>
                                        </p:cTn>
                                        <p:tgtEl>
                                          <p:spTgt spid="17410"/>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17411"/>
                                        </p:tgtEl>
                                      </p:cBhvr>
                                    </p:animEffect>
                                    <p:set>
                                      <p:cBhvr>
                                        <p:cTn id="15" dur="1" fill="hold">
                                          <p:stCondLst>
                                            <p:cond delay="499"/>
                                          </p:stCondLst>
                                        </p:cTn>
                                        <p:tgtEl>
                                          <p:spTgt spid="17411"/>
                                        </p:tgtEl>
                                        <p:attrNameLst>
                                          <p:attrName>style.visibility</p:attrName>
                                        </p:attrNameLst>
                                      </p:cBhvr>
                                      <p:to>
                                        <p:strVal val="hidden"/>
                                      </p:to>
                                    </p:set>
                                  </p:childTnLst>
                                </p:cTn>
                              </p:par>
                            </p:childTnLst>
                          </p:cTn>
                        </p:par>
                        <p:par>
                          <p:cTn id="16" fill="hold">
                            <p:stCondLst>
                              <p:cond delay="1140"/>
                            </p:stCondLst>
                            <p:childTnLst>
                              <p:par>
                                <p:cTn id="17" presetID="10" presetClass="entr" presetSubtype="0" fill="hold" nodeType="afterEffect">
                                  <p:stCondLst>
                                    <p:cond delay="0"/>
                                  </p:stCondLst>
                                  <p:childTnLst>
                                    <p:set>
                                      <p:cBhvr>
                                        <p:cTn id="18" dur="1" fill="hold">
                                          <p:stCondLst>
                                            <p:cond delay="0"/>
                                          </p:stCondLst>
                                        </p:cTn>
                                        <p:tgtEl>
                                          <p:spTgt spid="17418"/>
                                        </p:tgtEl>
                                        <p:attrNameLst>
                                          <p:attrName>style.visibility</p:attrName>
                                        </p:attrNameLst>
                                      </p:cBhvr>
                                      <p:to>
                                        <p:strVal val="visible"/>
                                      </p:to>
                                    </p:set>
                                    <p:animEffect transition="in" filter="fade">
                                      <p:cBhvr>
                                        <p:cTn id="19" dur="500"/>
                                        <p:tgtEl>
                                          <p:spTgt spid="17418"/>
                                        </p:tgtEl>
                                      </p:cBhvr>
                                    </p:animEffect>
                                  </p:childTnLst>
                                </p:cTn>
                              </p:par>
                              <p:par>
                                <p:cTn id="20" presetID="10" presetClass="entr" presetSubtype="0" fill="hold" nodeType="withEffect">
                                  <p:stCondLst>
                                    <p:cond delay="0"/>
                                  </p:stCondLst>
                                  <p:childTnLst>
                                    <p:set>
                                      <p:cBhvr>
                                        <p:cTn id="21" dur="1" fill="hold">
                                          <p:stCondLst>
                                            <p:cond delay="0"/>
                                          </p:stCondLst>
                                        </p:cTn>
                                        <p:tgtEl>
                                          <p:spTgt spid="17420"/>
                                        </p:tgtEl>
                                        <p:attrNameLst>
                                          <p:attrName>style.visibility</p:attrName>
                                        </p:attrNameLst>
                                      </p:cBhvr>
                                      <p:to>
                                        <p:strVal val="visible"/>
                                      </p:to>
                                    </p:set>
                                    <p:animEffect transition="in" filter="fade">
                                      <p:cBhvr>
                                        <p:cTn id="22" dur="500"/>
                                        <p:tgtEl>
                                          <p:spTgt spid="17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C:\Users\Александр\Desktop\КАРТОТЕКА PNG\ДИЗАЙН\ЭФФЕКТЫ\ЦВЕТНЫЕ ЭФФЕКТЫ\дизайн 2\footer-designs-png-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0" y="2194339"/>
            <a:ext cx="9144000" cy="1200553"/>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C:\Users\Александр\Desktop\КАРТОТЕКА PNG\ДИЗАЙН\ЭФФЕКТЫ\ЦВЕТНЫЕ ЭФФЕКТЫ\profissional-design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7" y="1060432"/>
            <a:ext cx="3633867" cy="2119756"/>
          </a:xfrm>
          <a:prstGeom prst="rect">
            <a:avLst/>
          </a:prstGeom>
          <a:noFill/>
          <a:extLst>
            <a:ext uri="{909E8E84-426E-40DD-AFC4-6F175D3DCCD1}">
              <a14:hiddenFill xmlns:a14="http://schemas.microsoft.com/office/drawing/2010/main">
                <a:solidFill>
                  <a:srgbClr val="FFFFFF"/>
                </a:solidFill>
              </a14:hiddenFill>
            </a:ext>
          </a:extLst>
        </p:spPr>
      </p:pic>
      <p:pic>
        <p:nvPicPr>
          <p:cNvPr id="2073" name="Picture 25" descr="C:\Users\Александр\Desktop\КАРТОТЕКА PNG\ДИЗАЙН\ЭФФЕКТЫ\ЦВЕТНЫЕ ЭФФЕКТЫ\acronis_anydata_engin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18" y="91688"/>
            <a:ext cx="1368152" cy="986257"/>
          </a:xfrm>
          <a:prstGeom prst="rect">
            <a:avLst/>
          </a:prstGeom>
          <a:noFill/>
          <a:effectLst>
            <a:outerShdw blurRad="50800" dist="50800" dir="5400000" algn="ctr" rotWithShape="0">
              <a:srgbClr val="C00000"/>
            </a:outerShdw>
          </a:effectLst>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311446" y="2202320"/>
            <a:ext cx="1832554" cy="400110"/>
          </a:xfrm>
          <a:prstGeom prst="rect">
            <a:avLst/>
          </a:prstGeom>
          <a:noFill/>
        </p:spPr>
        <p:txBody>
          <a:bodyPr wrap="none" lIns="91440" tIns="45720" rIns="91440" bIns="45720">
            <a:spAutoFit/>
          </a:bodyPr>
          <a:lstStyle/>
          <a:p>
            <a:pPr algn="ctr"/>
            <a:r>
              <a:rPr lang="ru-RU" sz="2000" b="1" cap="none" spc="0" dirty="0" smtClean="0">
                <a:ln w="1905"/>
                <a:solidFill>
                  <a:srgbClr val="003399"/>
                </a:solidFill>
                <a:effectLst>
                  <a:innerShdw blurRad="69850" dist="43180" dir="5400000">
                    <a:srgbClr val="000000">
                      <a:alpha val="65000"/>
                    </a:srgbClr>
                  </a:innerShdw>
                </a:effectLst>
                <a:latin typeface="Arial Black" pitchFamily="34" charset="0"/>
                <a:cs typeface="Times New Roman" pitchFamily="18" charset="0"/>
              </a:rPr>
              <a:t>В О П Р </a:t>
            </a:r>
            <a:r>
              <a:rPr lang="ru-RU" sz="2000" b="1" cap="none" spc="0" dirty="0" smtClean="0">
                <a:ln w="1905"/>
                <a:effectLst>
                  <a:innerShdw blurRad="69850" dist="43180" dir="5400000">
                    <a:srgbClr val="000000">
                      <a:alpha val="65000"/>
                    </a:srgbClr>
                  </a:innerShdw>
                </a:effectLst>
                <a:latin typeface="Arial Black" pitchFamily="34" charset="0"/>
                <a:cs typeface="Times New Roman" pitchFamily="18" charset="0"/>
              </a:rPr>
              <a:t>О </a:t>
            </a:r>
            <a:r>
              <a:rPr lang="ru-RU" sz="2000" b="1" cap="none" spc="0" dirty="0" smtClean="0">
                <a:ln w="1905"/>
                <a:solidFill>
                  <a:srgbClr val="003399"/>
                </a:solidFill>
                <a:effectLst>
                  <a:innerShdw blurRad="69850" dist="43180" dir="5400000">
                    <a:srgbClr val="000000">
                      <a:alpha val="65000"/>
                    </a:srgbClr>
                  </a:innerShdw>
                </a:effectLst>
                <a:latin typeface="Arial Black" pitchFamily="34" charset="0"/>
                <a:cs typeface="Times New Roman" pitchFamily="18" charset="0"/>
              </a:rPr>
              <a:t>С</a:t>
            </a:r>
            <a:endParaRPr lang="ru-RU" sz="2000" b="1" cap="none" spc="0" dirty="0">
              <a:ln w="1905"/>
              <a:solidFill>
                <a:srgbClr val="003399"/>
              </a:solidFill>
              <a:effectLst>
                <a:innerShdw blurRad="69850" dist="43180" dir="5400000">
                  <a:srgbClr val="000000">
                    <a:alpha val="65000"/>
                  </a:srgbClr>
                </a:innerShdw>
              </a:effectLst>
              <a:latin typeface="Arial Black" pitchFamily="34" charset="0"/>
              <a:cs typeface="Times New Roman" pitchFamily="18" charset="0"/>
            </a:endParaRPr>
          </a:p>
        </p:txBody>
      </p:sp>
      <p:sp>
        <p:nvSpPr>
          <p:cNvPr id="4" name="Прямоугольник 3"/>
          <p:cNvSpPr/>
          <p:nvPr/>
        </p:nvSpPr>
        <p:spPr>
          <a:xfrm>
            <a:off x="8379708" y="2518469"/>
            <a:ext cx="585837" cy="1323439"/>
          </a:xfrm>
          <a:prstGeom prst="rect">
            <a:avLst/>
          </a:prstGeom>
          <a:noFill/>
        </p:spPr>
        <p:txBody>
          <a:bodyPr wrap="square" lIns="91440" tIns="45720" rIns="91440" bIns="45720">
            <a:spAutoFit/>
          </a:bodyPr>
          <a:lstStyle/>
          <a:p>
            <a:pPr algn="ctr"/>
            <a:r>
              <a:rPr lang="ru-RU" sz="2000" b="1" dirty="0" smtClean="0">
                <a:ln w="1905"/>
                <a:effectLst>
                  <a:innerShdw blurRad="69850" dist="43180" dir="5400000">
                    <a:srgbClr val="000000">
                      <a:alpha val="65000"/>
                    </a:srgbClr>
                  </a:innerShdw>
                </a:effectLst>
                <a:latin typeface="Arial Black" pitchFamily="34" charset="0"/>
                <a:cs typeface="Times New Roman" pitchFamily="18" charset="0"/>
              </a:rPr>
              <a:t>Т</a:t>
            </a:r>
          </a:p>
          <a:p>
            <a:pPr algn="ctr"/>
            <a:r>
              <a:rPr lang="ru-RU" sz="2000" b="1" cap="none" spc="0" dirty="0" smtClean="0">
                <a:ln w="1905"/>
                <a:effectLst>
                  <a:innerShdw blurRad="69850" dist="43180" dir="5400000">
                    <a:srgbClr val="000000">
                      <a:alpha val="65000"/>
                    </a:srgbClr>
                  </a:innerShdw>
                </a:effectLst>
                <a:latin typeface="Arial Black" pitchFamily="34" charset="0"/>
                <a:cs typeface="Times New Roman" pitchFamily="18" charset="0"/>
              </a:rPr>
              <a:t>В</a:t>
            </a:r>
          </a:p>
          <a:p>
            <a:pPr algn="ctr"/>
            <a:r>
              <a:rPr lang="ru-RU" sz="2000" b="1" dirty="0" smtClean="0">
                <a:ln w="1905"/>
                <a:effectLst>
                  <a:innerShdw blurRad="69850" dist="43180" dir="5400000">
                    <a:srgbClr val="000000">
                      <a:alpha val="65000"/>
                    </a:srgbClr>
                  </a:innerShdw>
                </a:effectLst>
                <a:latin typeface="Arial Black" pitchFamily="34" charset="0"/>
                <a:cs typeface="Times New Roman" pitchFamily="18" charset="0"/>
              </a:rPr>
              <a:t>Е</a:t>
            </a:r>
          </a:p>
          <a:p>
            <a:pPr algn="ctr"/>
            <a:r>
              <a:rPr lang="ru-RU" sz="2000" b="1" cap="none" spc="0" dirty="0">
                <a:ln w="1905"/>
                <a:effectLst>
                  <a:innerShdw blurRad="69850" dist="43180" dir="5400000">
                    <a:srgbClr val="000000">
                      <a:alpha val="65000"/>
                    </a:srgbClr>
                  </a:innerShdw>
                </a:effectLst>
                <a:latin typeface="Arial Black" pitchFamily="34" charset="0"/>
                <a:cs typeface="Times New Roman" pitchFamily="18" charset="0"/>
              </a:rPr>
              <a:t>Т</a:t>
            </a:r>
          </a:p>
        </p:txBody>
      </p:sp>
      <p:pic>
        <p:nvPicPr>
          <p:cNvPr id="2075" name="Picture 27" descr="C:\Users\Александр\Desktop\КАРТОТЕКА PNG\ДИЗАЙН\ЭФФЕКТЫ\ЦВЕТНЫЕ ЭФФЕКТЫ\дизайн 2\299-2997098_rakhi-cli.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03781">
            <a:off x="220999" y="381529"/>
            <a:ext cx="1080120" cy="1031514"/>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p:nvSpPr>
        <p:spPr>
          <a:xfrm>
            <a:off x="500855" y="921810"/>
            <a:ext cx="411878"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0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5</a:t>
            </a:r>
            <a:endParaRPr lang="ru-RU" sz="4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2" name="Прямоугольник 1"/>
          <p:cNvSpPr/>
          <p:nvPr/>
        </p:nvSpPr>
        <p:spPr>
          <a:xfrm>
            <a:off x="2418806" y="336687"/>
            <a:ext cx="6253820" cy="1200329"/>
          </a:xfrm>
          <a:prstGeom prst="rect">
            <a:avLst/>
          </a:prstGeom>
        </p:spPr>
        <p:txBody>
          <a:bodyPr wrap="square">
            <a:spAutoFit/>
          </a:bodyPr>
          <a:lstStyle/>
          <a:p>
            <a:pPr algn="ctr"/>
            <a:r>
              <a:rPr lang="ru-RU" sz="2400" b="1" dirty="0">
                <a:solidFill>
                  <a:srgbClr val="003399"/>
                </a:solidFill>
                <a:latin typeface="Times New Roman" pitchFamily="18" charset="0"/>
                <a:cs typeface="Times New Roman" pitchFamily="18" charset="0"/>
              </a:rPr>
              <a:t>Школьница ушла из дома с неизвестным и употребляла психотропные препараты. </a:t>
            </a:r>
            <a:endParaRPr lang="ru-RU" sz="2400" b="1" dirty="0" smtClean="0">
              <a:solidFill>
                <a:srgbClr val="003399"/>
              </a:solidFill>
              <a:latin typeface="Times New Roman" pitchFamily="18" charset="0"/>
              <a:cs typeface="Times New Roman" pitchFamily="18" charset="0"/>
            </a:endParaRPr>
          </a:p>
          <a:p>
            <a:pPr algn="ctr"/>
            <a:r>
              <a:rPr lang="ru-RU" sz="2400" b="1" dirty="0" smtClean="0">
                <a:solidFill>
                  <a:srgbClr val="003399"/>
                </a:solidFill>
                <a:latin typeface="Times New Roman" pitchFamily="18" charset="0"/>
                <a:cs typeface="Times New Roman" pitchFamily="18" charset="0"/>
              </a:rPr>
              <a:t>В </a:t>
            </a:r>
            <a:r>
              <a:rPr lang="ru-RU" sz="2400" b="1" dirty="0">
                <a:solidFill>
                  <a:srgbClr val="003399"/>
                </a:solidFill>
                <a:latin typeface="Times New Roman" pitchFamily="18" charset="0"/>
                <a:cs typeface="Times New Roman" pitchFamily="18" charset="0"/>
              </a:rPr>
              <a:t>какой книге это было? </a:t>
            </a:r>
          </a:p>
        </p:txBody>
      </p:sp>
      <p:sp>
        <p:nvSpPr>
          <p:cNvPr id="5" name="Прямоугольник 4"/>
          <p:cNvSpPr/>
          <p:nvPr/>
        </p:nvSpPr>
        <p:spPr>
          <a:xfrm>
            <a:off x="251520" y="3180188"/>
            <a:ext cx="4572000" cy="3046988"/>
          </a:xfrm>
          <a:prstGeom prst="rect">
            <a:avLst/>
          </a:prstGeom>
        </p:spPr>
        <p:txBody>
          <a:bodyPr>
            <a:spAutoFit/>
          </a:bodyPr>
          <a:lstStyle/>
          <a:p>
            <a:r>
              <a:rPr lang="ru-RU" sz="2400" b="1" dirty="0">
                <a:latin typeface="Times New Roman" pitchFamily="18" charset="0"/>
                <a:cs typeface="Times New Roman" pitchFamily="18" charset="0"/>
              </a:rPr>
              <a:t>«Алиса в Стране чудес»</a:t>
            </a:r>
          </a:p>
          <a:p>
            <a:endParaRPr lang="ru-RU" sz="2400" b="1" dirty="0" smtClean="0">
              <a:latin typeface="Times New Roman" pitchFamily="18" charset="0"/>
              <a:cs typeface="Times New Roman" pitchFamily="18" charset="0"/>
            </a:endParaRPr>
          </a:p>
          <a:p>
            <a:endParaRPr lang="ru-RU" sz="2400" b="1" dirty="0">
              <a:latin typeface="Times New Roman" pitchFamily="18" charset="0"/>
              <a:cs typeface="Times New Roman" pitchFamily="18" charset="0"/>
            </a:endParaRPr>
          </a:p>
          <a:p>
            <a:r>
              <a:rPr lang="ru-RU" sz="2400" b="1" dirty="0" smtClean="0">
                <a:latin typeface="Times New Roman" pitchFamily="18" charset="0"/>
                <a:cs typeface="Times New Roman" pitchFamily="18" charset="0"/>
              </a:rPr>
              <a:t>«</a:t>
            </a:r>
            <a:r>
              <a:rPr lang="ru-RU" sz="2400" b="1" dirty="0">
                <a:latin typeface="Times New Roman" pitchFamily="18" charset="0"/>
                <a:cs typeface="Times New Roman" pitchFamily="18" charset="0"/>
              </a:rPr>
              <a:t>Красная Шапочка</a:t>
            </a:r>
            <a:r>
              <a:rPr lang="ru-RU" sz="2400" b="1" dirty="0" smtClean="0">
                <a:latin typeface="Times New Roman" pitchFamily="18" charset="0"/>
                <a:cs typeface="Times New Roman" pitchFamily="18" charset="0"/>
              </a:rPr>
              <a:t>»</a:t>
            </a:r>
          </a:p>
          <a:p>
            <a:endParaRPr lang="ru-RU" sz="2400" b="1" dirty="0">
              <a:latin typeface="Times New Roman" pitchFamily="18" charset="0"/>
              <a:cs typeface="Times New Roman" pitchFamily="18" charset="0"/>
            </a:endParaRPr>
          </a:p>
          <a:p>
            <a:endParaRPr lang="ru-RU" sz="2400" b="1" dirty="0" smtClean="0">
              <a:latin typeface="Times New Roman" pitchFamily="18" charset="0"/>
              <a:cs typeface="Times New Roman" pitchFamily="18" charset="0"/>
            </a:endParaRPr>
          </a:p>
          <a:p>
            <a:endParaRPr lang="ru-RU" sz="2400" b="1" dirty="0">
              <a:latin typeface="Times New Roman" pitchFamily="18" charset="0"/>
              <a:cs typeface="Times New Roman" pitchFamily="18" charset="0"/>
            </a:endParaRPr>
          </a:p>
          <a:p>
            <a:r>
              <a:rPr lang="ru-RU" sz="2400" b="1" dirty="0" smtClean="0">
                <a:latin typeface="Times New Roman" pitchFamily="18" charset="0"/>
                <a:cs typeface="Times New Roman" pitchFamily="18" charset="0"/>
              </a:rPr>
              <a:t>«</a:t>
            </a:r>
            <a:r>
              <a:rPr lang="ru-RU" sz="2400" b="1" dirty="0">
                <a:latin typeface="Times New Roman" pitchFamily="18" charset="0"/>
                <a:cs typeface="Times New Roman" pitchFamily="18" charset="0"/>
              </a:rPr>
              <a:t>Снежная королева»</a:t>
            </a:r>
          </a:p>
        </p:txBody>
      </p:sp>
      <p:pic>
        <p:nvPicPr>
          <p:cNvPr id="16386" name="Picture 2" descr="Картинки по запросу &quot;алиса в стране чудес КНИГА png&quo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19106" y="2583161"/>
            <a:ext cx="1705788" cy="1997968"/>
          </a:xfrm>
          <a:prstGeom prst="rect">
            <a:avLst/>
          </a:prstGeom>
          <a:noFill/>
          <a:scene3d>
            <a:camera prst="perspectiveContrastingRightFacing"/>
            <a:lightRig rig="threePt" dir="t"/>
          </a:scene3d>
          <a:extLst>
            <a:ext uri="{909E8E84-426E-40DD-AFC4-6F175D3DCCD1}">
              <a14:hiddenFill xmlns:a14="http://schemas.microsoft.com/office/drawing/2010/main">
                <a:solidFill>
                  <a:srgbClr val="FFFFFF"/>
                </a:solidFill>
              </a14:hiddenFill>
            </a:ext>
          </a:extLst>
        </p:spPr>
      </p:pic>
      <p:pic>
        <p:nvPicPr>
          <p:cNvPr id="16390" name="Picture 6" descr="Картинки по запросу &quot;красная шапочка  КНИГА png&quo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96921" y="3792285"/>
            <a:ext cx="1524976" cy="2132834"/>
          </a:xfrm>
          <a:prstGeom prst="rect">
            <a:avLst/>
          </a:prstGeom>
          <a:noFill/>
          <a:scene3d>
            <a:camera prst="perspectiveHeroicExtremeRightFacing"/>
            <a:lightRig rig="threePt" dir="t"/>
          </a:scene3d>
          <a:extLst>
            <a:ext uri="{909E8E84-426E-40DD-AFC4-6F175D3DCCD1}">
              <a14:hiddenFill xmlns:a14="http://schemas.microsoft.com/office/drawing/2010/main">
                <a:solidFill>
                  <a:srgbClr val="FFFFFF"/>
                </a:solidFill>
              </a14:hiddenFill>
            </a:ext>
          </a:extLst>
        </p:spPr>
      </p:pic>
      <p:pic>
        <p:nvPicPr>
          <p:cNvPr id="16392" name="Picture 8" descr="Картинки по запросу &quot;снежная королева КНИГА png&quot;"/>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55976" y="4581129"/>
            <a:ext cx="1530626" cy="2186608"/>
          </a:xfrm>
          <a:prstGeom prst="rect">
            <a:avLst/>
          </a:prstGeom>
          <a:noFill/>
          <a:scene3d>
            <a:camera prst="perspectiveHeroicExtremeRightFacing"/>
            <a:lightRig rig="threePt" dir="t"/>
          </a:scene3d>
          <a:extLst>
            <a:ext uri="{909E8E84-426E-40DD-AFC4-6F175D3DCCD1}">
              <a14:hiddenFill xmlns:a14="http://schemas.microsoft.com/office/drawing/2010/main">
                <a:solidFill>
                  <a:srgbClr val="FFFFFF"/>
                </a:solidFill>
              </a14:hiddenFill>
            </a:ext>
          </a:extLst>
        </p:spPr>
      </p:pic>
      <p:pic>
        <p:nvPicPr>
          <p:cNvPr id="16396" name="Picture 12" descr="Картинки по запросу &quot;алиса в старне чеду png&quot;"/>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693874" y="3628630"/>
            <a:ext cx="1371668" cy="2150104"/>
          </a:xfrm>
          <a:prstGeom prst="rect">
            <a:avLst/>
          </a:prstGeom>
          <a:noFill/>
          <a:extLst>
            <a:ext uri="{909E8E84-426E-40DD-AFC4-6F175D3DCCD1}">
              <a14:hiddenFill xmlns:a14="http://schemas.microsoft.com/office/drawing/2010/main">
                <a:solidFill>
                  <a:srgbClr val="FFFFFF"/>
                </a:solidFill>
              </a14:hiddenFill>
            </a:ext>
          </a:extLst>
        </p:spPr>
      </p:pic>
      <p:pic>
        <p:nvPicPr>
          <p:cNvPr id="16398" name="Picture 14" descr="Картинки по запросу &quot;алиса в старне чеду png&quot;"/>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886602" y="4365104"/>
            <a:ext cx="3324458" cy="2490008"/>
          </a:xfrm>
          <a:prstGeom prst="rect">
            <a:avLst/>
          </a:prstGeom>
          <a:noFill/>
          <a:extLst>
            <a:ext uri="{909E8E84-426E-40DD-AFC4-6F175D3DCCD1}">
              <a14:hiddenFill xmlns:a14="http://schemas.microsoft.com/office/drawing/2010/main">
                <a:solidFill>
                  <a:srgbClr val="FFFFFF"/>
                </a:solidFill>
              </a14:hiddenFill>
            </a:ext>
          </a:extLst>
        </p:spPr>
      </p:pic>
      <p:pic>
        <p:nvPicPr>
          <p:cNvPr id="16402" name="Picture 18" descr="Картинки по запросу &quot;шляпник пнг&quot;"/>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565662" y="3394892"/>
            <a:ext cx="2088232" cy="3039495"/>
          </a:xfrm>
          <a:prstGeom prst="rect">
            <a:avLst/>
          </a:prstGeom>
          <a:noFill/>
          <a:extLst>
            <a:ext uri="{909E8E84-426E-40DD-AFC4-6F175D3DCCD1}">
              <a14:hiddenFill xmlns:a14="http://schemas.microsoft.com/office/drawing/2010/main">
                <a:solidFill>
                  <a:srgbClr val="FFFFFF"/>
                </a:solidFill>
              </a14:hiddenFill>
            </a:ext>
          </a:extLst>
        </p:spPr>
      </p:pic>
      <p:pic>
        <p:nvPicPr>
          <p:cNvPr id="16400" name="Picture 16" descr="Картинки по запросу &quot;алиса в старне чеду png&quot;"/>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292080" y="5213794"/>
            <a:ext cx="1613467" cy="1613468"/>
          </a:xfrm>
          <a:prstGeom prst="rect">
            <a:avLst/>
          </a:prstGeom>
          <a:noFill/>
          <a:extLst>
            <a:ext uri="{909E8E84-426E-40DD-AFC4-6F175D3DCCD1}">
              <a14:hiddenFill xmlns:a14="http://schemas.microsoft.com/office/drawing/2010/main">
                <a:solidFill>
                  <a:srgbClr val="FFFFFF"/>
                </a:solidFill>
              </a14:hiddenFill>
            </a:ext>
          </a:extLst>
        </p:spPr>
      </p:pic>
      <p:sp>
        <p:nvSpPr>
          <p:cNvPr id="7" name="Нижний колонтитул 6"/>
          <p:cNvSpPr>
            <a:spLocks noGrp="1"/>
          </p:cNvSpPr>
          <p:nvPr>
            <p:ph type="ftr" sz="quarter" idx="11"/>
          </p:nvPr>
        </p:nvSpPr>
        <p:spPr/>
        <p:txBody>
          <a:bodyPr/>
          <a:lstStyle/>
          <a:p>
            <a:r>
              <a:rPr lang="ru-RU" smtClean="0"/>
              <a:t>МБОУ СОШ № 83 КРАСНОДАР</a:t>
            </a:r>
            <a:endParaRPr lang="ru-RU"/>
          </a:p>
        </p:txBody>
      </p:sp>
    </p:spTree>
    <p:extLst>
      <p:ext uri="{BB962C8B-B14F-4D97-AF65-F5344CB8AC3E}">
        <p14:creationId xmlns:p14="http://schemas.microsoft.com/office/powerpoint/2010/main" val="206291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5">
                                            <p:txEl>
                                              <p:pRg st="0" end="0"/>
                                            </p:txEl>
                                          </p:spTgt>
                                        </p:tgtEl>
                                        <p:attrNameLst>
                                          <p:attrName>style.color</p:attrName>
                                        </p:attrNameLst>
                                      </p:cBhvr>
                                      <p:to>
                                        <p:clrVal>
                                          <a:srgbClr val="C00000"/>
                                        </p:clrVal>
                                      </p:to>
                                    </p:set>
                                    <p:set>
                                      <p:cBhvr>
                                        <p:cTn id="7" dur="500" fill="hold"/>
                                        <p:tgtEl>
                                          <p:spTgt spid="5">
                                            <p:txEl>
                                              <p:pRg st="0" end="0"/>
                                            </p:txEl>
                                          </p:spTgt>
                                        </p:tgtEl>
                                        <p:attrNameLst>
                                          <p:attrName>fillcolor</p:attrName>
                                        </p:attrNameLst>
                                      </p:cBhvr>
                                      <p:to>
                                        <p:clrVal>
                                          <a:srgbClr val="C00000"/>
                                        </p:clrVal>
                                      </p:to>
                                    </p:set>
                                    <p:set>
                                      <p:cBhvr>
                                        <p:cTn id="8" dur="500" fill="hold"/>
                                        <p:tgtEl>
                                          <p:spTgt spid="5">
                                            <p:txEl>
                                              <p:pRg st="0" end="0"/>
                                            </p:txEl>
                                          </p:spTgt>
                                        </p:tgtEl>
                                        <p:attrNameLst>
                                          <p:attrName>fill.type</p:attrName>
                                        </p:attrNameLst>
                                      </p:cBhvr>
                                      <p:to>
                                        <p:strVal val="solid"/>
                                      </p:to>
                                    </p:set>
                                  </p:childTnLst>
                                </p:cTn>
                              </p:par>
                              <p:par>
                                <p:cTn id="9" presetID="10" presetClass="entr" presetSubtype="0" fill="hold" nodeType="withEffect">
                                  <p:stCondLst>
                                    <p:cond delay="0"/>
                                  </p:stCondLst>
                                  <p:childTnLst>
                                    <p:set>
                                      <p:cBhvr>
                                        <p:cTn id="10" dur="1" fill="hold">
                                          <p:stCondLst>
                                            <p:cond delay="0"/>
                                          </p:stCondLst>
                                        </p:cTn>
                                        <p:tgtEl>
                                          <p:spTgt spid="16396"/>
                                        </p:tgtEl>
                                        <p:attrNameLst>
                                          <p:attrName>style.visibility</p:attrName>
                                        </p:attrNameLst>
                                      </p:cBhvr>
                                      <p:to>
                                        <p:strVal val="visible"/>
                                      </p:to>
                                    </p:set>
                                    <p:animEffect transition="in" filter="fade">
                                      <p:cBhvr>
                                        <p:cTn id="11" dur="500"/>
                                        <p:tgtEl>
                                          <p:spTgt spid="16396"/>
                                        </p:tgtEl>
                                      </p:cBhvr>
                                    </p:animEffect>
                                  </p:childTnLst>
                                </p:cTn>
                              </p:par>
                              <p:par>
                                <p:cTn id="12" presetID="10" presetClass="entr" presetSubtype="0" fill="hold" nodeType="withEffect">
                                  <p:stCondLst>
                                    <p:cond delay="0"/>
                                  </p:stCondLst>
                                  <p:childTnLst>
                                    <p:set>
                                      <p:cBhvr>
                                        <p:cTn id="13" dur="1" fill="hold">
                                          <p:stCondLst>
                                            <p:cond delay="0"/>
                                          </p:stCondLst>
                                        </p:cTn>
                                        <p:tgtEl>
                                          <p:spTgt spid="16400"/>
                                        </p:tgtEl>
                                        <p:attrNameLst>
                                          <p:attrName>style.visibility</p:attrName>
                                        </p:attrNameLst>
                                      </p:cBhvr>
                                      <p:to>
                                        <p:strVal val="visible"/>
                                      </p:to>
                                    </p:set>
                                    <p:animEffect transition="in" filter="fade">
                                      <p:cBhvr>
                                        <p:cTn id="14" dur="500"/>
                                        <p:tgtEl>
                                          <p:spTgt spid="16400"/>
                                        </p:tgtEl>
                                      </p:cBhvr>
                                    </p:animEffect>
                                  </p:childTnLst>
                                </p:cTn>
                              </p:par>
                              <p:par>
                                <p:cTn id="15" presetID="10" presetClass="entr" presetSubtype="0" fill="hold" nodeType="withEffect">
                                  <p:stCondLst>
                                    <p:cond delay="0"/>
                                  </p:stCondLst>
                                  <p:childTnLst>
                                    <p:set>
                                      <p:cBhvr>
                                        <p:cTn id="16" dur="1" fill="hold">
                                          <p:stCondLst>
                                            <p:cond delay="0"/>
                                          </p:stCondLst>
                                        </p:cTn>
                                        <p:tgtEl>
                                          <p:spTgt spid="16402"/>
                                        </p:tgtEl>
                                        <p:attrNameLst>
                                          <p:attrName>style.visibility</p:attrName>
                                        </p:attrNameLst>
                                      </p:cBhvr>
                                      <p:to>
                                        <p:strVal val="visible"/>
                                      </p:to>
                                    </p:set>
                                    <p:animEffect transition="in" filter="fade">
                                      <p:cBhvr>
                                        <p:cTn id="17" dur="500"/>
                                        <p:tgtEl>
                                          <p:spTgt spid="16402"/>
                                        </p:tgtEl>
                                      </p:cBhvr>
                                    </p:animEffect>
                                  </p:childTnLst>
                                </p:cTn>
                              </p:par>
                              <p:par>
                                <p:cTn id="18" presetID="10" presetClass="entr" presetSubtype="0" fill="hold" nodeType="withEffect">
                                  <p:stCondLst>
                                    <p:cond delay="0"/>
                                  </p:stCondLst>
                                  <p:childTnLst>
                                    <p:set>
                                      <p:cBhvr>
                                        <p:cTn id="19" dur="1" fill="hold">
                                          <p:stCondLst>
                                            <p:cond delay="0"/>
                                          </p:stCondLst>
                                        </p:cTn>
                                        <p:tgtEl>
                                          <p:spTgt spid="16398"/>
                                        </p:tgtEl>
                                        <p:attrNameLst>
                                          <p:attrName>style.visibility</p:attrName>
                                        </p:attrNameLst>
                                      </p:cBhvr>
                                      <p:to>
                                        <p:strVal val="visible"/>
                                      </p:to>
                                    </p:set>
                                    <p:animEffect transition="in" filter="fade">
                                      <p:cBhvr>
                                        <p:cTn id="20" dur="500"/>
                                        <p:tgtEl>
                                          <p:spTgt spid="16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C:\Users\Александр\Desktop\КАРТОТЕКА PNG\ДИЗАЙН\ЭФФЕКТЫ\ЦВЕТНЫЕ ЭФФЕКТЫ\дизайн 2\footer-designs-png-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0" y="2194339"/>
            <a:ext cx="9144000" cy="1200553"/>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C:\Users\Александр\Desktop\КАРТОТЕКА PNG\ДИЗАЙН\ЭФФЕКТЫ\ЦВЕТНЫЕ ЭФФЕКТЫ\profissional-design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7" y="1060432"/>
            <a:ext cx="3633867" cy="2119756"/>
          </a:xfrm>
          <a:prstGeom prst="rect">
            <a:avLst/>
          </a:prstGeom>
          <a:noFill/>
          <a:extLst>
            <a:ext uri="{909E8E84-426E-40DD-AFC4-6F175D3DCCD1}">
              <a14:hiddenFill xmlns:a14="http://schemas.microsoft.com/office/drawing/2010/main">
                <a:solidFill>
                  <a:srgbClr val="FFFFFF"/>
                </a:solidFill>
              </a14:hiddenFill>
            </a:ext>
          </a:extLst>
        </p:spPr>
      </p:pic>
      <p:pic>
        <p:nvPicPr>
          <p:cNvPr id="2073" name="Picture 25" descr="C:\Users\Александр\Desktop\КАРТОТЕКА PNG\ДИЗАЙН\ЭФФЕКТЫ\ЦВЕТНЫЕ ЭФФЕКТЫ\acronis_anydata_engin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18" y="91688"/>
            <a:ext cx="1368152" cy="986257"/>
          </a:xfrm>
          <a:prstGeom prst="rect">
            <a:avLst/>
          </a:prstGeom>
          <a:noFill/>
          <a:effectLst>
            <a:outerShdw blurRad="50800" dist="50800" dir="5400000" algn="ctr" rotWithShape="0">
              <a:srgbClr val="C00000"/>
            </a:outerShdw>
          </a:effectLst>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311446" y="2202320"/>
            <a:ext cx="1832554" cy="400110"/>
          </a:xfrm>
          <a:prstGeom prst="rect">
            <a:avLst/>
          </a:prstGeom>
          <a:noFill/>
        </p:spPr>
        <p:txBody>
          <a:bodyPr wrap="none" lIns="91440" tIns="45720" rIns="91440" bIns="45720">
            <a:spAutoFit/>
          </a:bodyPr>
          <a:lstStyle/>
          <a:p>
            <a:pPr algn="ctr"/>
            <a:r>
              <a:rPr lang="ru-RU" sz="2000" b="1" cap="none" spc="0" dirty="0" smtClean="0">
                <a:ln w="1905"/>
                <a:solidFill>
                  <a:srgbClr val="003399"/>
                </a:solidFill>
                <a:effectLst>
                  <a:innerShdw blurRad="69850" dist="43180" dir="5400000">
                    <a:srgbClr val="000000">
                      <a:alpha val="65000"/>
                    </a:srgbClr>
                  </a:innerShdw>
                </a:effectLst>
                <a:latin typeface="Arial Black" pitchFamily="34" charset="0"/>
                <a:cs typeface="Times New Roman" pitchFamily="18" charset="0"/>
              </a:rPr>
              <a:t>В О П Р </a:t>
            </a:r>
            <a:r>
              <a:rPr lang="ru-RU" sz="2000" b="1" cap="none" spc="0" dirty="0" smtClean="0">
                <a:ln w="1905"/>
                <a:effectLst>
                  <a:innerShdw blurRad="69850" dist="43180" dir="5400000">
                    <a:srgbClr val="000000">
                      <a:alpha val="65000"/>
                    </a:srgbClr>
                  </a:innerShdw>
                </a:effectLst>
                <a:latin typeface="Arial Black" pitchFamily="34" charset="0"/>
                <a:cs typeface="Times New Roman" pitchFamily="18" charset="0"/>
              </a:rPr>
              <a:t>О </a:t>
            </a:r>
            <a:r>
              <a:rPr lang="ru-RU" sz="2000" b="1" cap="none" spc="0" dirty="0" smtClean="0">
                <a:ln w="1905"/>
                <a:solidFill>
                  <a:srgbClr val="003399"/>
                </a:solidFill>
                <a:effectLst>
                  <a:innerShdw blurRad="69850" dist="43180" dir="5400000">
                    <a:srgbClr val="000000">
                      <a:alpha val="65000"/>
                    </a:srgbClr>
                  </a:innerShdw>
                </a:effectLst>
                <a:latin typeface="Arial Black" pitchFamily="34" charset="0"/>
                <a:cs typeface="Times New Roman" pitchFamily="18" charset="0"/>
              </a:rPr>
              <a:t>С</a:t>
            </a:r>
            <a:endParaRPr lang="ru-RU" sz="2000" b="1" cap="none" spc="0" dirty="0">
              <a:ln w="1905"/>
              <a:solidFill>
                <a:srgbClr val="003399"/>
              </a:solidFill>
              <a:effectLst>
                <a:innerShdw blurRad="69850" dist="43180" dir="5400000">
                  <a:srgbClr val="000000">
                    <a:alpha val="65000"/>
                  </a:srgbClr>
                </a:innerShdw>
              </a:effectLst>
              <a:latin typeface="Arial Black" pitchFamily="34" charset="0"/>
              <a:cs typeface="Times New Roman" pitchFamily="18" charset="0"/>
            </a:endParaRPr>
          </a:p>
        </p:txBody>
      </p:sp>
      <p:sp>
        <p:nvSpPr>
          <p:cNvPr id="4" name="Прямоугольник 3"/>
          <p:cNvSpPr/>
          <p:nvPr/>
        </p:nvSpPr>
        <p:spPr>
          <a:xfrm>
            <a:off x="8379708" y="2518469"/>
            <a:ext cx="585837" cy="1323439"/>
          </a:xfrm>
          <a:prstGeom prst="rect">
            <a:avLst/>
          </a:prstGeom>
          <a:noFill/>
        </p:spPr>
        <p:txBody>
          <a:bodyPr wrap="square" lIns="91440" tIns="45720" rIns="91440" bIns="45720">
            <a:spAutoFit/>
          </a:bodyPr>
          <a:lstStyle/>
          <a:p>
            <a:pPr algn="ctr"/>
            <a:r>
              <a:rPr lang="ru-RU" sz="2000" b="1" dirty="0" smtClean="0">
                <a:ln w="1905"/>
                <a:effectLst>
                  <a:innerShdw blurRad="69850" dist="43180" dir="5400000">
                    <a:srgbClr val="000000">
                      <a:alpha val="65000"/>
                    </a:srgbClr>
                  </a:innerShdw>
                </a:effectLst>
                <a:latin typeface="Arial Black" pitchFamily="34" charset="0"/>
                <a:cs typeface="Times New Roman" pitchFamily="18" charset="0"/>
              </a:rPr>
              <a:t>Т</a:t>
            </a:r>
          </a:p>
          <a:p>
            <a:pPr algn="ctr"/>
            <a:r>
              <a:rPr lang="ru-RU" sz="2000" b="1" cap="none" spc="0" dirty="0" smtClean="0">
                <a:ln w="1905"/>
                <a:effectLst>
                  <a:innerShdw blurRad="69850" dist="43180" dir="5400000">
                    <a:srgbClr val="000000">
                      <a:alpha val="65000"/>
                    </a:srgbClr>
                  </a:innerShdw>
                </a:effectLst>
                <a:latin typeface="Arial Black" pitchFamily="34" charset="0"/>
                <a:cs typeface="Times New Roman" pitchFamily="18" charset="0"/>
              </a:rPr>
              <a:t>В</a:t>
            </a:r>
          </a:p>
          <a:p>
            <a:pPr algn="ctr"/>
            <a:r>
              <a:rPr lang="ru-RU" sz="2000" b="1" dirty="0" smtClean="0">
                <a:ln w="1905"/>
                <a:effectLst>
                  <a:innerShdw blurRad="69850" dist="43180" dir="5400000">
                    <a:srgbClr val="000000">
                      <a:alpha val="65000"/>
                    </a:srgbClr>
                  </a:innerShdw>
                </a:effectLst>
                <a:latin typeface="Arial Black" pitchFamily="34" charset="0"/>
                <a:cs typeface="Times New Roman" pitchFamily="18" charset="0"/>
              </a:rPr>
              <a:t>Е</a:t>
            </a:r>
          </a:p>
          <a:p>
            <a:pPr algn="ctr"/>
            <a:r>
              <a:rPr lang="ru-RU" sz="2000" b="1" cap="none" spc="0" dirty="0">
                <a:ln w="1905"/>
                <a:effectLst>
                  <a:innerShdw blurRad="69850" dist="43180" dir="5400000">
                    <a:srgbClr val="000000">
                      <a:alpha val="65000"/>
                    </a:srgbClr>
                  </a:innerShdw>
                </a:effectLst>
                <a:latin typeface="Arial Black" pitchFamily="34" charset="0"/>
                <a:cs typeface="Times New Roman" pitchFamily="18" charset="0"/>
              </a:rPr>
              <a:t>Т</a:t>
            </a:r>
          </a:p>
        </p:txBody>
      </p:sp>
      <p:pic>
        <p:nvPicPr>
          <p:cNvPr id="2075" name="Picture 27" descr="C:\Users\Александр\Desktop\КАРТОТЕКА PNG\ДИЗАЙН\ЭФФЕКТЫ\ЦВЕТНЫЕ ЭФФЕКТЫ\дизайн 2\299-2997098_rakhi-cli.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03781">
            <a:off x="220999" y="381529"/>
            <a:ext cx="1080120" cy="1031514"/>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p:nvSpPr>
        <p:spPr>
          <a:xfrm>
            <a:off x="500855" y="921810"/>
            <a:ext cx="411878"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0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6</a:t>
            </a:r>
            <a:endParaRPr lang="ru-RU" sz="4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Прямоугольник 5"/>
          <p:cNvSpPr/>
          <p:nvPr/>
        </p:nvSpPr>
        <p:spPr>
          <a:xfrm>
            <a:off x="2257971" y="431614"/>
            <a:ext cx="6414655" cy="1200329"/>
          </a:xfrm>
          <a:prstGeom prst="rect">
            <a:avLst/>
          </a:prstGeom>
        </p:spPr>
        <p:txBody>
          <a:bodyPr wrap="square">
            <a:spAutoFit/>
          </a:bodyPr>
          <a:lstStyle/>
          <a:p>
            <a:pPr algn="ctr"/>
            <a:r>
              <a:rPr lang="ru-RU" sz="2400" b="1" dirty="0">
                <a:solidFill>
                  <a:srgbClr val="003399"/>
                </a:solidFill>
                <a:latin typeface="Times New Roman" pitchFamily="18" charset="0"/>
                <a:cs typeface="Times New Roman" pitchFamily="18" charset="0"/>
              </a:rPr>
              <a:t>Мошенник из гетто пытается соблазнить дочь олигарха. </a:t>
            </a:r>
            <a:endParaRPr lang="ru-RU" sz="2400" b="1" dirty="0" smtClean="0">
              <a:solidFill>
                <a:srgbClr val="003399"/>
              </a:solidFill>
              <a:latin typeface="Times New Roman" pitchFamily="18" charset="0"/>
              <a:cs typeface="Times New Roman" pitchFamily="18" charset="0"/>
            </a:endParaRPr>
          </a:p>
          <a:p>
            <a:pPr algn="ctr"/>
            <a:r>
              <a:rPr lang="ru-RU" sz="2400" b="1" dirty="0" smtClean="0">
                <a:solidFill>
                  <a:srgbClr val="003399"/>
                </a:solidFill>
                <a:latin typeface="Times New Roman" pitchFamily="18" charset="0"/>
                <a:cs typeface="Times New Roman" pitchFamily="18" charset="0"/>
              </a:rPr>
              <a:t>Кто </a:t>
            </a:r>
            <a:r>
              <a:rPr lang="ru-RU" sz="2400" b="1" dirty="0">
                <a:solidFill>
                  <a:srgbClr val="003399"/>
                </a:solidFill>
                <a:latin typeface="Times New Roman" pitchFamily="18" charset="0"/>
                <a:cs typeface="Times New Roman" pitchFamily="18" charset="0"/>
              </a:rPr>
              <a:t>этот безумец? </a:t>
            </a:r>
          </a:p>
        </p:txBody>
      </p:sp>
      <p:sp>
        <p:nvSpPr>
          <p:cNvPr id="7" name="Прямоугольник 6"/>
          <p:cNvSpPr/>
          <p:nvPr/>
        </p:nvSpPr>
        <p:spPr>
          <a:xfrm>
            <a:off x="307975" y="3759067"/>
            <a:ext cx="4572000" cy="2677656"/>
          </a:xfrm>
          <a:prstGeom prst="rect">
            <a:avLst/>
          </a:prstGeom>
        </p:spPr>
        <p:txBody>
          <a:bodyPr>
            <a:spAutoFit/>
          </a:bodyPr>
          <a:lstStyle/>
          <a:p>
            <a:r>
              <a:rPr lang="ru-RU" sz="2400" b="1" dirty="0" smtClean="0">
                <a:latin typeface="Times New Roman" pitchFamily="18" charset="0"/>
                <a:cs typeface="Times New Roman" pitchFamily="18" charset="0"/>
              </a:rPr>
              <a:t>Аладдин</a:t>
            </a:r>
          </a:p>
          <a:p>
            <a:endParaRPr lang="ru-RU" sz="2400" b="1" dirty="0">
              <a:latin typeface="Times New Roman" pitchFamily="18" charset="0"/>
              <a:cs typeface="Times New Roman" pitchFamily="18" charset="0"/>
            </a:endParaRPr>
          </a:p>
          <a:p>
            <a:endParaRPr lang="ru-RU" sz="2400" b="1" dirty="0">
              <a:latin typeface="Times New Roman" pitchFamily="18" charset="0"/>
              <a:cs typeface="Times New Roman" pitchFamily="18" charset="0"/>
            </a:endParaRPr>
          </a:p>
          <a:p>
            <a:r>
              <a:rPr lang="ru-RU" sz="2400" b="1" dirty="0" smtClean="0">
                <a:latin typeface="Times New Roman" pitchFamily="18" charset="0"/>
                <a:cs typeface="Times New Roman" pitchFamily="18" charset="0"/>
              </a:rPr>
              <a:t>Трубадур</a:t>
            </a:r>
          </a:p>
          <a:p>
            <a:endParaRPr lang="ru-RU" sz="2400" b="1" dirty="0">
              <a:latin typeface="Times New Roman" pitchFamily="18" charset="0"/>
              <a:cs typeface="Times New Roman" pitchFamily="18" charset="0"/>
            </a:endParaRPr>
          </a:p>
          <a:p>
            <a:endParaRPr lang="ru-RU" sz="2400" b="1" dirty="0">
              <a:latin typeface="Times New Roman" pitchFamily="18" charset="0"/>
              <a:cs typeface="Times New Roman" pitchFamily="18" charset="0"/>
            </a:endParaRPr>
          </a:p>
          <a:p>
            <a:r>
              <a:rPr lang="ru-RU" sz="2400" b="1" dirty="0" smtClean="0">
                <a:latin typeface="Times New Roman" pitchFamily="18" charset="0"/>
                <a:cs typeface="Times New Roman" pitchFamily="18" charset="0"/>
              </a:rPr>
              <a:t>Руслан</a:t>
            </a:r>
            <a:endParaRPr lang="ru-RU" sz="2400" b="1" dirty="0">
              <a:latin typeface="Times New Roman" pitchFamily="18" charset="0"/>
              <a:cs typeface="Times New Roman" pitchFamily="18" charset="0"/>
            </a:endParaRPr>
          </a:p>
        </p:txBody>
      </p:sp>
      <p:sp>
        <p:nvSpPr>
          <p:cNvPr id="8" name="AutoShape 2" descr="Картинки по запросу &quot;алладин пнг&quo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4" descr="Картинки по запросу &quot;алладин пнг&quo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9466" name="Picture 10" descr="Картинки по запросу &quot;руслан и людмиоа  пнг&quo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87692" y="3223133"/>
            <a:ext cx="2359327" cy="3495299"/>
          </a:xfrm>
          <a:prstGeom prst="rect">
            <a:avLst/>
          </a:prstGeom>
          <a:noFill/>
          <a:extLst>
            <a:ext uri="{909E8E84-426E-40DD-AFC4-6F175D3DCCD1}">
              <a14:hiddenFill xmlns:a14="http://schemas.microsoft.com/office/drawing/2010/main">
                <a:solidFill>
                  <a:srgbClr val="FFFFFF"/>
                </a:solidFill>
              </a14:hiddenFill>
            </a:ext>
          </a:extLst>
        </p:spPr>
      </p:pic>
      <p:pic>
        <p:nvPicPr>
          <p:cNvPr id="19470" name="Picture 14" descr="Картинки по запросу &quot;алладин пнг&quot;"/>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29733" y="3087759"/>
            <a:ext cx="3383845" cy="2820752"/>
          </a:xfrm>
          <a:prstGeom prst="rect">
            <a:avLst/>
          </a:prstGeom>
          <a:noFill/>
          <a:extLst>
            <a:ext uri="{909E8E84-426E-40DD-AFC4-6F175D3DCCD1}">
              <a14:hiddenFill xmlns:a14="http://schemas.microsoft.com/office/drawing/2010/main">
                <a:solidFill>
                  <a:srgbClr val="FFFFFF"/>
                </a:solidFill>
              </a14:hiddenFill>
            </a:ext>
          </a:extLst>
        </p:spPr>
      </p:pic>
      <p:pic>
        <p:nvPicPr>
          <p:cNvPr id="19472" name="Picture 16" descr="Картинки по запросу &quot;трудадор и принчцесса  пнг&quo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55976" y="2602430"/>
            <a:ext cx="2562225" cy="4067176"/>
          </a:xfrm>
          <a:prstGeom prst="rect">
            <a:avLst/>
          </a:prstGeom>
          <a:noFill/>
          <a:extLst>
            <a:ext uri="{909E8E84-426E-40DD-AFC4-6F175D3DCCD1}">
              <a14:hiddenFill xmlns:a14="http://schemas.microsoft.com/office/drawing/2010/main">
                <a:solidFill>
                  <a:srgbClr val="FFFFFF"/>
                </a:solidFill>
              </a14:hiddenFill>
            </a:ext>
          </a:extLst>
        </p:spPr>
      </p:pic>
      <p:pic>
        <p:nvPicPr>
          <p:cNvPr id="19480" name="Picture 24" descr="Картинки по запросу &quot;алладин   png&quo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1145042">
            <a:off x="5881753" y="2466764"/>
            <a:ext cx="2679326" cy="4153994"/>
          </a:xfrm>
          <a:prstGeom prst="rect">
            <a:avLst/>
          </a:prstGeom>
          <a:noFill/>
          <a:extLst>
            <a:ext uri="{909E8E84-426E-40DD-AFC4-6F175D3DCCD1}">
              <a14:hiddenFill xmlns:a14="http://schemas.microsoft.com/office/drawing/2010/main">
                <a:solidFill>
                  <a:srgbClr val="FFFFFF"/>
                </a:solidFill>
              </a14:hiddenFill>
            </a:ext>
          </a:extLst>
        </p:spPr>
      </p:pic>
      <p:pic>
        <p:nvPicPr>
          <p:cNvPr id="19484" name="Picture 28" descr="Картинки по запросу &quot;яго png&quot;"/>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flipH="1">
            <a:off x="6156176" y="2221925"/>
            <a:ext cx="3393348" cy="3393348"/>
          </a:xfrm>
          <a:prstGeom prst="rect">
            <a:avLst/>
          </a:prstGeom>
          <a:noFill/>
          <a:extLst>
            <a:ext uri="{909E8E84-426E-40DD-AFC4-6F175D3DCCD1}">
              <a14:hiddenFill xmlns:a14="http://schemas.microsoft.com/office/drawing/2010/main">
                <a:solidFill>
                  <a:srgbClr val="FFFFFF"/>
                </a:solidFill>
              </a14:hiddenFill>
            </a:ext>
          </a:extLst>
        </p:spPr>
      </p:pic>
      <p:pic>
        <p:nvPicPr>
          <p:cNvPr id="19488" name="Picture 32" descr="Картинки по запросу &quot;мартышка абу   png&quo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flipH="1">
            <a:off x="4913578" y="4725144"/>
            <a:ext cx="1961559" cy="2023208"/>
          </a:xfrm>
          <a:prstGeom prst="rect">
            <a:avLst/>
          </a:prstGeom>
          <a:noFill/>
          <a:extLst>
            <a:ext uri="{909E8E84-426E-40DD-AFC4-6F175D3DCCD1}">
              <a14:hiddenFill xmlns:a14="http://schemas.microsoft.com/office/drawing/2010/main">
                <a:solidFill>
                  <a:srgbClr val="FFFFFF"/>
                </a:solidFill>
              </a14:hiddenFill>
            </a:ext>
          </a:extLst>
        </p:spPr>
      </p:pic>
      <p:sp>
        <p:nvSpPr>
          <p:cNvPr id="10" name="Нижний колонтитул 9"/>
          <p:cNvSpPr>
            <a:spLocks noGrp="1"/>
          </p:cNvSpPr>
          <p:nvPr>
            <p:ph type="ftr" sz="quarter" idx="11"/>
          </p:nvPr>
        </p:nvSpPr>
        <p:spPr/>
        <p:txBody>
          <a:bodyPr/>
          <a:lstStyle/>
          <a:p>
            <a:r>
              <a:rPr lang="ru-RU" smtClean="0"/>
              <a:t>МБОУ СОШ № 83 КРАСНОДАР</a:t>
            </a:r>
            <a:endParaRPr lang="ru-RU"/>
          </a:p>
        </p:txBody>
      </p:sp>
    </p:spTree>
    <p:extLst>
      <p:ext uri="{BB962C8B-B14F-4D97-AF65-F5344CB8AC3E}">
        <p14:creationId xmlns:p14="http://schemas.microsoft.com/office/powerpoint/2010/main" val="823908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7">
                                            <p:txEl>
                                              <p:pRg st="0" end="0"/>
                                            </p:txEl>
                                          </p:spTgt>
                                        </p:tgtEl>
                                        <p:attrNameLst>
                                          <p:attrName>style.color</p:attrName>
                                        </p:attrNameLst>
                                      </p:cBhvr>
                                      <p:to>
                                        <p:clrVal>
                                          <a:schemeClr val="accent2"/>
                                        </p:clrVal>
                                      </p:to>
                                    </p:set>
                                    <p:set>
                                      <p:cBhvr>
                                        <p:cTn id="7" dur="500" fill="hold"/>
                                        <p:tgtEl>
                                          <p:spTgt spid="7">
                                            <p:txEl>
                                              <p:pRg st="0" end="0"/>
                                            </p:txEl>
                                          </p:spTgt>
                                        </p:tgtEl>
                                        <p:attrNameLst>
                                          <p:attrName>fillcolor</p:attrName>
                                        </p:attrNameLst>
                                      </p:cBhvr>
                                      <p:to>
                                        <p:clrVal>
                                          <a:schemeClr val="accent2"/>
                                        </p:clrVal>
                                      </p:to>
                                    </p:set>
                                    <p:set>
                                      <p:cBhvr>
                                        <p:cTn id="8" dur="500" fill="hold"/>
                                        <p:tgtEl>
                                          <p:spTgt spid="7">
                                            <p:txEl>
                                              <p:pRg st="0" end="0"/>
                                            </p:txEl>
                                          </p:spTgt>
                                        </p:tgtEl>
                                        <p:attrNameLst>
                                          <p:attrName>fill.type</p:attrName>
                                        </p:attrNameLst>
                                      </p:cBhvr>
                                      <p:to>
                                        <p:strVal val="solid"/>
                                      </p:to>
                                    </p:set>
                                  </p:childTnLst>
                                </p:cTn>
                              </p:par>
                            </p:childTnLst>
                          </p:cTn>
                        </p:par>
                        <p:par>
                          <p:cTn id="9" fill="hold">
                            <p:stCondLst>
                              <p:cond delay="620"/>
                            </p:stCondLst>
                            <p:childTnLst>
                              <p:par>
                                <p:cTn id="10" presetID="10" presetClass="exit" presetSubtype="0" fill="hold" nodeType="afterEffect">
                                  <p:stCondLst>
                                    <p:cond delay="0"/>
                                  </p:stCondLst>
                                  <p:childTnLst>
                                    <p:animEffect transition="out" filter="fade">
                                      <p:cBhvr>
                                        <p:cTn id="11" dur="500"/>
                                        <p:tgtEl>
                                          <p:spTgt spid="19466"/>
                                        </p:tgtEl>
                                      </p:cBhvr>
                                    </p:animEffect>
                                    <p:set>
                                      <p:cBhvr>
                                        <p:cTn id="12" dur="1" fill="hold">
                                          <p:stCondLst>
                                            <p:cond delay="499"/>
                                          </p:stCondLst>
                                        </p:cTn>
                                        <p:tgtEl>
                                          <p:spTgt spid="19466"/>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19472"/>
                                        </p:tgtEl>
                                      </p:cBhvr>
                                    </p:animEffect>
                                    <p:set>
                                      <p:cBhvr>
                                        <p:cTn id="15" dur="1" fill="hold">
                                          <p:stCondLst>
                                            <p:cond delay="499"/>
                                          </p:stCondLst>
                                        </p:cTn>
                                        <p:tgtEl>
                                          <p:spTgt spid="19472"/>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9480"/>
                                        </p:tgtEl>
                                        <p:attrNameLst>
                                          <p:attrName>style.visibility</p:attrName>
                                        </p:attrNameLst>
                                      </p:cBhvr>
                                      <p:to>
                                        <p:strVal val="visible"/>
                                      </p:to>
                                    </p:set>
                                    <p:animEffect transition="in" filter="fade">
                                      <p:cBhvr>
                                        <p:cTn id="18" dur="500"/>
                                        <p:tgtEl>
                                          <p:spTgt spid="19480"/>
                                        </p:tgtEl>
                                      </p:cBhvr>
                                    </p:animEffect>
                                  </p:childTnLst>
                                </p:cTn>
                              </p:par>
                            </p:childTnLst>
                          </p:cTn>
                        </p:par>
                        <p:par>
                          <p:cTn id="19" fill="hold">
                            <p:stCondLst>
                              <p:cond delay="1120"/>
                            </p:stCondLst>
                            <p:childTnLst>
                              <p:par>
                                <p:cTn id="20" presetID="10" presetClass="entr" presetSubtype="0" fill="hold" nodeType="afterEffect">
                                  <p:stCondLst>
                                    <p:cond delay="0"/>
                                  </p:stCondLst>
                                  <p:childTnLst>
                                    <p:set>
                                      <p:cBhvr>
                                        <p:cTn id="21" dur="1" fill="hold">
                                          <p:stCondLst>
                                            <p:cond delay="0"/>
                                          </p:stCondLst>
                                        </p:cTn>
                                        <p:tgtEl>
                                          <p:spTgt spid="19484"/>
                                        </p:tgtEl>
                                        <p:attrNameLst>
                                          <p:attrName>style.visibility</p:attrName>
                                        </p:attrNameLst>
                                      </p:cBhvr>
                                      <p:to>
                                        <p:strVal val="visible"/>
                                      </p:to>
                                    </p:set>
                                    <p:animEffect transition="in" filter="fade">
                                      <p:cBhvr>
                                        <p:cTn id="22" dur="500"/>
                                        <p:tgtEl>
                                          <p:spTgt spid="19484"/>
                                        </p:tgtEl>
                                      </p:cBhvr>
                                    </p:animEffect>
                                  </p:childTnLst>
                                </p:cTn>
                              </p:par>
                              <p:par>
                                <p:cTn id="23" presetID="10" presetClass="entr" presetSubtype="0" fill="hold" nodeType="withEffect">
                                  <p:stCondLst>
                                    <p:cond delay="0"/>
                                  </p:stCondLst>
                                  <p:childTnLst>
                                    <p:set>
                                      <p:cBhvr>
                                        <p:cTn id="24" dur="1" fill="hold">
                                          <p:stCondLst>
                                            <p:cond delay="0"/>
                                          </p:stCondLst>
                                        </p:cTn>
                                        <p:tgtEl>
                                          <p:spTgt spid="19488"/>
                                        </p:tgtEl>
                                        <p:attrNameLst>
                                          <p:attrName>style.visibility</p:attrName>
                                        </p:attrNameLst>
                                      </p:cBhvr>
                                      <p:to>
                                        <p:strVal val="visible"/>
                                      </p:to>
                                    </p:set>
                                    <p:animEffect transition="in" filter="fade">
                                      <p:cBhvr>
                                        <p:cTn id="25" dur="500"/>
                                        <p:tgtEl>
                                          <p:spTgt spid="19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46" name="Picture 14" descr="Картинки по запросу &quot;слон png&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87737" y="3869743"/>
            <a:ext cx="3156263" cy="3156263"/>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Александр\Desktop\КАРТОТЕКА PNG\ДИЗАЙН\ЭФФЕКТЫ\ЦВЕТНЫЕ ЭФФЕКТЫ\дизайн 2\footer-designs-png-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0" y="2194339"/>
            <a:ext cx="9144000" cy="1200553"/>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C:\Users\Александр\Desktop\КАРТОТЕКА PNG\ДИЗАЙН\ЭФФЕКТЫ\ЦВЕТНЫЕ ЭФФЕКТЫ\profissional-design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07" y="1060432"/>
            <a:ext cx="3633867" cy="2119756"/>
          </a:xfrm>
          <a:prstGeom prst="rect">
            <a:avLst/>
          </a:prstGeom>
          <a:noFill/>
          <a:extLst>
            <a:ext uri="{909E8E84-426E-40DD-AFC4-6F175D3DCCD1}">
              <a14:hiddenFill xmlns:a14="http://schemas.microsoft.com/office/drawing/2010/main">
                <a:solidFill>
                  <a:srgbClr val="FFFFFF"/>
                </a:solidFill>
              </a14:hiddenFill>
            </a:ext>
          </a:extLst>
        </p:spPr>
      </p:pic>
      <p:pic>
        <p:nvPicPr>
          <p:cNvPr id="2073" name="Picture 25" descr="C:\Users\Александр\Desktop\КАРТОТЕКА PNG\ДИЗАЙН\ЭФФЕКТЫ\ЦВЕТНЫЕ ЭФФЕКТЫ\acronis_anydata_engin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718" y="91688"/>
            <a:ext cx="1368152" cy="986257"/>
          </a:xfrm>
          <a:prstGeom prst="rect">
            <a:avLst/>
          </a:prstGeom>
          <a:noFill/>
          <a:effectLst>
            <a:outerShdw blurRad="50800" dist="50800" dir="5400000" algn="ctr" rotWithShape="0">
              <a:srgbClr val="C00000"/>
            </a:outerShdw>
          </a:effectLst>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311446" y="2202320"/>
            <a:ext cx="1832554" cy="400110"/>
          </a:xfrm>
          <a:prstGeom prst="rect">
            <a:avLst/>
          </a:prstGeom>
          <a:noFill/>
        </p:spPr>
        <p:txBody>
          <a:bodyPr wrap="none" lIns="91440" tIns="45720" rIns="91440" bIns="45720">
            <a:spAutoFit/>
          </a:bodyPr>
          <a:lstStyle/>
          <a:p>
            <a:pPr algn="ctr"/>
            <a:r>
              <a:rPr lang="ru-RU" sz="2000" b="1" cap="none" spc="0" dirty="0" smtClean="0">
                <a:ln w="1905"/>
                <a:solidFill>
                  <a:srgbClr val="003399"/>
                </a:solidFill>
                <a:effectLst>
                  <a:innerShdw blurRad="69850" dist="43180" dir="5400000">
                    <a:srgbClr val="000000">
                      <a:alpha val="65000"/>
                    </a:srgbClr>
                  </a:innerShdw>
                </a:effectLst>
                <a:latin typeface="Arial Black" pitchFamily="34" charset="0"/>
                <a:cs typeface="Times New Roman" pitchFamily="18" charset="0"/>
              </a:rPr>
              <a:t>В О П Р </a:t>
            </a:r>
            <a:r>
              <a:rPr lang="ru-RU" sz="2000" b="1" cap="none" spc="0" dirty="0" smtClean="0">
                <a:ln w="1905"/>
                <a:effectLst>
                  <a:innerShdw blurRad="69850" dist="43180" dir="5400000">
                    <a:srgbClr val="000000">
                      <a:alpha val="65000"/>
                    </a:srgbClr>
                  </a:innerShdw>
                </a:effectLst>
                <a:latin typeface="Arial Black" pitchFamily="34" charset="0"/>
                <a:cs typeface="Times New Roman" pitchFamily="18" charset="0"/>
              </a:rPr>
              <a:t>О </a:t>
            </a:r>
            <a:r>
              <a:rPr lang="ru-RU" sz="2000" b="1" cap="none" spc="0" dirty="0" smtClean="0">
                <a:ln w="1905"/>
                <a:solidFill>
                  <a:srgbClr val="003399"/>
                </a:solidFill>
                <a:effectLst>
                  <a:innerShdw blurRad="69850" dist="43180" dir="5400000">
                    <a:srgbClr val="000000">
                      <a:alpha val="65000"/>
                    </a:srgbClr>
                  </a:innerShdw>
                </a:effectLst>
                <a:latin typeface="Arial Black" pitchFamily="34" charset="0"/>
                <a:cs typeface="Times New Roman" pitchFamily="18" charset="0"/>
              </a:rPr>
              <a:t>С</a:t>
            </a:r>
            <a:endParaRPr lang="ru-RU" sz="2000" b="1" cap="none" spc="0" dirty="0">
              <a:ln w="1905"/>
              <a:solidFill>
                <a:srgbClr val="003399"/>
              </a:solidFill>
              <a:effectLst>
                <a:innerShdw blurRad="69850" dist="43180" dir="5400000">
                  <a:srgbClr val="000000">
                    <a:alpha val="65000"/>
                  </a:srgbClr>
                </a:innerShdw>
              </a:effectLst>
              <a:latin typeface="Arial Black" pitchFamily="34" charset="0"/>
              <a:cs typeface="Times New Roman" pitchFamily="18" charset="0"/>
            </a:endParaRPr>
          </a:p>
        </p:txBody>
      </p:sp>
      <p:sp>
        <p:nvSpPr>
          <p:cNvPr id="4" name="Прямоугольник 3"/>
          <p:cNvSpPr/>
          <p:nvPr/>
        </p:nvSpPr>
        <p:spPr>
          <a:xfrm>
            <a:off x="8379708" y="2518469"/>
            <a:ext cx="585837" cy="1323439"/>
          </a:xfrm>
          <a:prstGeom prst="rect">
            <a:avLst/>
          </a:prstGeom>
          <a:noFill/>
        </p:spPr>
        <p:txBody>
          <a:bodyPr wrap="square" lIns="91440" tIns="45720" rIns="91440" bIns="45720">
            <a:spAutoFit/>
          </a:bodyPr>
          <a:lstStyle/>
          <a:p>
            <a:pPr algn="ctr"/>
            <a:r>
              <a:rPr lang="ru-RU" sz="2000" b="1" dirty="0" smtClean="0">
                <a:ln w="1905"/>
                <a:effectLst>
                  <a:innerShdw blurRad="69850" dist="43180" dir="5400000">
                    <a:srgbClr val="000000">
                      <a:alpha val="65000"/>
                    </a:srgbClr>
                  </a:innerShdw>
                </a:effectLst>
                <a:latin typeface="Arial Black" pitchFamily="34" charset="0"/>
                <a:cs typeface="Times New Roman" pitchFamily="18" charset="0"/>
              </a:rPr>
              <a:t>Т</a:t>
            </a:r>
          </a:p>
          <a:p>
            <a:pPr algn="ctr"/>
            <a:r>
              <a:rPr lang="ru-RU" sz="2000" b="1" cap="none" spc="0" dirty="0" smtClean="0">
                <a:ln w="1905"/>
                <a:effectLst>
                  <a:innerShdw blurRad="69850" dist="43180" dir="5400000">
                    <a:srgbClr val="000000">
                      <a:alpha val="65000"/>
                    </a:srgbClr>
                  </a:innerShdw>
                </a:effectLst>
                <a:latin typeface="Arial Black" pitchFamily="34" charset="0"/>
                <a:cs typeface="Times New Roman" pitchFamily="18" charset="0"/>
              </a:rPr>
              <a:t>В</a:t>
            </a:r>
          </a:p>
          <a:p>
            <a:pPr algn="ctr"/>
            <a:r>
              <a:rPr lang="ru-RU" sz="2000" b="1" dirty="0" smtClean="0">
                <a:ln w="1905"/>
                <a:effectLst>
                  <a:innerShdw blurRad="69850" dist="43180" dir="5400000">
                    <a:srgbClr val="000000">
                      <a:alpha val="65000"/>
                    </a:srgbClr>
                  </a:innerShdw>
                </a:effectLst>
                <a:latin typeface="Arial Black" pitchFamily="34" charset="0"/>
                <a:cs typeface="Times New Roman" pitchFamily="18" charset="0"/>
              </a:rPr>
              <a:t>Е</a:t>
            </a:r>
          </a:p>
          <a:p>
            <a:pPr algn="ctr"/>
            <a:r>
              <a:rPr lang="ru-RU" sz="2000" b="1" cap="none" spc="0" dirty="0">
                <a:ln w="1905"/>
                <a:effectLst>
                  <a:innerShdw blurRad="69850" dist="43180" dir="5400000">
                    <a:srgbClr val="000000">
                      <a:alpha val="65000"/>
                    </a:srgbClr>
                  </a:innerShdw>
                </a:effectLst>
                <a:latin typeface="Arial Black" pitchFamily="34" charset="0"/>
                <a:cs typeface="Times New Roman" pitchFamily="18" charset="0"/>
              </a:rPr>
              <a:t>Т</a:t>
            </a:r>
          </a:p>
        </p:txBody>
      </p:sp>
      <p:pic>
        <p:nvPicPr>
          <p:cNvPr id="2075" name="Picture 27" descr="C:\Users\Александр\Desktop\КАРТОТЕКА PNG\ДИЗАЙН\ЭФФЕКТЫ\ЦВЕТНЫЕ ЭФФЕКТЫ\дизайн 2\299-2997098_rakhi-cli.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03781">
            <a:off x="220999" y="381529"/>
            <a:ext cx="1080120" cy="1031514"/>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p:nvSpPr>
        <p:spPr>
          <a:xfrm>
            <a:off x="500855" y="921810"/>
            <a:ext cx="411878"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0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7</a:t>
            </a:r>
            <a:endParaRPr lang="ru-RU" sz="4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2" name="Прямоугольник 1"/>
          <p:cNvSpPr/>
          <p:nvPr/>
        </p:nvSpPr>
        <p:spPr>
          <a:xfrm>
            <a:off x="2483768" y="275602"/>
            <a:ext cx="6386626" cy="1569660"/>
          </a:xfrm>
          <a:prstGeom prst="rect">
            <a:avLst/>
          </a:prstGeom>
        </p:spPr>
        <p:txBody>
          <a:bodyPr wrap="square">
            <a:spAutoFit/>
          </a:bodyPr>
          <a:lstStyle/>
          <a:p>
            <a:pPr algn="ctr"/>
            <a:r>
              <a:rPr lang="ru-RU" sz="2400" b="1" dirty="0">
                <a:solidFill>
                  <a:srgbClr val="003399"/>
                </a:solidFill>
                <a:latin typeface="Times New Roman" pitchFamily="18" charset="0"/>
                <a:cs typeface="Times New Roman" pitchFamily="18" charset="0"/>
              </a:rPr>
              <a:t>Два подозрительно непохожих друг на друга спутника ведут душеспасительные беседы посреди погодного катаклизма. </a:t>
            </a:r>
            <a:endParaRPr lang="ru-RU" sz="2400" b="1" dirty="0" smtClean="0">
              <a:solidFill>
                <a:srgbClr val="003399"/>
              </a:solidFill>
              <a:latin typeface="Times New Roman" pitchFamily="18" charset="0"/>
              <a:cs typeface="Times New Roman" pitchFamily="18" charset="0"/>
            </a:endParaRPr>
          </a:p>
          <a:p>
            <a:pPr algn="ctr"/>
            <a:r>
              <a:rPr lang="ru-RU" sz="2400" b="1" dirty="0" smtClean="0">
                <a:solidFill>
                  <a:srgbClr val="003399"/>
                </a:solidFill>
                <a:latin typeface="Times New Roman" pitchFamily="18" charset="0"/>
                <a:cs typeface="Times New Roman" pitchFamily="18" charset="0"/>
              </a:rPr>
              <a:t>Что </a:t>
            </a:r>
            <a:r>
              <a:rPr lang="ru-RU" sz="2400" b="1" dirty="0">
                <a:solidFill>
                  <a:srgbClr val="003399"/>
                </a:solidFill>
                <a:latin typeface="Times New Roman" pitchFamily="18" charset="0"/>
                <a:cs typeface="Times New Roman" pitchFamily="18" charset="0"/>
              </a:rPr>
              <a:t>это за сюжет? </a:t>
            </a:r>
          </a:p>
        </p:txBody>
      </p:sp>
      <p:sp>
        <p:nvSpPr>
          <p:cNvPr id="5" name="Прямоугольник 4"/>
          <p:cNvSpPr/>
          <p:nvPr/>
        </p:nvSpPr>
        <p:spPr>
          <a:xfrm>
            <a:off x="395536" y="3180188"/>
            <a:ext cx="4572000" cy="3046988"/>
          </a:xfrm>
          <a:prstGeom prst="rect">
            <a:avLst/>
          </a:prstGeom>
        </p:spPr>
        <p:txBody>
          <a:bodyPr>
            <a:spAutoFit/>
          </a:bodyPr>
          <a:lstStyle/>
          <a:p>
            <a:r>
              <a:rPr lang="ru-RU" sz="2400" b="1" dirty="0">
                <a:latin typeface="Times New Roman" pitchFamily="18" charset="0"/>
                <a:cs typeface="Times New Roman" pitchFamily="18" charset="0"/>
              </a:rPr>
              <a:t>Винни Пух и </a:t>
            </a:r>
            <a:r>
              <a:rPr lang="ru-RU" sz="2400" b="1" dirty="0" smtClean="0">
                <a:latin typeface="Times New Roman" pitchFamily="18" charset="0"/>
                <a:cs typeface="Times New Roman" pitchFamily="18" charset="0"/>
              </a:rPr>
              <a:t>Пятачок</a:t>
            </a:r>
          </a:p>
          <a:p>
            <a:endParaRPr lang="ru-RU" sz="2400" b="1" dirty="0">
              <a:latin typeface="Times New Roman" pitchFamily="18" charset="0"/>
              <a:cs typeface="Times New Roman" pitchFamily="18" charset="0"/>
            </a:endParaRPr>
          </a:p>
          <a:p>
            <a:endParaRPr lang="ru-RU" sz="2400" b="1" dirty="0" smtClean="0">
              <a:latin typeface="Times New Roman" pitchFamily="18" charset="0"/>
              <a:cs typeface="Times New Roman" pitchFamily="18" charset="0"/>
            </a:endParaRPr>
          </a:p>
          <a:p>
            <a:r>
              <a:rPr lang="ru-RU" sz="2400" b="1" dirty="0" smtClean="0">
                <a:latin typeface="Times New Roman" pitchFamily="18" charset="0"/>
                <a:cs typeface="Times New Roman" pitchFamily="18" charset="0"/>
              </a:rPr>
              <a:t>«</a:t>
            </a:r>
            <a:r>
              <a:rPr lang="ru-RU" sz="2400" b="1" dirty="0">
                <a:latin typeface="Times New Roman" pitchFamily="18" charset="0"/>
                <a:cs typeface="Times New Roman" pitchFamily="18" charset="0"/>
              </a:rPr>
              <a:t>Ёжик в тумане</a:t>
            </a:r>
            <a:r>
              <a:rPr lang="ru-RU" sz="2400" b="1" dirty="0" smtClean="0">
                <a:latin typeface="Times New Roman" pitchFamily="18" charset="0"/>
                <a:cs typeface="Times New Roman" pitchFamily="18" charset="0"/>
              </a:rPr>
              <a:t>»</a:t>
            </a:r>
          </a:p>
          <a:p>
            <a:endParaRPr lang="ru-RU" sz="2400" b="1" dirty="0" smtClean="0">
              <a:latin typeface="Times New Roman" pitchFamily="18" charset="0"/>
              <a:cs typeface="Times New Roman" pitchFamily="18" charset="0"/>
            </a:endParaRPr>
          </a:p>
          <a:p>
            <a:endParaRPr lang="ru-RU" sz="2400" b="1" dirty="0">
              <a:latin typeface="Times New Roman" pitchFamily="18" charset="0"/>
              <a:cs typeface="Times New Roman" pitchFamily="18" charset="0"/>
            </a:endParaRPr>
          </a:p>
          <a:p>
            <a:endParaRPr lang="ru-RU" sz="2400" b="1" dirty="0">
              <a:latin typeface="Times New Roman" pitchFamily="18" charset="0"/>
              <a:cs typeface="Times New Roman" pitchFamily="18" charset="0"/>
            </a:endParaRPr>
          </a:p>
          <a:p>
            <a:r>
              <a:rPr lang="ru-RU" sz="2400" b="1" dirty="0">
                <a:latin typeface="Times New Roman" pitchFamily="18" charset="0"/>
                <a:cs typeface="Times New Roman" pitchFamily="18" charset="0"/>
              </a:rPr>
              <a:t>«Сказка о рыбаке и рыбке»</a:t>
            </a:r>
          </a:p>
        </p:txBody>
      </p:sp>
      <p:pic>
        <p:nvPicPr>
          <p:cNvPr id="18434" name="Picture 2" descr="Картинки по запросу &quot;винипух и пятасок  png&quot;"/>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87824" y="1845262"/>
            <a:ext cx="3505294" cy="2418653"/>
          </a:xfrm>
          <a:prstGeom prst="rect">
            <a:avLst/>
          </a:prstGeom>
          <a:noFill/>
          <a:extLst>
            <a:ext uri="{909E8E84-426E-40DD-AFC4-6F175D3DCCD1}">
              <a14:hiddenFill xmlns:a14="http://schemas.microsoft.com/office/drawing/2010/main">
                <a:solidFill>
                  <a:srgbClr val="FFFFFF"/>
                </a:solidFill>
              </a14:hiddenFill>
            </a:ext>
          </a:extLst>
        </p:spPr>
      </p:pic>
      <p:pic>
        <p:nvPicPr>
          <p:cNvPr id="18435" name="Picture 3" descr="C:\Users\Александр\Desktop\8.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23728" y="3592494"/>
            <a:ext cx="2222376" cy="2222376"/>
          </a:xfrm>
          <a:prstGeom prst="rect">
            <a:avLst/>
          </a:prstGeom>
          <a:noFill/>
          <a:extLst>
            <a:ext uri="{909E8E84-426E-40DD-AFC4-6F175D3DCCD1}">
              <a14:hiddenFill xmlns:a14="http://schemas.microsoft.com/office/drawing/2010/main">
                <a:solidFill>
                  <a:srgbClr val="FFFFFF"/>
                </a:solidFill>
              </a14:hiddenFill>
            </a:ext>
          </a:extLst>
        </p:spPr>
      </p:pic>
      <p:pic>
        <p:nvPicPr>
          <p:cNvPr id="18440" name="Picture 8" descr="Картинки по запросу &quot;старик  и золотая рыбка png&quo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70513" y="4077072"/>
            <a:ext cx="1872208" cy="2658758"/>
          </a:xfrm>
          <a:prstGeom prst="rect">
            <a:avLst/>
          </a:prstGeom>
          <a:noFill/>
          <a:extLst>
            <a:ext uri="{909E8E84-426E-40DD-AFC4-6F175D3DCCD1}">
              <a14:hiddenFill xmlns:a14="http://schemas.microsoft.com/office/drawing/2010/main">
                <a:solidFill>
                  <a:srgbClr val="FFFFFF"/>
                </a:solidFill>
              </a14:hiddenFill>
            </a:ext>
          </a:extLst>
        </p:spPr>
      </p:pic>
      <p:pic>
        <p:nvPicPr>
          <p:cNvPr id="18442" name="Picture 10" descr="Картинки по запросу &quot;белая лошадь png&quot;"/>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flipH="1">
            <a:off x="3694716" y="4015547"/>
            <a:ext cx="3871152" cy="2864653"/>
          </a:xfrm>
          <a:prstGeom prst="rect">
            <a:avLst/>
          </a:prstGeom>
          <a:noFill/>
          <a:extLst>
            <a:ext uri="{909E8E84-426E-40DD-AFC4-6F175D3DCCD1}">
              <a14:hiddenFill xmlns:a14="http://schemas.microsoft.com/office/drawing/2010/main">
                <a:solidFill>
                  <a:srgbClr val="FFFFFF"/>
                </a:solidFill>
              </a14:hiddenFill>
            </a:ext>
          </a:extLst>
        </p:spPr>
      </p:pic>
      <p:pic>
        <p:nvPicPr>
          <p:cNvPr id="18448" name="Picture 16" descr="Картинки по запросу &quot;летучая мышь png&quot;"/>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445573" y="2522188"/>
            <a:ext cx="3227053" cy="2140612"/>
          </a:xfrm>
          <a:prstGeom prst="rect">
            <a:avLst/>
          </a:prstGeom>
          <a:noFill/>
          <a:extLst>
            <a:ext uri="{909E8E84-426E-40DD-AFC4-6F175D3DCCD1}">
              <a14:hiddenFill xmlns:a14="http://schemas.microsoft.com/office/drawing/2010/main">
                <a:solidFill>
                  <a:srgbClr val="FFFFFF"/>
                </a:solidFill>
              </a14:hiddenFill>
            </a:ext>
          </a:extLst>
        </p:spPr>
      </p:pic>
      <p:pic>
        <p:nvPicPr>
          <p:cNvPr id="18444" name="Picture 12" descr="Картинки по запросу &quot;улитка png&quot;"/>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489548" y="5568663"/>
            <a:ext cx="1373138" cy="1167167"/>
          </a:xfrm>
          <a:prstGeom prst="rect">
            <a:avLst/>
          </a:prstGeom>
          <a:noFill/>
          <a:extLst>
            <a:ext uri="{909E8E84-426E-40DD-AFC4-6F175D3DCCD1}">
              <a14:hiddenFill xmlns:a14="http://schemas.microsoft.com/office/drawing/2010/main">
                <a:solidFill>
                  <a:srgbClr val="FFFFFF"/>
                </a:solidFill>
              </a14:hiddenFill>
            </a:ext>
          </a:extLst>
        </p:spPr>
      </p:pic>
      <p:sp>
        <p:nvSpPr>
          <p:cNvPr id="6" name="Нижний колонтитул 5"/>
          <p:cNvSpPr>
            <a:spLocks noGrp="1"/>
          </p:cNvSpPr>
          <p:nvPr>
            <p:ph type="ftr" sz="quarter" idx="11"/>
          </p:nvPr>
        </p:nvSpPr>
        <p:spPr/>
        <p:txBody>
          <a:bodyPr/>
          <a:lstStyle/>
          <a:p>
            <a:r>
              <a:rPr lang="ru-RU" smtClean="0"/>
              <a:t>МБОУ СОШ № 83 КРАСНОДАР</a:t>
            </a:r>
            <a:endParaRPr lang="ru-RU"/>
          </a:p>
        </p:txBody>
      </p:sp>
      <p:pic>
        <p:nvPicPr>
          <p:cNvPr id="18449" name="Picture 17"/>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445573" y="4662800"/>
            <a:ext cx="1023507" cy="1297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389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5">
                                            <p:txEl>
                                              <p:pRg st="3" end="3"/>
                                            </p:txEl>
                                          </p:spTgt>
                                        </p:tgtEl>
                                        <p:attrNameLst>
                                          <p:attrName>style.color</p:attrName>
                                        </p:attrNameLst>
                                      </p:cBhvr>
                                      <p:to>
                                        <p:clrVal>
                                          <a:srgbClr val="C00000"/>
                                        </p:clrVal>
                                      </p:to>
                                    </p:set>
                                    <p:set>
                                      <p:cBhvr>
                                        <p:cTn id="7" dur="500" fill="hold"/>
                                        <p:tgtEl>
                                          <p:spTgt spid="5">
                                            <p:txEl>
                                              <p:pRg st="3" end="3"/>
                                            </p:txEl>
                                          </p:spTgt>
                                        </p:tgtEl>
                                        <p:attrNameLst>
                                          <p:attrName>fillcolor</p:attrName>
                                        </p:attrNameLst>
                                      </p:cBhvr>
                                      <p:to>
                                        <p:clrVal>
                                          <a:srgbClr val="C00000"/>
                                        </p:clrVal>
                                      </p:to>
                                    </p:set>
                                    <p:set>
                                      <p:cBhvr>
                                        <p:cTn id="8" dur="500" fill="hold"/>
                                        <p:tgtEl>
                                          <p:spTgt spid="5">
                                            <p:txEl>
                                              <p:pRg st="3" end="3"/>
                                            </p:txEl>
                                          </p:spTgt>
                                        </p:tgtEl>
                                        <p:attrNameLst>
                                          <p:attrName>fill.type</p:attrName>
                                        </p:attrNameLst>
                                      </p:cBhvr>
                                      <p:to>
                                        <p:strVal val="solid"/>
                                      </p:to>
                                    </p:set>
                                  </p:childTnLst>
                                </p:cTn>
                              </p:par>
                            </p:childTnLst>
                          </p:cTn>
                        </p:par>
                        <p:par>
                          <p:cTn id="9" fill="hold">
                            <p:stCondLst>
                              <p:cond delay="740"/>
                            </p:stCondLst>
                            <p:childTnLst>
                              <p:par>
                                <p:cTn id="10" presetID="10" presetClass="exit" presetSubtype="0" fill="hold" nodeType="afterEffect">
                                  <p:stCondLst>
                                    <p:cond delay="0"/>
                                  </p:stCondLst>
                                  <p:childTnLst>
                                    <p:animEffect transition="out" filter="fade">
                                      <p:cBhvr>
                                        <p:cTn id="11" dur="500"/>
                                        <p:tgtEl>
                                          <p:spTgt spid="18440"/>
                                        </p:tgtEl>
                                      </p:cBhvr>
                                    </p:animEffect>
                                    <p:set>
                                      <p:cBhvr>
                                        <p:cTn id="12" dur="1" fill="hold">
                                          <p:stCondLst>
                                            <p:cond delay="499"/>
                                          </p:stCondLst>
                                        </p:cTn>
                                        <p:tgtEl>
                                          <p:spTgt spid="18440"/>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18434"/>
                                        </p:tgtEl>
                                      </p:cBhvr>
                                    </p:animEffect>
                                    <p:set>
                                      <p:cBhvr>
                                        <p:cTn id="15" dur="1" fill="hold">
                                          <p:stCondLst>
                                            <p:cond delay="499"/>
                                          </p:stCondLst>
                                        </p:cTn>
                                        <p:tgtEl>
                                          <p:spTgt spid="18434"/>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18449"/>
                                        </p:tgtEl>
                                      </p:cBhvr>
                                    </p:animEffect>
                                    <p:set>
                                      <p:cBhvr>
                                        <p:cTn id="18" dur="1" fill="hold">
                                          <p:stCondLst>
                                            <p:cond delay="499"/>
                                          </p:stCondLst>
                                        </p:cTn>
                                        <p:tgtEl>
                                          <p:spTgt spid="18449"/>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18442"/>
                                        </p:tgtEl>
                                        <p:attrNameLst>
                                          <p:attrName>style.visibility</p:attrName>
                                        </p:attrNameLst>
                                      </p:cBhvr>
                                      <p:to>
                                        <p:strVal val="visible"/>
                                      </p:to>
                                    </p:set>
                                    <p:animEffect transition="in" filter="fade">
                                      <p:cBhvr>
                                        <p:cTn id="21" dur="500"/>
                                        <p:tgtEl>
                                          <p:spTgt spid="18442"/>
                                        </p:tgtEl>
                                      </p:cBhvr>
                                    </p:animEffect>
                                  </p:childTnLst>
                                </p:cTn>
                              </p:par>
                              <p:par>
                                <p:cTn id="22" presetID="10" presetClass="entr" presetSubtype="0" fill="hold" nodeType="withEffect">
                                  <p:stCondLst>
                                    <p:cond delay="0"/>
                                  </p:stCondLst>
                                  <p:childTnLst>
                                    <p:set>
                                      <p:cBhvr>
                                        <p:cTn id="23" dur="1" fill="hold">
                                          <p:stCondLst>
                                            <p:cond delay="0"/>
                                          </p:stCondLst>
                                        </p:cTn>
                                        <p:tgtEl>
                                          <p:spTgt spid="18444"/>
                                        </p:tgtEl>
                                        <p:attrNameLst>
                                          <p:attrName>style.visibility</p:attrName>
                                        </p:attrNameLst>
                                      </p:cBhvr>
                                      <p:to>
                                        <p:strVal val="visible"/>
                                      </p:to>
                                    </p:set>
                                    <p:animEffect transition="in" filter="fade">
                                      <p:cBhvr>
                                        <p:cTn id="24" dur="500"/>
                                        <p:tgtEl>
                                          <p:spTgt spid="18444"/>
                                        </p:tgtEl>
                                      </p:cBhvr>
                                    </p:animEffect>
                                  </p:childTnLst>
                                </p:cTn>
                              </p:par>
                              <p:par>
                                <p:cTn id="25" presetID="10" presetClass="entr" presetSubtype="0" fill="hold" nodeType="withEffect">
                                  <p:stCondLst>
                                    <p:cond delay="0"/>
                                  </p:stCondLst>
                                  <p:childTnLst>
                                    <p:set>
                                      <p:cBhvr>
                                        <p:cTn id="26" dur="1" fill="hold">
                                          <p:stCondLst>
                                            <p:cond delay="0"/>
                                          </p:stCondLst>
                                        </p:cTn>
                                        <p:tgtEl>
                                          <p:spTgt spid="18446"/>
                                        </p:tgtEl>
                                        <p:attrNameLst>
                                          <p:attrName>style.visibility</p:attrName>
                                        </p:attrNameLst>
                                      </p:cBhvr>
                                      <p:to>
                                        <p:strVal val="visible"/>
                                      </p:to>
                                    </p:set>
                                    <p:animEffect transition="in" filter="fade">
                                      <p:cBhvr>
                                        <p:cTn id="27" dur="500"/>
                                        <p:tgtEl>
                                          <p:spTgt spid="18446"/>
                                        </p:tgtEl>
                                      </p:cBhvr>
                                    </p:animEffect>
                                  </p:childTnLst>
                                </p:cTn>
                              </p:par>
                              <p:par>
                                <p:cTn id="28" presetID="10" presetClass="entr" presetSubtype="0" fill="hold" nodeType="withEffect">
                                  <p:stCondLst>
                                    <p:cond delay="0"/>
                                  </p:stCondLst>
                                  <p:childTnLst>
                                    <p:set>
                                      <p:cBhvr>
                                        <p:cTn id="29" dur="1" fill="hold">
                                          <p:stCondLst>
                                            <p:cond delay="0"/>
                                          </p:stCondLst>
                                        </p:cTn>
                                        <p:tgtEl>
                                          <p:spTgt spid="18448"/>
                                        </p:tgtEl>
                                        <p:attrNameLst>
                                          <p:attrName>style.visibility</p:attrName>
                                        </p:attrNameLst>
                                      </p:cBhvr>
                                      <p:to>
                                        <p:strVal val="visible"/>
                                      </p:to>
                                    </p:set>
                                    <p:animEffect transition="in" filter="fade">
                                      <p:cBhvr>
                                        <p:cTn id="30" dur="500"/>
                                        <p:tgtEl>
                                          <p:spTgt spid="18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580</TotalTime>
  <Words>928</Words>
  <Application>Microsoft Office PowerPoint</Application>
  <PresentationFormat>Экран (4:3)</PresentationFormat>
  <Paragraphs>216</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Александр</dc:creator>
  <cp:lastModifiedBy>ИРИНА</cp:lastModifiedBy>
  <cp:revision>158</cp:revision>
  <dcterms:created xsi:type="dcterms:W3CDTF">2021-02-13T11:47:58Z</dcterms:created>
  <dcterms:modified xsi:type="dcterms:W3CDTF">2021-02-13T21:28:50Z</dcterms:modified>
</cp:coreProperties>
</file>