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60" r:id="rId6"/>
    <p:sldId id="258" r:id="rId7"/>
    <p:sldId id="263" r:id="rId8"/>
    <p:sldId id="267" r:id="rId9"/>
    <p:sldId id="259" r:id="rId10"/>
    <p:sldId id="265" r:id="rId11"/>
    <p:sldId id="268" r:id="rId12"/>
    <p:sldId id="269" r:id="rId13"/>
    <p:sldId id="266" r:id="rId14"/>
    <p:sldId id="271" r:id="rId15"/>
    <p:sldId id="270" r:id="rId16"/>
    <p:sldId id="26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8E0039"/>
    <a:srgbClr val="C80051"/>
    <a:srgbClr val="FFCCFF"/>
    <a:srgbClr val="008BBC"/>
    <a:srgbClr val="6B3305"/>
    <a:srgbClr val="001E00"/>
    <a:srgbClr val="003300"/>
    <a:srgbClr val="34411B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hyperlink" Target="https://les-agency.ru/works/akhmatova_website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jpe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310982"/>
            <a:ext cx="5588057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99FF66"/>
            </a:outerShdw>
          </a:effectLst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АННА АХМАТОВА</a:t>
            </a:r>
            <a:endParaRPr lang="ru-RU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5929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Автор: 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Корсун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И.В. </a:t>
            </a:r>
          </a:p>
          <a:p>
            <a:pPr algn="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Специалист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ИБРЦ</a:t>
            </a:r>
          </a:p>
          <a:p>
            <a:pPr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ГБОУ ИРО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Краснодарского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5874" y="5021887"/>
            <a:ext cx="6433171" cy="584775"/>
          </a:xfrm>
          <a:prstGeom prst="rect">
            <a:avLst/>
          </a:prstGeom>
          <a:noFill/>
          <a:effectLst>
            <a:outerShdw blurRad="50800" dist="38100" algn="l" rotWithShape="0">
              <a:srgbClr val="34411B">
                <a:alpha val="40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Виртуальная выставка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81536" y="1412776"/>
            <a:ext cx="5300025" cy="432048"/>
          </a:xfrm>
          <a:prstGeom prst="rect">
            <a:avLst/>
          </a:prstGeom>
          <a:noFill/>
          <a:effectLst>
            <a:outerShdw blurRad="50800" dist="38100" dir="18900000" algn="bl" rotWithShape="0">
              <a:srgbClr val="34411B">
                <a:alpha val="40000"/>
              </a:srgbClr>
            </a:outerShdw>
          </a:effectLst>
        </p:spPr>
        <p:txBody>
          <a:bodyPr wrap="none" lIns="91440" tIns="45720" rIns="91440" bIns="45720">
            <a:prstTxWarp prst="textTriangle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135 лет  со  дня рождения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7" name="Picture 3" descr="C:\Users\Александр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53084"/>
            <a:ext cx="4515637" cy="701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99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549524" cy="1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Файл:Signature of Anna Akhmatova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4762"/>
            <a:ext cx="1296144" cy="4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327139"/>
            <a:ext cx="4856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«Нет</a:t>
            </a:r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это не я, это кто-то другой страдает»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684584" y="3547440"/>
            <a:ext cx="4896544" cy="334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2817" y="1572599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005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ТЕСТ 1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80051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46" name="Picture 6" descr="C:\Users\Александр\Desktop\websiteplanet-qr 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28810">
            <a:off x="2636784" y="1277763"/>
            <a:ext cx="2544764" cy="25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4221088"/>
            <a:ext cx="5220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Женщина-загадка, о которой чаще говорят «поэт», чем «поэтесса».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Ахматову влюблялись, ее боялись, перед ней трепетали.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Так ли это?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Тест поможет разобраться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где правда, а где – нет..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6225756"/>
            <a:ext cx="2294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Тест «Вокруг света»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428" y="287962"/>
            <a:ext cx="3672408" cy="315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15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549524" cy="1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Файл:Signature of Anna Akhmatova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4762"/>
            <a:ext cx="1296144" cy="4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5599" y="1682795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005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ТЕСТ 2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80051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7135" y="583812"/>
            <a:ext cx="4075160" cy="284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6552" y="4650787"/>
            <a:ext cx="5801395" cy="21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8438" y="128431"/>
            <a:ext cx="7472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Пройдите наш тест и проверьте, хорошо ли вы разбираетесь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творчестве поэтессы.</a:t>
            </a:r>
          </a:p>
        </p:txBody>
      </p:sp>
      <p:pic>
        <p:nvPicPr>
          <p:cNvPr id="13315" name="Picture 3" descr="C:\Users\Александр\Desktop\websiteplanet-qr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21803">
            <a:off x="2963127" y="1442232"/>
            <a:ext cx="2703198" cy="2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7" y="3861048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Arial" pitchFamily="34" charset="0"/>
                <a:cs typeface="Arial" pitchFamily="34" charset="0"/>
              </a:rPr>
              <a:t>Анна Ахматова предлагала своим знакомым ответить на вопросы и по ним составляла их психологический портрет. Анна Андреевна была склонна делить мир на черное и белое, поэтому ее анкета кажется несколько однобокой. Тем не менее рациональное зерно в ней однозначно присутствует.</a:t>
            </a:r>
          </a:p>
        </p:txBody>
      </p:sp>
    </p:spTree>
    <p:extLst>
      <p:ext uri="{BB962C8B-B14F-4D97-AF65-F5344CB8AC3E}">
        <p14:creationId xmlns:p14="http://schemas.microsoft.com/office/powerpoint/2010/main" xmlns="" val="40346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549524" cy="1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Файл:Signature of Anna Akhmatova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4762"/>
            <a:ext cx="1296144" cy="4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5599" y="1682795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005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ТЕСТ 3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80051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620688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Выбери портрет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Анны Ахматовой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063"/>
            <a:ext cx="3764944" cy="27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862" y="4221088"/>
            <a:ext cx="3744416" cy="24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C:\Users\Александр\Desktop\websiteplanet-q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51185">
            <a:off x="2104029" y="1218671"/>
            <a:ext cx="2828840" cy="282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90624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«Я умею любить. Умею покорной и нежною быть…»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7192" y="2852936"/>
            <a:ext cx="46472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Arial" pitchFamily="34" charset="0"/>
                <a:cs typeface="Arial" pitchFamily="34" charset="0"/>
              </a:rPr>
              <a:t>Анна Ахматова, великая русская поэтесса, вдохновляла людей не только своим искусством, но еще и обаянием, стилем и красотой. Чего стоит ее история любви с художником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Амедео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Модильяни, написав с нее несколько потрясающих портретов.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познакомишься с несколькими изображениями Анны, а заодно и узнаешь, какой из ее стихов может описать твою любовь,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отношения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не только</a:t>
            </a:r>
          </a:p>
        </p:txBody>
      </p:sp>
    </p:spTree>
    <p:extLst>
      <p:ext uri="{BB962C8B-B14F-4D97-AF65-F5344CB8AC3E}">
        <p14:creationId xmlns:p14="http://schemas.microsoft.com/office/powerpoint/2010/main" xmlns="" val="40120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549524" cy="1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Файл:Signature of Anna Akhmatova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4762"/>
            <a:ext cx="1296144" cy="4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741690" y="174444"/>
            <a:ext cx="18261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005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анна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80051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342" y="3956962"/>
            <a:ext cx="3143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ВИКТОРИНА «АННА АХМАТОВА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67831" y="3987740"/>
            <a:ext cx="3611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  <a:hlinkClick r:id="rId5"/>
              </a:rPr>
              <a:t>САЙТ МУЗЕЯ </a:t>
            </a:r>
            <a:r>
              <a:rPr lang="ru-RU" sz="1400" b="1" dirty="0" smtClean="0">
                <a:latin typeface="Arial" pitchFamily="34" charset="0"/>
                <a:cs typeface="Arial" pitchFamily="34" charset="0"/>
                <a:hlinkClick r:id="rId5"/>
              </a:rPr>
              <a:t> АННЫ </a:t>
            </a:r>
            <a:r>
              <a:rPr lang="ru-RU" sz="1400" b="1" dirty="0">
                <a:latin typeface="Arial" pitchFamily="34" charset="0"/>
                <a:cs typeface="Arial" pitchFamily="34" charset="0"/>
                <a:hlinkClick r:id="rId5"/>
              </a:rPr>
              <a:t>АХМАТОВОЙ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933" y="20675"/>
            <a:ext cx="5567701" cy="383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 descr="C:\Users\Александр\Desktop\websiteplanet-qr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11866"/>
            <a:ext cx="2122884" cy="21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Александр\Desktop\websiteplanet-q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78" y="4385538"/>
            <a:ext cx="2008077" cy="20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0408" y="4520120"/>
            <a:ext cx="2810243" cy="1873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110" y="1490965"/>
            <a:ext cx="1486251" cy="1976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42" y="1490965"/>
            <a:ext cx="1482299" cy="1976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71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549524" cy="1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Файл:Signature of Anna Akhmatova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4762"/>
            <a:ext cx="1296144" cy="4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334844" y="188868"/>
            <a:ext cx="44358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005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Великая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005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отечественная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005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война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80051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6386" name="Picture 2" descr="C:\Users\Александр\Desktop\websiteplanet-qr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612" y="1549524"/>
            <a:ext cx="2238768" cy="223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6792" y="1254079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C80051"/>
                </a:solidFill>
                <a:latin typeface="Arial" pitchFamily="34" charset="0"/>
                <a:cs typeface="Arial" pitchFamily="34" charset="0"/>
              </a:rPr>
              <a:t>Стихи о войне</a:t>
            </a:r>
            <a:endParaRPr lang="ru-RU" sz="1400" b="1" dirty="0">
              <a:solidFill>
                <a:srgbClr val="C800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1758528"/>
            <a:ext cx="64097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Отечественная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война 1941 года застала меня в Ленинграде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», — писала поэтесса в воспоминаниях. Ахматову эвакуировали сначала в Москву, затем в Ташкент — там она выступала в госпиталях, читала стихи раненым солдатам и «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жадно ловила вести о Ленинграде, о фронте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.»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Годы войны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стали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для нее временем познания истинных возможностей собственной поэзии.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5106" y="1888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 мужества пробил на наших часах,</a:t>
            </a:r>
          </a:p>
          <a:p>
            <a:pPr algn="ctr"/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мужество нас не покинет.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18" y="3974519"/>
            <a:ext cx="90055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 лицом, замкнутым в суровости и гневности, с противогазом через плечо, она несла дежурство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как рядовой боец противовоздушной обороны. Она шила мешки для песка, которыми обкладывали траншеи-убежища в саду того же Фонтанного Дома, под кленом, воспетым ею в "Поэме без героя". 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301208"/>
            <a:ext cx="21699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Вражье знамя</a:t>
            </a:r>
          </a:p>
          <a:p>
            <a:pPr algn="ctr"/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Растает, как дым,</a:t>
            </a:r>
          </a:p>
          <a:p>
            <a:pPr algn="ctr"/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Правда за нами,</a:t>
            </a:r>
          </a:p>
          <a:p>
            <a:pPr algn="ctr"/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мы победим!</a:t>
            </a:r>
          </a:p>
          <a:p>
            <a:pPr algn="ctr"/>
            <a:endParaRPr lang="ru-RU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5301208"/>
            <a:ext cx="510535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вы, мои друзья последнего призыва!</a:t>
            </a:r>
          </a:p>
          <a:p>
            <a:pPr algn="ctr"/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Чтоб вас оплакивать, мне жизнь сохранена.</a:t>
            </a:r>
          </a:p>
          <a:p>
            <a:pPr algn="ctr"/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Над вашей памятью не стыть плакучей ивой,</a:t>
            </a:r>
          </a:p>
          <a:p>
            <a:pPr algn="ctr"/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крикнуть на весь мир все ваши имена!</a:t>
            </a:r>
          </a:p>
          <a:p>
            <a:endParaRPr lang="ru-RU" sz="1400" b="1" i="1" dirty="0">
              <a:solidFill>
                <a:srgbClr val="8E003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Users\Александр\Desktop\websiteplanet-qr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57192"/>
            <a:ext cx="1509354" cy="15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1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549524" cy="1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Файл:Signature of Anna Akhmatova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4762"/>
            <a:ext cx="1296144" cy="4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64088" y="174597"/>
            <a:ext cx="34067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005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Немного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географии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88127"/>
            <a:ext cx="6580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BBC"/>
                </a:solidFill>
              </a:rPr>
              <a:t>Полуостров </a:t>
            </a:r>
            <a:r>
              <a:rPr lang="ru-RU" b="1" dirty="0" smtClean="0">
                <a:solidFill>
                  <a:srgbClr val="008BBC"/>
                </a:solidFill>
              </a:rPr>
              <a:t> Крым </a:t>
            </a:r>
            <a:r>
              <a:rPr lang="ru-RU" b="1" dirty="0" smtClean="0"/>
              <a:t>остался </a:t>
            </a:r>
            <a:r>
              <a:rPr lang="ru-RU" b="1" dirty="0"/>
              <a:t>с нею на всю жизнь, и </a:t>
            </a:r>
            <a:r>
              <a:rPr lang="ru-RU" b="1" dirty="0" smtClean="0"/>
              <a:t>в </a:t>
            </a:r>
            <a:r>
              <a:rPr lang="ru-RU" b="1" dirty="0"/>
              <a:t>творчестве - после смерти. Счастливыми воспоминаниями и </a:t>
            </a:r>
            <a:r>
              <a:rPr lang="ru-RU" b="1" dirty="0" smtClean="0"/>
              <a:t>горестными одновременно!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55048" y="2977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Заболеть бы как следует, в жгучем бреду</a:t>
            </a:r>
          </a:p>
          <a:p>
            <a:pPr algn="ctr"/>
            <a:r>
              <a:rPr lang="ru-RU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Повстречаться со всеми опять,</a:t>
            </a:r>
          </a:p>
          <a:p>
            <a:pPr algn="ctr"/>
            <a:r>
              <a:rPr lang="ru-RU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полном ветра и солнца приморском саду</a:t>
            </a:r>
          </a:p>
          <a:p>
            <a:pPr algn="ctr"/>
            <a:r>
              <a:rPr lang="ru-RU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широким аллеям гулять."</a:t>
            </a:r>
          </a:p>
        </p:txBody>
      </p:sp>
      <p:pic>
        <p:nvPicPr>
          <p:cNvPr id="15363" name="Picture 3" descr="C:\Users\Александр\Desktop\websiteplanet-q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2402" y="1478103"/>
            <a:ext cx="1938388" cy="19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49368" y="3573016"/>
            <a:ext cx="7168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BBC"/>
                </a:solidFill>
              </a:rPr>
              <a:t>Петербург. </a:t>
            </a:r>
            <a:r>
              <a:rPr lang="ru-RU" b="1" dirty="0" smtClean="0"/>
              <a:t>Город </a:t>
            </a:r>
            <a:r>
              <a:rPr lang="ru-RU" b="1" dirty="0"/>
              <a:t>на Неве стал для Ахматовой и любимым местом, без которого она не мыслила своей жизни, и сырой темницей, из которой она не видела выхода...</a:t>
            </a:r>
          </a:p>
        </p:txBody>
      </p:sp>
      <p:pic>
        <p:nvPicPr>
          <p:cNvPr id="15364" name="Picture 4" descr="C:\Users\Александр\Desktop\websiteplanet-q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20" y="2996952"/>
            <a:ext cx="1841256" cy="18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4420" y="4941168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Имя Анны Ахматовой неразрывно связано с отечественной литературой, чье творческое наследие невозможно переоценить.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В </a:t>
            </a:r>
            <a:r>
              <a:rPr lang="ru-RU" b="1" dirty="0"/>
              <a:t>ее честь названы улицы в различных городах Российской Федерации и зарубежных стран, ей посвящены памятники, памятные доски, а также барельефы.</a:t>
            </a:r>
          </a:p>
        </p:txBody>
      </p:sp>
    </p:spTree>
    <p:extLst>
      <p:ext uri="{BB962C8B-B14F-4D97-AF65-F5344CB8AC3E}">
        <p14:creationId xmlns:p14="http://schemas.microsoft.com/office/powerpoint/2010/main" xmlns="" val="19424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C:\Users\Александр\Desktop\ВУЫАМПВП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211" y="3073631"/>
            <a:ext cx="2262482" cy="35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5108073"/>
            <a:ext cx="5652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Я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притворюсь беззвучною зимой</a:t>
            </a:r>
          </a:p>
          <a:p>
            <a:pPr algn="ctr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И вечные навек захлопну двери.</a:t>
            </a:r>
          </a:p>
          <a:p>
            <a:pPr algn="ctr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И всё-таки узнают голос мой,</a:t>
            </a:r>
          </a:p>
          <a:p>
            <a:pPr algn="ctr"/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И всё-таки опять ему поверят</a:t>
            </a:r>
            <a:r>
              <a:rPr lang="ru-RU" sz="2400" b="1" dirty="0">
                <a:solidFill>
                  <a:srgbClr val="6B3305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91426"/>
            <a:ext cx="5220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Теперь, когда Ахматова напечатана практически вся,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сбылось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её предсказание: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30" name="Picture 10" descr="C:\Users\Александр\Desktop\МВСМВАСМ ВАС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7942" y="3303300"/>
            <a:ext cx="4211870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2752" y="2810664"/>
            <a:ext cx="576064" cy="7574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 descr="C:\Users\Александр\Desktop\ИААП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992" y="2703603"/>
            <a:ext cx="971584" cy="97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13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932" y="3693562"/>
            <a:ext cx="1138472" cy="5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 descr="C:\Users\Александр\Desktop\АПИ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4288" y="2154789"/>
            <a:ext cx="870684" cy="148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085" y="3155105"/>
            <a:ext cx="496545" cy="780544"/>
          </a:xfrm>
          <a:prstGeom prst="rect">
            <a:avLst/>
          </a:prstGeom>
          <a:noFill/>
          <a:ln>
            <a:noFill/>
          </a:ln>
          <a:effectLst/>
          <a:scene3d>
            <a:camera prst="isometricTopUp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 descr="C:\Users\Александр\Desktop\ПКАПКАПМ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03805">
            <a:off x="1683705" y="4233499"/>
            <a:ext cx="990388" cy="10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6024" y="91426"/>
            <a:ext cx="3394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…Наш </a:t>
            </a:r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век на земле быстротечен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тесен назначенный круг,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он неизменен и вечен -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Поэта неведомый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друг….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9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8924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Источники: </a:t>
            </a:r>
          </a:p>
          <a:p>
            <a:endParaRPr lang="ru-RU" sz="1400" b="1" dirty="0"/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Анна </a:t>
            </a:r>
            <a:r>
              <a:rPr lang="ru-RU" sz="1400" b="1" dirty="0"/>
              <a:t>Ахматова и её мужчины. — Текст : электронный // Хали-гали : [сайт]. — URL: https://hali-gali.com/literatura/anna-ahmatova-i-ejo-muzhchiny/ (дата обращения: 13.06.2024). </a:t>
            </a:r>
            <a:endParaRPr lang="ru-RU" sz="1400" b="1" dirty="0" smtClean="0"/>
          </a:p>
          <a:p>
            <a:pPr marL="342900" indent="-342900">
              <a:buFont typeface="+mj-lt"/>
              <a:buAutoNum type="arabicPeriod"/>
            </a:pPr>
            <a:endParaRPr lang="ru-RU" sz="14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b="1" dirty="0" err="1"/>
              <a:t>Астанина</a:t>
            </a:r>
            <a:r>
              <a:rPr lang="ru-RU" sz="1400" b="1" dirty="0"/>
              <a:t>, Д. Фонтанка, «Кресты» и Тучков переулок: историк Шувалова рассказала о петербургских местах Анны Ахматовой / Д. </a:t>
            </a:r>
            <a:r>
              <a:rPr lang="ru-RU" sz="1400" b="1" dirty="0" err="1"/>
              <a:t>Астанина</a:t>
            </a:r>
            <a:r>
              <a:rPr lang="ru-RU" sz="1400" b="1" dirty="0"/>
              <a:t>. — Текст : электронный // Комсомольская правда : [сайт]. — URL: https://spb.mk.ru/social/2023/06/23/fontanka-kresty-i-tuchkov-pereulok-istorik-shuvalova-rasskazala-o-peterburgskikh-mestakh-anny-akhmatovoy.html (дата обращения: 13.06.2024). </a:t>
            </a:r>
            <a:endParaRPr lang="ru-RU" sz="1400" b="1" dirty="0" smtClean="0"/>
          </a:p>
          <a:p>
            <a:pPr marL="342900" indent="-342900">
              <a:buFont typeface="+mj-lt"/>
              <a:buAutoNum type="arabicPeriod"/>
            </a:pPr>
            <a:endParaRPr lang="ru-RU" sz="1400" b="1" dirty="0"/>
          </a:p>
          <a:p>
            <a:pPr marL="342900" indent="-342900">
              <a:buFont typeface="+mj-lt"/>
              <a:buAutoNum type="arabicPeriod"/>
            </a:pPr>
            <a:r>
              <a:rPr lang="ru-RU" sz="1400" b="1" dirty="0" err="1" smtClean="0"/>
              <a:t>Дружинович</a:t>
            </a:r>
            <a:r>
              <a:rPr lang="ru-RU" sz="1400" b="1" dirty="0"/>
              <a:t>, А. Крымские следы Анны Ахматовой: 55 лет со дня смерти поэта / А. </a:t>
            </a:r>
            <a:r>
              <a:rPr lang="ru-RU" sz="1400" b="1" dirty="0" err="1"/>
              <a:t>Дружинович</a:t>
            </a:r>
            <a:r>
              <a:rPr lang="ru-RU" sz="1400" b="1" dirty="0"/>
              <a:t>. — Текст : электронный // РИА новости Крым : [сайт]. — URL: https://crimea.ria.ru/20210305/Krymskie-sledy-Anny-Akhmatovoy-55-let-so-dnya-smerti-poeta-1119328528.html (дата обращения: 13.06.2024).</a:t>
            </a:r>
            <a:endParaRPr lang="ru-RU" sz="1400" b="1" dirty="0" smtClean="0"/>
          </a:p>
          <a:p>
            <a:pPr marL="342900" indent="-342900">
              <a:buFont typeface="+mj-lt"/>
              <a:buAutoNum type="arabicPeriod"/>
            </a:pPr>
            <a:endParaRPr lang="ru-RU" sz="1400" b="1" dirty="0"/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Толстова</a:t>
            </a:r>
            <a:r>
              <a:rPr lang="ru-RU" sz="1400" b="1" dirty="0"/>
              <a:t>, В. Анна Ахматова – железная хрупкая женщина </a:t>
            </a:r>
            <a:r>
              <a:rPr lang="ru-RU" sz="1400" b="1" dirty="0" smtClean="0"/>
              <a:t>/ </a:t>
            </a:r>
            <a:r>
              <a:rPr lang="ru-RU" sz="1400" b="1" dirty="0"/>
              <a:t>В. Толстова. — Текст : электронный // Мусагет : [сайт]. — URL: https://musaget.ru/anna-ahmatova-zheleznaya-hrupkaya-zhenschina/ (дата обращения: 13.06.2024</a:t>
            </a:r>
            <a:r>
              <a:rPr lang="ru-RU" sz="1400" b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ru-RU" sz="1400" b="1" dirty="0"/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/>
              <a:t> </a:t>
            </a:r>
            <a:r>
              <a:rPr lang="ru-RU" sz="1400" b="1" dirty="0"/>
              <a:t>Урок от Анны Ахматовой: как попросить гостя уйти, чтобы ему было приятно. — Текст : электронный // Турбо : [сайт]. — URL: https://yandex.ru/turbo/46volsh3bstv0.ru/s/urok-ot-anny-ahmatovoy-kak-poprosit-gostya-uyti-chtoby-emu-bylo-priyatno-5/ (дата обращения: 13.06.2024).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6069" y="5013176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13 июня 1889 </a:t>
            </a:r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6025926"/>
            <a:ext cx="2076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5 марта 1966 </a:t>
            </a:r>
            <a:r>
              <a:rPr lang="ru-RU" sz="2400" dirty="0"/>
              <a:t>г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204" y="11214"/>
            <a:ext cx="1279939" cy="127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 descr="Анна Ахматова. Дневник моих встре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09761"/>
            <a:ext cx="1612941" cy="21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97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568952" cy="7920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34411B"/>
            </a:outerShdw>
          </a:effectLst>
        </p:spPr>
        <p:txBody>
          <a:bodyPr wrap="none" lIns="91440" tIns="45720" rIns="91440" bIns="45720">
            <a:prstTxWarp prst="textPlain">
              <a:avLst>
                <a:gd name="adj" fmla="val 4856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CC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ЗОЛОТО</a:t>
            </a:r>
            <a:r>
              <a:rPr lang="ru-RU" sz="4800" b="1" cap="none" spc="0" dirty="0" smtClean="0">
                <a:ln w="11430"/>
                <a:solidFill>
                  <a:srgbClr val="FCDD8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800" b="1" cap="none" spc="0" dirty="0" smtClean="0">
                <a:ln w="11430"/>
                <a:solidFill>
                  <a:srgbClr val="DDDD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СЕРЕБРЯННОГО ВЕКА</a:t>
            </a:r>
          </a:p>
        </p:txBody>
      </p:sp>
      <p:pic>
        <p:nvPicPr>
          <p:cNvPr id="3074" name="Picture 2" descr="C:\Users\Александр\Desktop\Anna-Ahmato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492897"/>
            <a:ext cx="3298897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17570" y="5497661"/>
            <a:ext cx="5361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Невозможно полностью понять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творчество поэта,  </a:t>
            </a:r>
            <a:endParaRPr lang="ru-RU" sz="2000" b="1" i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знав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историю самого поэта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328658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CC99"/>
                </a:solidFill>
                <a:latin typeface="Arial Black" pitchFamily="34" charset="0"/>
              </a:rPr>
              <a:t>1889      1966</a:t>
            </a:r>
            <a:endParaRPr lang="ru-RU" b="1" dirty="0">
              <a:solidFill>
                <a:srgbClr val="FFCC9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4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549524" cy="1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Файл:Signature of Anna Akhmatova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4762"/>
            <a:ext cx="1296144" cy="4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61504" y="189987"/>
            <a:ext cx="3842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то время я гостила на земле.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Мне дали имя при крещенье - Анна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,…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142" y="1566848"/>
            <a:ext cx="8668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Свою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родословную Анна Ахматова отчасти воссоздавала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сама.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тем семейным мифам, легендам и предположениям, которые когда-либо слышала от своих родных и близких людей.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Так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Анна Андреевна и сама верила, что ее род по материнской линии восходит к татарскому хану Ахмату (13 век) и ведет свое начало от древних Чингисханов.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Современной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историей доказан лишь тот факт, что Ахматовы — действительно старинный дворянский род татарского происхождения, но эти татары быстро обрусели и служили царям Ивану Грозному и Петру Первому.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26692" y="4653136"/>
            <a:ext cx="4398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выдумай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бы Анна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Андреевна половину своей биографии,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 осталось бы нам не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только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восхитительной поэзии,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интригующих  загадок.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5820" y="938273"/>
            <a:ext cx="8145178" cy="584775"/>
          </a:xfrm>
          <a:prstGeom prst="rect">
            <a:avLst/>
          </a:prstGeom>
          <a:noFill/>
          <a:effectLst>
            <a:outerShdw blurRad="50800" dist="50800" dir="5400000" sx="98000" sy="98000" algn="ctr" rotWithShape="0">
              <a:srgbClr val="FF0000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005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ОНА БЫЛА КРОВЕЙ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8005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ДВОРЯНСКИХ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80051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60" name="Picture 12" descr="C:\Users\Александр\Desktop\websiteplanet-qr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266" y="4121393"/>
            <a:ext cx="2256190" cy="225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782" y="4151089"/>
            <a:ext cx="1685420" cy="253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054351" y="6291577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Биография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39914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549524" cy="1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Файл:Signature of Anna Akhmatova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4762"/>
            <a:ext cx="1296144" cy="4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336921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Казалось бы, ничего удивительного, что поэтесса взяла себе псевдоним. Однако, история его появления окутана флером таинственности, которую Ахматова обожала.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808" y="1340768"/>
            <a:ext cx="84201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расивая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выдумка Анны Андреевны, любившей говорить: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«у поэта должно быть второе дно». 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Историки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же пока докопались до того, что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прабабушка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поэтессы, Прасковья Федосеевна Ахматова, принадлежала к одному из самых древних дворянских родов обрусевших татар Симбирской губернии.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Хотя, некоторые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ее родственники вели свое начало от рода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Шереметевых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45024"/>
            <a:ext cx="8796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Но почему она взяла фамилию Ахматова,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обрамив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библейское имя вязью Золотой Орды, а, к примеру,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Анна Бунина,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первая русская поэтесса, с которой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состояла 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родстве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?!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Ахматова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объясняла это весьма прозаически:</a:t>
            </a:r>
          </a:p>
          <a:p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6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1828790" cy="2764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5157192"/>
            <a:ext cx="6842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Назвали меня в честь бабушки Анны Егоровны Мотовиловой. Ее мать была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чингизидкой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татарской княжной Ахматовой, чью фамилию я сделала своим литературным псевдонимом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7682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549524" cy="1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Файл:Signature of Anna Akhmatova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4762"/>
            <a:ext cx="1296144" cy="4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7497" y="124788"/>
            <a:ext cx="40965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>
                <a:solidFill>
                  <a:srgbClr val="C80051"/>
                </a:solidFill>
                <a:latin typeface="Arial" pitchFamily="34" charset="0"/>
                <a:cs typeface="Arial" pitchFamily="34" charset="0"/>
              </a:rPr>
              <a:t>А если когда-нибудь в этой стране</a:t>
            </a:r>
          </a:p>
          <a:p>
            <a:pPr algn="r"/>
            <a:r>
              <a:rPr lang="ru-RU" sz="1400" b="1" i="1" dirty="0">
                <a:solidFill>
                  <a:srgbClr val="C80051"/>
                </a:solidFill>
                <a:latin typeface="Arial" pitchFamily="34" charset="0"/>
                <a:cs typeface="Arial" pitchFamily="34" charset="0"/>
              </a:rPr>
              <a:t>Воздвигнуть задумают памятник мне,</a:t>
            </a:r>
          </a:p>
          <a:p>
            <a:pPr algn="r"/>
            <a:r>
              <a:rPr lang="ru-RU" sz="1400" b="1" i="1" dirty="0">
                <a:solidFill>
                  <a:srgbClr val="C80051"/>
                </a:solidFill>
                <a:latin typeface="Arial" pitchFamily="34" charset="0"/>
                <a:cs typeface="Arial" pitchFamily="34" charset="0"/>
              </a:rPr>
              <a:t>Согласье на это даю торжество,</a:t>
            </a:r>
          </a:p>
          <a:p>
            <a:pPr algn="r"/>
            <a:r>
              <a:rPr lang="ru-RU" sz="1400" b="1" i="1" dirty="0">
                <a:solidFill>
                  <a:srgbClr val="C80051"/>
                </a:solidFill>
                <a:latin typeface="Arial" pitchFamily="34" charset="0"/>
                <a:cs typeface="Arial" pitchFamily="34" charset="0"/>
              </a:rPr>
              <a:t>Но только с условьем — не ставить его</a:t>
            </a:r>
          </a:p>
          <a:p>
            <a:pPr algn="r"/>
            <a:r>
              <a:rPr lang="ru-RU" sz="1400" b="1" i="1" dirty="0">
                <a:solidFill>
                  <a:srgbClr val="C80051"/>
                </a:solidFill>
                <a:latin typeface="Arial" pitchFamily="34" charset="0"/>
                <a:cs typeface="Arial" pitchFamily="34" charset="0"/>
              </a:rPr>
              <a:t>Ни около моря, где я родилась:</a:t>
            </a:r>
          </a:p>
          <a:p>
            <a:pPr algn="r"/>
            <a:r>
              <a:rPr lang="ru-RU" sz="1400" b="1" i="1" dirty="0">
                <a:solidFill>
                  <a:srgbClr val="C80051"/>
                </a:solidFill>
                <a:latin typeface="Arial" pitchFamily="34" charset="0"/>
                <a:cs typeface="Arial" pitchFamily="34" charset="0"/>
              </a:rPr>
              <a:t>Последняя с морем разорвана связь,</a:t>
            </a:r>
          </a:p>
          <a:p>
            <a:pPr algn="r"/>
            <a:r>
              <a:rPr lang="ru-RU" sz="1400" b="1" i="1" dirty="0">
                <a:solidFill>
                  <a:srgbClr val="C80051"/>
                </a:solidFill>
                <a:latin typeface="Arial" pitchFamily="34" charset="0"/>
                <a:cs typeface="Arial" pitchFamily="34" charset="0"/>
              </a:rPr>
              <a:t>Ни в царском саду у заветного пня,</a:t>
            </a:r>
          </a:p>
          <a:p>
            <a:pPr algn="r"/>
            <a:r>
              <a:rPr lang="ru-RU" sz="1400" b="1" i="1" dirty="0">
                <a:solidFill>
                  <a:srgbClr val="C80051"/>
                </a:solidFill>
                <a:latin typeface="Arial" pitchFamily="34" charset="0"/>
                <a:cs typeface="Arial" pitchFamily="34" charset="0"/>
              </a:rPr>
              <a:t>Где тень безутешная ищет меня,</a:t>
            </a:r>
          </a:p>
          <a:p>
            <a:pPr algn="r"/>
            <a:r>
              <a:rPr lang="ru-RU" sz="1400" b="1" i="1" dirty="0">
                <a:solidFill>
                  <a:srgbClr val="C80051"/>
                </a:solidFill>
                <a:latin typeface="Arial" pitchFamily="34" charset="0"/>
                <a:cs typeface="Arial" pitchFamily="34" charset="0"/>
              </a:rPr>
              <a:t>А здесь, где стояла я триста часов</a:t>
            </a:r>
          </a:p>
          <a:p>
            <a:pPr algn="r"/>
            <a:r>
              <a:rPr lang="ru-RU" sz="1400" b="1" i="1" dirty="0">
                <a:solidFill>
                  <a:srgbClr val="C80051"/>
                </a:solidFill>
                <a:latin typeface="Arial" pitchFamily="34" charset="0"/>
                <a:cs typeface="Arial" pitchFamily="34" charset="0"/>
              </a:rPr>
              <a:t>И где для меня не открыли засов.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336921"/>
            <a:ext cx="3760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МАТЬ И СЫН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1742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На долю поколения Анны Ахматовой выпала череда тяжелых испытаний. Первая мировая война,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революция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репрессии, Великая Отечественная война</a:t>
            </a:r>
            <a:r>
              <a:rPr lang="ru-RU" sz="1600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581128"/>
            <a:ext cx="8795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Талантливый </a:t>
            </a:r>
            <a:r>
              <a:rPr lang="ru-RU" b="1" dirty="0"/>
              <a:t>ученый-историк и этнолог, он и в лагерях продолжал </a:t>
            </a:r>
            <a:endParaRPr lang="ru-RU" b="1" dirty="0" smtClean="0"/>
          </a:p>
          <a:p>
            <a:r>
              <a:rPr lang="ru-RU" b="1" dirty="0" smtClean="0"/>
              <a:t>свои </a:t>
            </a:r>
            <a:r>
              <a:rPr lang="ru-RU" b="1" dirty="0"/>
              <a:t>исследования, но тюремная жизнь подорвала </a:t>
            </a:r>
            <a:r>
              <a:rPr lang="ru-RU" b="1" dirty="0" smtClean="0"/>
              <a:t>его </a:t>
            </a:r>
            <a:r>
              <a:rPr lang="ru-RU" b="1" dirty="0"/>
              <a:t>здоровье – </a:t>
            </a:r>
            <a:endParaRPr lang="ru-RU" b="1" dirty="0" smtClean="0"/>
          </a:p>
          <a:p>
            <a:r>
              <a:rPr lang="ru-RU" b="1" dirty="0" smtClean="0"/>
              <a:t>как </a:t>
            </a:r>
            <a:r>
              <a:rPr lang="ru-RU" b="1" dirty="0"/>
              <a:t>физическое, так и </a:t>
            </a:r>
            <a:r>
              <a:rPr lang="ru-RU" b="1" dirty="0" smtClean="0"/>
              <a:t>психическое.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90" y="2264098"/>
            <a:ext cx="290890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Александр\Desktop\websiteplanet-qr (3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5748" y="4462935"/>
            <a:ext cx="1785341" cy="178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581127" y="6233944"/>
            <a:ext cx="814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Семья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318" y="5255366"/>
            <a:ext cx="6869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Сам </a:t>
            </a:r>
            <a:r>
              <a:rPr lang="ru-RU" b="1" dirty="0"/>
              <a:t>Лев Николаевич впоследствии скажет, что его преследовали из-за его родителей-поэтов. </a:t>
            </a:r>
            <a:r>
              <a:rPr lang="ru-RU" b="1" dirty="0" smtClean="0"/>
              <a:t>Соответствовало </a:t>
            </a:r>
            <a:r>
              <a:rPr lang="ru-RU" b="1" dirty="0"/>
              <a:t>ли это действительности?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68572" y="2377104"/>
            <a:ext cx="571922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Судьба Льва Гумилева складывалась трагически. В первый раз он был арестован в 1938 г. и 5 лет провел в Норильском лагере. Во второй раз его задержали в 1949 г.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всеми своими любимыми мужчинами она расставалась, а со своим единственным сыном так и не смогла помириться даже перед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смертью 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приговорили к 10-летнему сроку заключения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9855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549524" cy="1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Файл:Signature of Anna Akhmatova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4762"/>
            <a:ext cx="1296144" cy="4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1362" y="404664"/>
            <a:ext cx="25485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«Не с теми я, </a:t>
            </a:r>
            <a:endParaRPr lang="ru-RU" sz="16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кто </a:t>
            </a:r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бросил землю</a:t>
            </a:r>
            <a:r>
              <a:rPr lang="ru-RU" dirty="0">
                <a:solidFill>
                  <a:srgbClr val="C80051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44392"/>
            <a:ext cx="8784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Есть у Анны Ахматовой стихотворение, написанное в 1922 году, удивительного гражданского и патриотического накала, «Не с теми я, кто бросил землю…». Стихотворение, созданное в трагический период истории России, когда обнажился весь ужас революционного крушения страны, всего предшествующего уклада жизни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Ахматова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 открытую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с названия по первой строке, заявляет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 своей позиции, она стремится, чтобы, едва взглянув на стихотворение, читатель уже уяснил себе ее точку зрения на происходящее.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74732"/>
            <a:ext cx="48965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Россия,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которую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невозможно покинуть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966" y="3627254"/>
            <a:ext cx="39329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Не с теми я, кто бросил землю</a:t>
            </a:r>
          </a:p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На растерзание врагам.</a:t>
            </a:r>
          </a:p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Их грубой лести я не внемлю,</a:t>
            </a:r>
          </a:p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Им песен я своих не дам.</a:t>
            </a:r>
          </a:p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Но вечно жалок мне изгнанник,</a:t>
            </a:r>
          </a:p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Как заключенный, как больной.</a:t>
            </a:r>
          </a:p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Темна твоя дорога, странник,</a:t>
            </a:r>
          </a:p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Полынью пахнет хлеб чужой.</a:t>
            </a:r>
          </a:p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А здесь, в глухом чаду пожара</a:t>
            </a:r>
          </a:p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Остаток юности губя,</a:t>
            </a:r>
          </a:p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Мы ни единого удара</a:t>
            </a:r>
          </a:p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Не отклонили от себя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45243" y="3307538"/>
            <a:ext cx="282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Краткая история создания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52188" y="6198154"/>
            <a:ext cx="3212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Тематика, сюжет, композиция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76124" y="4692809"/>
            <a:ext cx="1152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Размер, рифмы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C:\Users\Александр\Desktop\websiteplanet-q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1316" y="3818958"/>
            <a:ext cx="2394034" cy="23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78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549524" cy="1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Файл:Signature of Anna Akhmatova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4762"/>
            <a:ext cx="1296144" cy="4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лександр\Desktop\scale_12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304" y="2647715"/>
            <a:ext cx="4424546" cy="2551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260648"/>
            <a:ext cx="4394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«Я </a:t>
            </a:r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научилась просто, мудро жить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,…»</a:t>
            </a:r>
            <a:endParaRPr lang="ru-RU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70538" y="124827"/>
            <a:ext cx="35418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Ахматова- 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мужчинам</a:t>
            </a:r>
          </a:p>
        </p:txBody>
      </p:sp>
      <p:pic>
        <p:nvPicPr>
          <p:cNvPr id="4102" name="Picture 6" descr="C:\Users\Александр\Desktop\websiteplanet-qr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968" y="4221088"/>
            <a:ext cx="2472266" cy="24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246839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 начале прошлого века совсем не все мужчины любили женщин-поэтов. Анна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говорила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 себе, что всю жизнь прожила с "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дырявым сердцем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". Эта метафора очень точно отражает трудную и временами горестную судьбу великой русской поэтессы. </a:t>
            </a:r>
          </a:p>
        </p:txBody>
      </p:sp>
      <p:pic>
        <p:nvPicPr>
          <p:cNvPr id="4103" name="Picture 7" descr="C:\Users\Александр\Desktop\websiteplanet-qr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405" y="1317918"/>
            <a:ext cx="2405862" cy="240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47234" y="5216026"/>
            <a:ext cx="63433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Arial" pitchFamily="34" charset="0"/>
                <a:cs typeface="Arial" pitchFamily="34" charset="0"/>
              </a:rPr>
              <a:t>Жизнь уготовила Ахматовой столько душевных страданий, что они были бы способны уничтожить любого. За долгую жизнь женщина пережила троих мужей, а биографы и ныне спорят о точном количестве её романов.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43049" y="4067199"/>
            <a:ext cx="936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Цитаты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08284" y="3615518"/>
            <a:ext cx="1124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Мужчины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3049" y="948586"/>
            <a:ext cx="4958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Любовь была для Анны смыслом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жизни.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1926" y="3940409"/>
            <a:ext cx="1200514" cy="123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16636">
            <a:off x="431806" y="3063123"/>
            <a:ext cx="791555" cy="94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700" y="2724167"/>
            <a:ext cx="890006" cy="141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5302">
            <a:off x="1431709" y="2997037"/>
            <a:ext cx="813767" cy="104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23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549524" cy="1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Файл:Signature of Anna Akhmatova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4762"/>
            <a:ext cx="1296144" cy="4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3739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«…Я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взял не жену, а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колдунью..»</a:t>
            </a:r>
            <a:endParaRPr lang="ru-RU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55048" y="124827"/>
            <a:ext cx="37573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Ахматова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пророк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662" y="1223789"/>
            <a:ext cx="86814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Несмотря на то, что одно свое четверостишие Анна Ахматова начинает словами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i="1" dirty="0"/>
              <a:t>И вовсе я не пророчица</a:t>
            </a:r>
            <a:r>
              <a:rPr lang="ru-RU" b="1" dirty="0"/>
              <a:t>…», многие из ее современников (а впоследствии также литературоведы и биографы) были уверены, что поэтесса обладает даром предвидения. Подруга Ахматовой Валерия Срезневская нередко называла ее мистиком и также отмечала у нее особый дар </a:t>
            </a:r>
            <a:r>
              <a:rPr lang="ru-RU" b="1" dirty="0" smtClean="0"/>
              <a:t>предчувствия</a:t>
            </a:r>
            <a:r>
              <a:rPr lang="ru-RU" b="1" dirty="0" smtClean="0"/>
              <a:t>. </a:t>
            </a:r>
            <a:r>
              <a:rPr lang="ru-RU" b="1" dirty="0" smtClean="0"/>
              <a:t>Да </a:t>
            </a:r>
            <a:r>
              <a:rPr lang="ru-RU" b="1" dirty="0"/>
              <a:t>и сама Анна Андреевна считала своей небесной покровительницей праведную Анну Пророчицу и неоднократно упоминала в стихах, что знает свою </a:t>
            </a:r>
            <a:r>
              <a:rPr lang="ru-RU" b="1" dirty="0" smtClean="0"/>
              <a:t>судьбу.</a:t>
            </a:r>
            <a:endParaRPr lang="ru-RU" b="1" dirty="0"/>
          </a:p>
        </p:txBody>
      </p:sp>
      <p:pic>
        <p:nvPicPr>
          <p:cNvPr id="12290" name="Picture 2" descr="C:\Users\Александр\Desktop\websiteplanet-q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708" y="325511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418" y="325511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/>
              <a:t>Себе самой я с самого начала </a:t>
            </a:r>
            <a:endParaRPr lang="ru-RU" i="1" dirty="0" smtClean="0"/>
          </a:p>
          <a:p>
            <a:pPr algn="ctr"/>
            <a:r>
              <a:rPr lang="ru-RU" i="1" dirty="0" smtClean="0"/>
              <a:t>То </a:t>
            </a:r>
            <a:r>
              <a:rPr lang="ru-RU" i="1" dirty="0"/>
              <a:t>чьим-то сном казалась или бредом, </a:t>
            </a:r>
            <a:endParaRPr lang="ru-RU" i="1" dirty="0" smtClean="0"/>
          </a:p>
          <a:p>
            <a:pPr algn="ctr"/>
            <a:r>
              <a:rPr lang="ru-RU" i="1" dirty="0" smtClean="0"/>
              <a:t>Иль </a:t>
            </a:r>
            <a:r>
              <a:rPr lang="ru-RU" i="1" dirty="0"/>
              <a:t>отраженьем в зеркале чужом, </a:t>
            </a:r>
            <a:endParaRPr lang="ru-RU" i="1" dirty="0" smtClean="0"/>
          </a:p>
          <a:p>
            <a:pPr algn="ctr"/>
            <a:r>
              <a:rPr lang="ru-RU" i="1" dirty="0" smtClean="0"/>
              <a:t>Без </a:t>
            </a:r>
            <a:r>
              <a:rPr lang="ru-RU" i="1" dirty="0"/>
              <a:t>имени, без плоти, без причины. </a:t>
            </a:r>
            <a:endParaRPr lang="ru-RU" i="1" dirty="0" smtClean="0"/>
          </a:p>
          <a:p>
            <a:pPr algn="ctr"/>
            <a:r>
              <a:rPr lang="ru-RU" i="1" dirty="0" smtClean="0"/>
              <a:t>Уже </a:t>
            </a:r>
            <a:r>
              <a:rPr lang="ru-RU" i="1" dirty="0"/>
              <a:t>я знала список преступлений</a:t>
            </a:r>
            <a:r>
              <a:rPr lang="ru-RU" i="1" dirty="0" smtClean="0"/>
              <a:t>,</a:t>
            </a:r>
          </a:p>
          <a:p>
            <a:pPr algn="ctr"/>
            <a:r>
              <a:rPr lang="ru-RU" i="1" dirty="0" smtClean="0"/>
              <a:t> </a:t>
            </a:r>
            <a:r>
              <a:rPr lang="ru-RU" i="1" dirty="0"/>
              <a:t>Которые должна я совершить</a:t>
            </a:r>
            <a:r>
              <a:rPr lang="ru-RU" i="1" dirty="0" smtClean="0"/>
              <a:t>…</a:t>
            </a:r>
          </a:p>
          <a:p>
            <a:pPr algn="ctr"/>
            <a:r>
              <a:rPr lang="ru-RU" i="1" dirty="0" smtClean="0"/>
              <a:t> </a:t>
            </a:r>
            <a:r>
              <a:rPr lang="ru-RU" i="1" dirty="0"/>
              <a:t>(«Северные элегии»)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954" y="5280903"/>
            <a:ext cx="86095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тало </a:t>
            </a:r>
            <a:r>
              <a:rPr lang="ru-RU" b="1" dirty="0"/>
              <a:t>пророческим </a:t>
            </a:r>
            <a:r>
              <a:rPr lang="ru-RU" b="1" dirty="0" smtClean="0"/>
              <a:t>ее </a:t>
            </a:r>
            <a:r>
              <a:rPr lang="ru-RU" b="1" dirty="0"/>
              <a:t>известное стихотворение «Молитва» </a:t>
            </a:r>
            <a:r>
              <a:rPr lang="ru-RU" b="1" dirty="0" smtClean="0"/>
              <a:t>.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стихах первого мужа Анны Андреевны, поэта Гумилева </a:t>
            </a:r>
            <a:endParaRPr lang="ru-RU" b="1" dirty="0" smtClean="0"/>
          </a:p>
          <a:p>
            <a:r>
              <a:rPr lang="ru-RU" b="1" dirty="0" smtClean="0"/>
              <a:t>присутствует </a:t>
            </a:r>
            <a:r>
              <a:rPr lang="ru-RU" b="1" dirty="0"/>
              <a:t>строка</a:t>
            </a:r>
            <a:r>
              <a:rPr lang="ru-RU" dirty="0"/>
              <a:t>: </a:t>
            </a:r>
            <a:r>
              <a:rPr lang="ru-RU" i="1" dirty="0"/>
              <a:t>«Я взял не жену, </a:t>
            </a:r>
            <a:r>
              <a:rPr lang="ru-RU" i="1" dirty="0" smtClean="0"/>
              <a:t>а колдунью…» </a:t>
            </a:r>
            <a:r>
              <a:rPr lang="ru-RU" i="1" dirty="0" smtClean="0"/>
              <a:t>.</a:t>
            </a:r>
          </a:p>
          <a:p>
            <a:r>
              <a:rPr lang="ru-RU" b="1" dirty="0" smtClean="0"/>
              <a:t>Стихотворение </a:t>
            </a:r>
            <a:r>
              <a:rPr lang="ru-RU" b="1" dirty="0"/>
              <a:t>«Июль 1914», считают настоящим предсказанием Первой мировой войны.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70539" y="4204538"/>
            <a:ext cx="1152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Далее…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4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549524" cy="1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Файл:Signature of Anna Akhmatova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4762"/>
            <a:ext cx="1296144" cy="4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412776"/>
            <a:ext cx="873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Литература </a:t>
            </a:r>
            <a:r>
              <a:rPr lang="ru-RU" b="1" dirty="0" smtClean="0"/>
              <a:t>является </a:t>
            </a:r>
            <a:r>
              <a:rPr lang="ru-RU" b="1" dirty="0"/>
              <a:t>историей духа человеческого и народного, а не только историей тех или иных событий, так или иначе отразившихся в их творчестве.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8232" y="130326"/>
            <a:ext cx="3395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попросить гостя уйти, </a:t>
            </a:r>
            <a:endParaRPr lang="ru-RU" sz="16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чтобы </a:t>
            </a:r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ему было </a:t>
            </a:r>
            <a:r>
              <a:rPr lang="ru-RU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приятно…</a:t>
            </a:r>
            <a:endParaRPr lang="ru-RU" sz="1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24827"/>
            <a:ext cx="37573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 от Анны Ахматовой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046606"/>
            <a:ext cx="87323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старости лет Анна Ахматова стала очень популярна, и гости шли потоком, она почти всех принимала, ей нравилось это внимание.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И </a:t>
            </a:r>
            <a:r>
              <a:rPr lang="ru-RU" b="1" dirty="0"/>
              <a:t>была у нее одна манера. Вот гость посидел уже, и она обращалась к нему с вопросом — </a:t>
            </a:r>
            <a:r>
              <a:rPr lang="ru-RU" i="1" dirty="0"/>
              <a:t>а который час? </a:t>
            </a:r>
            <a:r>
              <a:rPr lang="ru-RU" b="1" dirty="0"/>
              <a:t>Он отвечал что-то, предположим, пять минут восьмого. </a:t>
            </a:r>
            <a:r>
              <a:rPr lang="ru-RU" i="1" dirty="0"/>
              <a:t>А! </a:t>
            </a:r>
            <a:r>
              <a:rPr lang="ru-RU" b="1" dirty="0"/>
              <a:t>— отвечала она — </a:t>
            </a:r>
            <a:r>
              <a:rPr lang="ru-RU" i="1" dirty="0"/>
              <a:t>посидите еще до половины восьмого, хорошо</a:t>
            </a:r>
            <a:r>
              <a:rPr lang="ru-RU" i="1" dirty="0" smtClean="0"/>
              <a:t>?</a:t>
            </a:r>
          </a:p>
          <a:p>
            <a:endParaRPr lang="ru-RU" i="1" dirty="0"/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У гостя оставалось приятное ощущение, что его просят еще посидеть. А на деле ведь она назначала ему время уйти.</a:t>
            </a:r>
          </a:p>
          <a:p>
            <a:endParaRPr lang="ru-RU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389" y="4509120"/>
            <a:ext cx="3886723" cy="2185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 descr="C:\Users\Александр\Desktop\Рисунок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15824"/>
            <a:ext cx="2209014" cy="22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37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1876</Words>
  <Application>Microsoft Office PowerPoint</Application>
  <PresentationFormat>Экран (4:3)</PresentationFormat>
  <Paragraphs>175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Ирина</cp:lastModifiedBy>
  <cp:revision>208</cp:revision>
  <dcterms:created xsi:type="dcterms:W3CDTF">2024-06-13T12:30:05Z</dcterms:created>
  <dcterms:modified xsi:type="dcterms:W3CDTF">2024-06-14T10:32:10Z</dcterms:modified>
</cp:coreProperties>
</file>