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6" r:id="rId2"/>
    <p:sldId id="289" r:id="rId3"/>
    <p:sldId id="284" r:id="rId4"/>
    <p:sldId id="264" r:id="rId5"/>
    <p:sldId id="263" r:id="rId6"/>
    <p:sldId id="276" r:id="rId7"/>
    <p:sldId id="257" r:id="rId8"/>
    <p:sldId id="258" r:id="rId9"/>
    <p:sldId id="259" r:id="rId10"/>
    <p:sldId id="260" r:id="rId11"/>
    <p:sldId id="275" r:id="rId12"/>
    <p:sldId id="266" r:id="rId13"/>
    <p:sldId id="272" r:id="rId14"/>
    <p:sldId id="269" r:id="rId15"/>
    <p:sldId id="271" r:id="rId16"/>
    <p:sldId id="273" r:id="rId17"/>
    <p:sldId id="285" r:id="rId18"/>
    <p:sldId id="279" r:id="rId19"/>
    <p:sldId id="282" r:id="rId20"/>
    <p:sldId id="280" r:id="rId21"/>
    <p:sldId id="278" r:id="rId22"/>
    <p:sldId id="287" r:id="rId23"/>
    <p:sldId id="288" r:id="rId24"/>
    <p:sldId id="286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9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8FCA2-20CD-4E82-8288-3DAA1F886E3D}" type="datetimeFigureOut">
              <a:rPr lang="ru-RU" smtClean="0"/>
              <a:t>27.07.2015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03B68-913E-4D71-9540-54205F8832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94737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8FCA2-20CD-4E82-8288-3DAA1F886E3D}" type="datetimeFigureOut">
              <a:rPr lang="ru-RU" smtClean="0"/>
              <a:t>27.07.2015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03B68-913E-4D71-9540-54205F8832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42175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8FCA2-20CD-4E82-8288-3DAA1F886E3D}" type="datetimeFigureOut">
              <a:rPr lang="ru-RU" smtClean="0"/>
              <a:t>27.07.2015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03B68-913E-4D71-9540-54205F8832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69100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8FCA2-20CD-4E82-8288-3DAA1F886E3D}" type="datetimeFigureOut">
              <a:rPr lang="ru-RU" smtClean="0"/>
              <a:t>27.07.2015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03B68-913E-4D71-9540-54205F8832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89401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8FCA2-20CD-4E82-8288-3DAA1F886E3D}" type="datetimeFigureOut">
              <a:rPr lang="ru-RU" smtClean="0"/>
              <a:t>27.07.2015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03B68-913E-4D71-9540-54205F8832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19134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8FCA2-20CD-4E82-8288-3DAA1F886E3D}" type="datetimeFigureOut">
              <a:rPr lang="ru-RU" smtClean="0"/>
              <a:t>27.07.2015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03B68-913E-4D71-9540-54205F8832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2141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8FCA2-20CD-4E82-8288-3DAA1F886E3D}" type="datetimeFigureOut">
              <a:rPr lang="ru-RU" smtClean="0"/>
              <a:t>27.07.2015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03B68-913E-4D71-9540-54205F8832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09184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8FCA2-20CD-4E82-8288-3DAA1F886E3D}" type="datetimeFigureOut">
              <a:rPr lang="ru-RU" smtClean="0"/>
              <a:t>27.07.2015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03B68-913E-4D71-9540-54205F8832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0943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8FCA2-20CD-4E82-8288-3DAA1F886E3D}" type="datetimeFigureOut">
              <a:rPr lang="ru-RU" smtClean="0"/>
              <a:t>27.07.2015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03B68-913E-4D71-9540-54205F8832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06667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8FCA2-20CD-4E82-8288-3DAA1F886E3D}" type="datetimeFigureOut">
              <a:rPr lang="ru-RU" smtClean="0"/>
              <a:t>27.07.2015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03B68-913E-4D71-9540-54205F8832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49718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8FCA2-20CD-4E82-8288-3DAA1F886E3D}" type="datetimeFigureOut">
              <a:rPr lang="ru-RU" smtClean="0"/>
              <a:t>27.07.2015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03B68-913E-4D71-9540-54205F8832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92993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C8FCA2-20CD-4E82-8288-3DAA1F886E3D}" type="datetimeFigureOut">
              <a:rPr lang="ru-RU" smtClean="0"/>
              <a:t>27.07.2015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303B68-913E-4D71-9540-54205F8832A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2061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kumimoji="0" lang="ru-RU" altLang="ru-RU" sz="6600" b="1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/>
                <a:ea typeface="+mj-ea"/>
                <a:cs typeface="+mj-cs"/>
              </a:rPr>
              <a:t>МУЗЕЙ</a:t>
            </a:r>
            <a:br>
              <a:rPr kumimoji="0" lang="ru-RU" altLang="ru-RU" sz="6600" b="1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/>
                <a:ea typeface="+mj-ea"/>
                <a:cs typeface="+mj-cs"/>
              </a:rPr>
            </a:br>
            <a:r>
              <a:rPr kumimoji="0" lang="ru-RU" altLang="ru-RU" sz="6600" b="1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/>
                <a:ea typeface="+mj-ea"/>
                <a:cs typeface="+mj-cs"/>
              </a:rPr>
              <a:t>«ЖИВАЯ  ИСТОРИЯ» - </a:t>
            </a:r>
            <a:br>
              <a:rPr kumimoji="0" lang="ru-RU" altLang="ru-RU" sz="6600" b="1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/>
                <a:ea typeface="+mj-ea"/>
                <a:cs typeface="+mj-cs"/>
              </a:rPr>
            </a:br>
            <a:r>
              <a:rPr kumimoji="0" lang="ru-RU" altLang="ru-RU" sz="2000" b="1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/>
                <a:ea typeface="+mj-ea"/>
                <a:cs typeface="+mj-cs"/>
              </a:rPr>
              <a:t>победитель районного конкурса, посвященного </a:t>
            </a:r>
            <a:br>
              <a:rPr kumimoji="0" lang="ru-RU" altLang="ru-RU" sz="2000" b="1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/>
                <a:ea typeface="+mj-ea"/>
                <a:cs typeface="+mj-cs"/>
              </a:rPr>
            </a:br>
            <a:r>
              <a:rPr kumimoji="0" lang="ru-RU" altLang="ru-RU" sz="2000" b="1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/>
                <a:ea typeface="+mj-ea"/>
                <a:cs typeface="+mj-cs"/>
              </a:rPr>
              <a:t>75-летию Красногорского муниципального района в 2007</a:t>
            </a:r>
            <a:r>
              <a:rPr kumimoji="0" lang="ru-RU" altLang="ru-RU" sz="2000" b="0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/>
                <a:ea typeface="+mj-ea"/>
                <a:cs typeface="+mj-cs"/>
              </a:rPr>
              <a:t> </a:t>
            </a:r>
            <a:r>
              <a:rPr kumimoji="0" lang="ru-RU" altLang="ru-RU" sz="2000" b="1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/>
                <a:ea typeface="+mj-ea"/>
                <a:cs typeface="+mj-cs"/>
              </a:rPr>
              <a:t>году</a:t>
            </a:r>
            <a:br>
              <a:rPr kumimoji="0" lang="ru-RU" altLang="ru-RU" sz="2000" b="1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/>
                <a:ea typeface="+mj-ea"/>
                <a:cs typeface="+mj-cs"/>
              </a:rPr>
            </a:br>
            <a:r>
              <a:rPr kumimoji="0" lang="ru-RU" altLang="ru-RU" sz="3200" b="1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/>
                <a:ea typeface="+mj-ea"/>
                <a:cs typeface="+mj-cs"/>
              </a:rPr>
              <a:t>Рук. </a:t>
            </a:r>
            <a:r>
              <a:rPr kumimoji="0" lang="ru-RU" altLang="ru-RU" sz="3200" b="1" i="1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/>
                <a:ea typeface="+mj-ea"/>
                <a:cs typeface="+mj-cs"/>
              </a:rPr>
              <a:t>Дарнопых</a:t>
            </a:r>
            <a:r>
              <a:rPr kumimoji="0" lang="ru-RU" altLang="ru-RU" sz="3200" b="1" i="1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/>
                <a:ea typeface="+mj-ea"/>
                <a:cs typeface="+mj-cs"/>
              </a:rPr>
              <a:t> Т.В.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213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332656"/>
            <a:ext cx="7543800" cy="3886200"/>
          </a:xfrm>
        </p:spPr>
        <p:txBody>
          <a:bodyPr>
            <a:noAutofit/>
          </a:bodyPr>
          <a:lstStyle/>
          <a:p>
            <a:r>
              <a:rPr lang="ru-RU" sz="1600" b="1" dirty="0"/>
              <a:t>Музей «Живая история» был создан учителем истории </a:t>
            </a:r>
            <a:r>
              <a:rPr lang="ru-RU" sz="1600" b="1" dirty="0" err="1"/>
              <a:t>Дарнопых</a:t>
            </a:r>
            <a:r>
              <a:rPr lang="ru-RU" sz="1600" b="1" dirty="0"/>
              <a:t> Татьяной </a:t>
            </a:r>
            <a:r>
              <a:rPr lang="ru-RU" sz="1600" b="1" dirty="0" err="1"/>
              <a:t>Вилимовной</a:t>
            </a:r>
            <a:r>
              <a:rPr lang="ru-RU" sz="1600" b="1" dirty="0"/>
              <a:t> и её </a:t>
            </a:r>
            <a:r>
              <a:rPr lang="ru-RU" sz="1600" b="1" dirty="0" err="1"/>
              <a:t>учениками,в</a:t>
            </a:r>
            <a:r>
              <a:rPr lang="ru-RU" sz="1600" b="1" dirty="0"/>
              <a:t> нашей школе более 10 лет назад. В ноябре 2006 года Министерство образования, отдел краеведения и туризма присвоил школьному музею официальный статус музея. Создание музея было результатом исследовательских работ учащихся, походов, экскурсий в музее. Изучая историю нашей Родины, часто  перед нами встаёт непростой вопрос: «Как отнестись к тем или иным событиям?». Для того чтобы понять сложность многогранности многих исторических событий из истории нашей страны, таких как: коллективизация, 1939 год, ВО война – мы обратились к разным источникам, прежде всего обращались к очевидцам исторических событий. Слушая доклады наших предшественников и изучая документы, которые хранятся в нашем музее, мы начинаем понимать нашу историю более глубоко. Мы начинаем ценить то, что предали нам наши предки, как достояние и ценность нашего российского народа: патриотизм, стойкость в годы ВОВ, гуманизм, который люди проявляли друг к другу в войну и послевоенные голодные годы. Многие документы, воспоминания очевидцев тех далёких событий нас удивляют, заставляют задуматься и жить по-другому: быть добрее и терпимее друг к другу.</a:t>
            </a:r>
          </a:p>
          <a:p>
            <a:r>
              <a:rPr lang="ru-RU" sz="1600" b="1" dirty="0"/>
              <a:t>За годы существования музея было собрано более 140 подлинных исторических экспонатов. Они до сих пор изучаются. Наши ребята выступали с докладами на научных конференциях: Клыпа Наталья, </a:t>
            </a:r>
            <a:r>
              <a:rPr lang="ru-RU" sz="1600" b="1" dirty="0" err="1"/>
              <a:t>Платоненкова</a:t>
            </a:r>
            <a:r>
              <a:rPr lang="ru-RU" sz="1600" b="1" dirty="0"/>
              <a:t> Наталья, Шестопалов Евгений.</a:t>
            </a:r>
          </a:p>
          <a:p>
            <a:endParaRPr lang="ru-RU" sz="1700" dirty="0"/>
          </a:p>
        </p:txBody>
      </p:sp>
    </p:spTree>
    <p:extLst>
      <p:ext uri="{BB962C8B-B14F-4D97-AF65-F5344CB8AC3E}">
        <p14:creationId xmlns:p14="http://schemas.microsoft.com/office/powerpoint/2010/main" val="690677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5184576"/>
          </a:xfrm>
        </p:spPr>
        <p:txBody>
          <a:bodyPr>
            <a:normAutofit/>
          </a:bodyPr>
          <a:lstStyle/>
          <a:p>
            <a:pPr marL="342900" lvl="0" indent="-342900" algn="l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/>
            </a:pPr>
            <a:r>
              <a:rPr lang="ru-RU" altLang="ru-RU" sz="3200" b="1" i="1" kern="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</a:rPr>
              <a:t>ЭКСПОЗИЦИОННЫЕ  </a:t>
            </a:r>
            <a:r>
              <a:rPr lang="ru-RU" altLang="ru-RU" sz="3200" b="1" i="1" kern="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</a:rPr>
              <a:t>РАЗДЕЛЫ</a:t>
            </a:r>
            <a:br>
              <a:rPr lang="ru-RU" altLang="ru-RU" sz="3200" b="1" i="1" kern="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</a:rPr>
            </a:br>
            <a:r>
              <a:rPr lang="ru-RU" altLang="ru-RU" sz="3200" b="1" i="1" kern="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</a:rPr>
              <a:t/>
            </a:r>
            <a:br>
              <a:rPr lang="ru-RU" altLang="ru-RU" sz="3200" b="1" i="1" kern="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</a:rPr>
            </a:br>
            <a:r>
              <a:rPr lang="ru-RU" altLang="ru-RU" sz="3200" b="1" i="1" kern="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</a:rPr>
              <a:t>Роль традиций российского патриотизма в победе над фашисткой Германией</a:t>
            </a:r>
            <a:br>
              <a:rPr lang="ru-RU" altLang="ru-RU" sz="3200" b="1" i="1" kern="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</a:rPr>
            </a:br>
            <a:r>
              <a:rPr lang="ru-RU" altLang="ru-RU" sz="3200" b="1" i="1" kern="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+mn-ea"/>
                <a:cs typeface="+mn-cs"/>
              </a:rPr>
              <a:t>История </a:t>
            </a:r>
            <a:r>
              <a:rPr lang="ru-RU" altLang="ru-RU" sz="3200" b="1" i="1" kern="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+mn-ea"/>
                <a:cs typeface="+mn-cs"/>
              </a:rPr>
              <a:t>Красногорска</a:t>
            </a:r>
            <a:br>
              <a:rPr lang="ru-RU" altLang="ru-RU" sz="3200" b="1" i="1" kern="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+mn-ea"/>
                <a:cs typeface="+mn-cs"/>
              </a:rPr>
            </a:br>
            <a:r>
              <a:rPr lang="ru-RU" altLang="ru-RU" sz="3200" b="1" i="1" kern="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+mn-ea"/>
                <a:cs typeface="+mn-cs"/>
              </a:rPr>
              <a:t>История моей </a:t>
            </a:r>
            <a:r>
              <a:rPr lang="ru-RU" altLang="ru-RU" sz="3200" b="1" i="1" kern="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+mn-ea"/>
                <a:cs typeface="+mn-cs"/>
              </a:rPr>
              <a:t>семьи в годы Великой Отечественной войны</a:t>
            </a:r>
            <a:r>
              <a:rPr lang="ru-RU" altLang="ru-RU" sz="3200" b="1" i="1" kern="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+mn-ea"/>
                <a:cs typeface="+mn-cs"/>
              </a:rPr>
              <a:t/>
            </a:r>
            <a:br>
              <a:rPr lang="ru-RU" altLang="ru-RU" sz="3200" b="1" i="1" kern="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+mn-ea"/>
                <a:cs typeface="+mn-cs"/>
              </a:rPr>
            </a:br>
            <a:r>
              <a:rPr lang="ru-RU" altLang="ru-RU" sz="3200" b="1" i="1" kern="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+mn-ea"/>
                <a:cs typeface="+mn-cs"/>
              </a:rPr>
              <a:t>Красногорцы</a:t>
            </a:r>
            <a:r>
              <a:rPr lang="ru-RU" altLang="ru-RU" sz="3200" b="1" i="1" kern="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+mn-ea"/>
                <a:cs typeface="+mn-cs"/>
              </a:rPr>
              <a:t> </a:t>
            </a:r>
            <a:r>
              <a:rPr lang="ru-RU" altLang="ru-RU" sz="3200" b="1" i="1" kern="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+mn-ea"/>
                <a:cs typeface="+mn-cs"/>
              </a:rPr>
              <a:t>в годы </a:t>
            </a:r>
            <a:r>
              <a:rPr lang="ru-RU" altLang="ru-RU" sz="3200" b="1" i="1" kern="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+mn-ea"/>
                <a:cs typeface="+mn-cs"/>
              </a:rPr>
              <a:t>ВОв</a:t>
            </a:r>
            <a:r>
              <a:rPr lang="ru-RU" altLang="ru-RU" sz="3200" b="1" i="1" kern="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+mn-ea"/>
                <a:cs typeface="+mn-cs"/>
              </a:rPr>
              <a:t/>
            </a:r>
            <a:br>
              <a:rPr lang="ru-RU" altLang="ru-RU" sz="3200" b="1" i="1" kern="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+mn-ea"/>
                <a:cs typeface="+mn-cs"/>
              </a:rPr>
            </a:br>
            <a:r>
              <a:rPr lang="ru-RU" altLang="ru-RU" sz="3200" b="1" i="1" kern="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+mn-ea"/>
                <a:cs typeface="+mn-cs"/>
              </a:rPr>
              <a:t>Связь поколений</a:t>
            </a:r>
            <a:br>
              <a:rPr lang="ru-RU" altLang="ru-RU" sz="3200" b="1" i="1" kern="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+mn-ea"/>
                <a:cs typeface="+mn-cs"/>
              </a:rPr>
            </a:br>
            <a:endParaRPr lang="ru-RU" sz="3200" dirty="0"/>
          </a:p>
        </p:txBody>
      </p:sp>
      <p:sp>
        <p:nvSpPr>
          <p:cNvPr id="3" name="5-конечная звезда 2"/>
          <p:cNvSpPr/>
          <p:nvPr/>
        </p:nvSpPr>
        <p:spPr>
          <a:xfrm>
            <a:off x="635621" y="1860476"/>
            <a:ext cx="144016" cy="144016"/>
          </a:xfrm>
          <a:prstGeom prst="star5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4" name="5-конечная звезда 3"/>
          <p:cNvSpPr/>
          <p:nvPr/>
        </p:nvSpPr>
        <p:spPr>
          <a:xfrm>
            <a:off x="635621" y="3161928"/>
            <a:ext cx="144016" cy="144016"/>
          </a:xfrm>
          <a:prstGeom prst="star5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5-конечная звезда 4"/>
          <p:cNvSpPr/>
          <p:nvPr/>
        </p:nvSpPr>
        <p:spPr>
          <a:xfrm>
            <a:off x="635621" y="3593207"/>
            <a:ext cx="144016" cy="144016"/>
          </a:xfrm>
          <a:prstGeom prst="star5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5-конечная звезда 5"/>
          <p:cNvSpPr/>
          <p:nvPr/>
        </p:nvSpPr>
        <p:spPr>
          <a:xfrm>
            <a:off x="647925" y="4500492"/>
            <a:ext cx="144016" cy="168596"/>
          </a:xfrm>
          <a:prstGeom prst="star5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5-конечная звезда 7"/>
          <p:cNvSpPr/>
          <p:nvPr/>
        </p:nvSpPr>
        <p:spPr>
          <a:xfrm>
            <a:off x="635621" y="4883993"/>
            <a:ext cx="144016" cy="144016"/>
          </a:xfrm>
          <a:prstGeom prst="star5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3293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60672" cy="1039427"/>
          </a:xfrm>
        </p:spPr>
        <p:txBody>
          <a:bodyPr>
            <a:noAutofit/>
          </a:bodyPr>
          <a:lstStyle/>
          <a:p>
            <a:r>
              <a:rPr lang="ru-RU" sz="2800" dirty="0" smtClean="0"/>
              <a:t>«Живая история» </a:t>
            </a:r>
            <a:br>
              <a:rPr lang="ru-RU" sz="2800" dirty="0" smtClean="0"/>
            </a:br>
            <a:r>
              <a:rPr lang="ru-RU" sz="2800" dirty="0" smtClean="0"/>
              <a:t>Музейная экспозиция патриотической направленности</a:t>
            </a:r>
            <a:endParaRPr lang="ru-RU" sz="28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1700808"/>
            <a:ext cx="4040188" cy="639762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Роль традиций российского патриотизма в победе над фашисткой   Германией</a:t>
            </a:r>
            <a:endParaRPr lang="ru-RU" dirty="0"/>
          </a:p>
        </p:txBody>
      </p:sp>
      <p:pic>
        <p:nvPicPr>
          <p:cNvPr id="10" name="Объект 9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636912"/>
            <a:ext cx="4039985" cy="3029989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ru-RU" dirty="0" err="1" smtClean="0"/>
              <a:t>Красногорцы</a:t>
            </a:r>
            <a:r>
              <a:rPr lang="ru-RU" dirty="0" smtClean="0"/>
              <a:t> в годы войны</a:t>
            </a:r>
            <a:endParaRPr lang="ru-RU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43066" y="2853878"/>
            <a:ext cx="4039985" cy="3029989"/>
          </a:xfrm>
        </p:spPr>
      </p:pic>
    </p:spTree>
    <p:extLst>
      <p:ext uri="{BB962C8B-B14F-4D97-AF65-F5344CB8AC3E}">
        <p14:creationId xmlns:p14="http://schemas.microsoft.com/office/powerpoint/2010/main" val="4147791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1412776"/>
            <a:ext cx="8568952" cy="576064"/>
          </a:xfrm>
        </p:spPr>
        <p:txBody>
          <a:bodyPr>
            <a:normAutofit fontScale="90000"/>
          </a:bodyPr>
          <a:lstStyle/>
          <a:p>
            <a:pPr lvl="0" algn="l">
              <a:spcBef>
                <a:spcPct val="20000"/>
              </a:spcBef>
            </a:pPr>
            <a:r>
              <a:rPr lang="ru-RU" sz="2200" b="1" dirty="0" smtClean="0">
                <a:solidFill>
                  <a:prstClr val="black"/>
                </a:solidFill>
              </a:rPr>
              <a:t>Фрагмент музейной экспозиции</a:t>
            </a:r>
            <a:br>
              <a:rPr lang="ru-RU" sz="2200" b="1" dirty="0" smtClean="0">
                <a:solidFill>
                  <a:prstClr val="black"/>
                </a:solidFill>
              </a:rPr>
            </a:br>
            <a:r>
              <a:rPr lang="ru-RU" sz="2200" b="1" dirty="0">
                <a:solidFill>
                  <a:prstClr val="black"/>
                </a:solidFill>
                <a:ea typeface="+mn-ea"/>
                <a:cs typeface="+mn-cs"/>
              </a:rPr>
              <a:t>Роль традиций российского патриотизма в победе над фашисткой   Германией</a:t>
            </a:r>
            <a:br>
              <a:rPr lang="ru-RU" sz="2200" b="1" dirty="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ru-RU" sz="2200" b="1" dirty="0" smtClean="0"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ru-RU" sz="2200" b="1" dirty="0" smtClean="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ru-RU" sz="2200" dirty="0" smtClean="0">
                <a:solidFill>
                  <a:prstClr val="black"/>
                </a:solidFill>
              </a:rPr>
              <a:t>Мундир </a:t>
            </a:r>
            <a:r>
              <a:rPr lang="ru-RU" sz="2200" dirty="0">
                <a:solidFill>
                  <a:prstClr val="black"/>
                </a:solidFill>
              </a:rPr>
              <a:t>генерал-лейтенанта армии СССР, </a:t>
            </a:r>
            <a:r>
              <a:rPr lang="en-US" sz="2200" dirty="0">
                <a:solidFill>
                  <a:prstClr val="black"/>
                </a:solidFill>
              </a:rPr>
              <a:t>XX </a:t>
            </a:r>
            <a:r>
              <a:rPr lang="ru-RU" sz="2200" dirty="0" smtClean="0">
                <a:solidFill>
                  <a:prstClr val="black"/>
                </a:solidFill>
              </a:rPr>
              <a:t>век. </a:t>
            </a:r>
            <a:br>
              <a:rPr lang="ru-RU" sz="2200" dirty="0" smtClean="0">
                <a:solidFill>
                  <a:prstClr val="black"/>
                </a:solidFill>
              </a:rPr>
            </a:br>
            <a:r>
              <a:rPr lang="ru-RU" sz="2200" dirty="0" smtClean="0">
                <a:solidFill>
                  <a:prstClr val="black"/>
                </a:solidFill>
              </a:rPr>
              <a:t>Подарок </a:t>
            </a:r>
            <a:r>
              <a:rPr lang="ru-RU" sz="2200" dirty="0">
                <a:solidFill>
                  <a:prstClr val="black"/>
                </a:solidFill>
              </a:rPr>
              <a:t>музею генерал-лейтенанта </a:t>
            </a:r>
            <a:r>
              <a:rPr lang="ru-RU" sz="2200" dirty="0" err="1">
                <a:solidFill>
                  <a:prstClr val="black"/>
                </a:solidFill>
              </a:rPr>
              <a:t>Першакова</a:t>
            </a:r>
            <a:r>
              <a:rPr lang="ru-RU" sz="2200" dirty="0">
                <a:solidFill>
                  <a:prstClr val="black"/>
                </a:solidFill>
              </a:rPr>
              <a:t> Г. М</a:t>
            </a:r>
            <a:r>
              <a:rPr lang="ru-RU" sz="2200" dirty="0" smtClean="0">
                <a:solidFill>
                  <a:prstClr val="black"/>
                </a:solidFill>
              </a:rPr>
              <a:t>.</a:t>
            </a:r>
            <a:r>
              <a:rPr lang="ru-RU" sz="2200" b="1" dirty="0">
                <a:solidFill>
                  <a:prstClr val="black"/>
                </a:solidFill>
                <a:ea typeface="+mn-ea"/>
                <a:cs typeface="+mn-cs"/>
              </a:rPr>
              <a:t> </a:t>
            </a:r>
            <a:r>
              <a:rPr lang="ru-RU" sz="2200" b="1" dirty="0" smtClean="0"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ru-RU" sz="2200" b="1" dirty="0" smtClean="0">
                <a:solidFill>
                  <a:prstClr val="black"/>
                </a:solidFill>
                <a:ea typeface="+mn-ea"/>
                <a:cs typeface="+mn-cs"/>
              </a:rPr>
            </a:br>
            <a:r>
              <a:rPr lang="ru-RU" sz="2200" b="1" dirty="0"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ru-RU" sz="2200" b="1" dirty="0">
                <a:solidFill>
                  <a:prstClr val="black"/>
                </a:solidFill>
                <a:ea typeface="+mn-ea"/>
                <a:cs typeface="+mn-cs"/>
              </a:rPr>
            </a:br>
            <a:endParaRPr lang="ru-RU" sz="22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564904"/>
            <a:ext cx="2874525" cy="3816424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2996952"/>
            <a:ext cx="3657600" cy="2742258"/>
          </a:xfrm>
        </p:spPr>
      </p:pic>
    </p:spTree>
    <p:extLst>
      <p:ext uri="{BB962C8B-B14F-4D97-AF65-F5344CB8AC3E}">
        <p14:creationId xmlns:p14="http://schemas.microsoft.com/office/powerpoint/2010/main" val="2683335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>
            <a:noAutofit/>
          </a:bodyPr>
          <a:lstStyle/>
          <a:p>
            <a:pPr algn="l"/>
            <a:r>
              <a:rPr lang="ru-RU" sz="1600" dirty="0" smtClean="0"/>
              <a:t>В краеведческом музее №7 есть много экспонатов, посвященных Великой Отечественной войне. В их числе письма солдат ЛУШАГИНА МИХАИЛА ВАСИЛЬЕВИЧА и ЛАВРЁНОВА ВАЛЕНТИНА СТЕПАНОВИЧА. Эти письма интересны для нас, как источник исторических знаний о войне. Они в чем-то одинаковы (по лирике), а в чем-то различны (по характеру).</a:t>
            </a:r>
            <a:br>
              <a:rPr lang="ru-RU" sz="1600" dirty="0" smtClean="0"/>
            </a:br>
            <a:r>
              <a:rPr lang="ru-RU" sz="1600" dirty="0" smtClean="0"/>
              <a:t>Мы обратились за сведениями о </a:t>
            </a:r>
            <a:r>
              <a:rPr lang="ru-RU" sz="1600" dirty="0" err="1" smtClean="0"/>
              <a:t>Лушагине</a:t>
            </a:r>
            <a:r>
              <a:rPr lang="ru-RU" sz="1600" dirty="0" smtClean="0"/>
              <a:t> и </a:t>
            </a:r>
            <a:r>
              <a:rPr lang="ru-RU" sz="1600" dirty="0" err="1" smtClean="0"/>
              <a:t>Лаврёнове</a:t>
            </a:r>
            <a:r>
              <a:rPr lang="ru-RU" sz="1600" dirty="0" smtClean="0"/>
              <a:t> в военкомат нашего города, в Совет ветеранов, провели исследовательскую работу. В результате мы узнали много новых и интересных, подлинных фактов о жизни этих солдат.</a:t>
            </a:r>
            <a:endParaRPr lang="ru-RU" sz="1600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4293" y="2174875"/>
            <a:ext cx="2526001" cy="3951288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1190" y="2174875"/>
            <a:ext cx="2649444" cy="3951288"/>
          </a:xfrm>
        </p:spPr>
      </p:pic>
    </p:spTree>
    <p:extLst>
      <p:ext uri="{BB962C8B-B14F-4D97-AF65-F5344CB8AC3E}">
        <p14:creationId xmlns:p14="http://schemas.microsoft.com/office/powerpoint/2010/main" val="152073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Здравствуй</a:t>
            </a:r>
            <a:r>
              <a:rPr lang="ru-RU" dirty="0"/>
              <a:t>, мамочка!</a:t>
            </a:r>
            <a:br>
              <a:rPr lang="ru-RU" dirty="0"/>
            </a:b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6133" y="567658"/>
            <a:ext cx="3529584" cy="5263896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 lnSpcReduction="10000"/>
          </a:bodyPr>
          <a:lstStyle/>
          <a:p>
            <a:r>
              <a:rPr lang="ru-RU" sz="1600" dirty="0" smtClean="0"/>
              <a:t>Шлю тебе привет. Адрес мой опять изменился, я попал в другую часть. </a:t>
            </a:r>
          </a:p>
          <a:p>
            <a:r>
              <a:rPr lang="ru-RU" sz="1600" dirty="0" smtClean="0"/>
              <a:t>В бой пойдем еще не скоро, через месяц. Живу сейчас ничего, кругом степи, но уже становится холодновато, особенно ночью. Так ни в чем не нуждаюсь, только тайно мечтаю о теплой постели. Вообще ничего, жить будем, еще поживем. Пиши скорее ответ , если можешь шли телеграмму. </a:t>
            </a:r>
          </a:p>
          <a:p>
            <a:endParaRPr lang="ru-RU" sz="1600" dirty="0"/>
          </a:p>
          <a:p>
            <a:endParaRPr lang="ru-RU" sz="1200" dirty="0" smtClean="0"/>
          </a:p>
          <a:p>
            <a:pPr algn="r"/>
            <a:r>
              <a:rPr lang="ru-RU" sz="1200" dirty="0" smtClean="0"/>
              <a:t>Мой адрес </a:t>
            </a:r>
          </a:p>
          <a:p>
            <a:pPr algn="r"/>
            <a:r>
              <a:rPr lang="ru-RU" sz="1200" dirty="0" smtClean="0"/>
              <a:t>П. П. А. 2612 «К»</a:t>
            </a:r>
          </a:p>
          <a:p>
            <a:pPr algn="r"/>
            <a:r>
              <a:rPr lang="ru-RU" sz="1200" dirty="0" err="1" smtClean="0"/>
              <a:t>Лаврёнову</a:t>
            </a:r>
            <a:endParaRPr lang="en-US" sz="1200" dirty="0" smtClean="0"/>
          </a:p>
          <a:p>
            <a:pPr algn="r"/>
            <a:endParaRPr lang="ru-RU" sz="1200" dirty="0" smtClean="0"/>
          </a:p>
          <a:p>
            <a:pPr algn="r"/>
            <a:r>
              <a:rPr lang="ru-RU" sz="1200" dirty="0" smtClean="0"/>
              <a:t>10/</a:t>
            </a:r>
            <a:r>
              <a:rPr lang="en-US" sz="1200" dirty="0" smtClean="0"/>
              <a:t>x-42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1899785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-12528"/>
            <a:ext cx="3008313" cy="993256"/>
          </a:xfrm>
        </p:spPr>
        <p:txBody>
          <a:bodyPr>
            <a:normAutofit/>
          </a:bodyPr>
          <a:lstStyle/>
          <a:p>
            <a:r>
              <a:rPr lang="ru-RU" sz="1800" dirty="0" smtClean="0"/>
              <a:t>Валентин Степанович </a:t>
            </a:r>
            <a:r>
              <a:rPr lang="ru-RU" sz="1800" dirty="0" err="1" smtClean="0"/>
              <a:t>Лаврёнов</a:t>
            </a:r>
            <a:r>
              <a:rPr lang="ru-RU" sz="1800" dirty="0" smtClean="0"/>
              <a:t/>
            </a:r>
            <a:br>
              <a:rPr lang="ru-RU" sz="1800" dirty="0" smtClean="0"/>
            </a:br>
            <a:endParaRPr lang="ru-RU" sz="1800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1263" y="1331321"/>
            <a:ext cx="4979324" cy="3736571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764704"/>
            <a:ext cx="3008313" cy="5361459"/>
          </a:xfrm>
        </p:spPr>
        <p:txBody>
          <a:bodyPr>
            <a:normAutofit/>
          </a:bodyPr>
          <a:lstStyle/>
          <a:p>
            <a:r>
              <a:rPr lang="ru-RU" sz="1300" dirty="0" smtClean="0"/>
              <a:t>Родился в 1923 года в г. Подольске Московской обл. Его семья в 30-е годы переехала в г. Красногорск. Родители работали на Оптическом заводе. После начала войны завод с семьями эвакуировали в город Новосибирск. Валентина призвали в ряды Красной Армии в ОВК город Новосибирск. Письмо </a:t>
            </a:r>
            <a:r>
              <a:rPr lang="ru-RU" sz="1300" dirty="0" err="1" smtClean="0"/>
              <a:t>Лаврёнова</a:t>
            </a:r>
            <a:r>
              <a:rPr lang="ru-RU" sz="1300" dirty="0" smtClean="0"/>
              <a:t>, хранящаяся в нашем музее, написано 10 октября 1942 году из г. Саратова. По «Книге памяти» и по извещению о его гибели в декабре 1942 года,  по месту его захоронения на хуторе </a:t>
            </a:r>
            <a:r>
              <a:rPr lang="ru-RU" sz="1300" dirty="0" err="1" smtClean="0"/>
              <a:t>Верхнекумском</a:t>
            </a:r>
            <a:r>
              <a:rPr lang="ru-RU" sz="1300" dirty="0" smtClean="0"/>
              <a:t> Сталинградской (ныне Волгоградской) области, мы пришли к выводу, что Валентин </a:t>
            </a:r>
            <a:r>
              <a:rPr lang="ru-RU" sz="1300" dirty="0" err="1" smtClean="0"/>
              <a:t>Лаврёнов</a:t>
            </a:r>
            <a:r>
              <a:rPr lang="ru-RU" sz="1300" dirty="0" smtClean="0"/>
              <a:t> участвовал в боях под Сталинградом.</a:t>
            </a:r>
          </a:p>
          <a:p>
            <a:r>
              <a:rPr lang="ru-RU" sz="1300" dirty="0" smtClean="0"/>
              <a:t>Лирическое письмо к матери открывает перед нами судьбу человека, который не знал, что через месяц ему предстоит биться одной из самых кровопролитных сражений Великой войны.</a:t>
            </a:r>
          </a:p>
          <a:p>
            <a:r>
              <a:rPr lang="ru-RU" sz="1300" dirty="0" smtClean="0"/>
              <a:t>Сколько надежды на лучшее, на победу и жизнелюбия в письме!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18483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707678"/>
          </a:xfrm>
        </p:spPr>
        <p:txBody>
          <a:bodyPr>
            <a:normAutofit/>
          </a:bodyPr>
          <a:lstStyle/>
          <a:p>
            <a:r>
              <a:rPr lang="ru-RU" dirty="0" smtClean="0"/>
              <a:t>Михаил Васильевич </a:t>
            </a:r>
            <a:r>
              <a:rPr lang="ru-RU" dirty="0" err="1" smtClean="0"/>
              <a:t>Лушагин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149" y="639286"/>
            <a:ext cx="3273552" cy="512064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052736"/>
            <a:ext cx="3008313" cy="4752529"/>
          </a:xfrm>
        </p:spPr>
        <p:txBody>
          <a:bodyPr>
            <a:noAutofit/>
          </a:bodyPr>
          <a:lstStyle/>
          <a:p>
            <a:r>
              <a:rPr lang="ru-RU" sz="1600" dirty="0" smtClean="0"/>
              <a:t>Родился в 1923 году. Семья проживала в г. Красногорске. Закончил Михаил школу в 1940 году. Его брат Николай был на 10 лет старше, уже имел свою семью, а много лет был на партийной работе. В 1939 году Николая назначили секретарём Алма-Атинского обкома партии, и он с семьей уехал в Казахстан. В начале 1941 года Михаил приехал в Алма-Ату, поступил в эвакуированный  туда институт. В конце 1941 года Михаил был призван ОВК г. Алма-Аты в Красную Армию. Его часть №1770 стояла в Тушино. Миша участвовал в битве за Москву. Потом на этом направлении фронта наступило относительное затишье.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485758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3008313" cy="792088"/>
          </a:xfrm>
        </p:spPr>
        <p:txBody>
          <a:bodyPr>
            <a:normAutofit/>
          </a:bodyPr>
          <a:lstStyle/>
          <a:p>
            <a:r>
              <a:rPr lang="ru-RU" dirty="0" smtClean="0"/>
              <a:t>Последнее из писем написано 5 марта 1943 г.: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575050" y="1281661"/>
            <a:ext cx="5111750" cy="3835891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196752"/>
            <a:ext cx="3008313" cy="5040560"/>
          </a:xfrm>
        </p:spPr>
        <p:txBody>
          <a:bodyPr>
            <a:normAutofit fontScale="92500" lnSpcReduction="10000"/>
          </a:bodyPr>
          <a:lstStyle/>
          <a:p>
            <a:r>
              <a:rPr lang="ru-RU" sz="1600" dirty="0" smtClean="0"/>
              <a:t>«Я со своим подразделением беспрерывно участвую в активных боях, о которых все скоро услышат.</a:t>
            </a:r>
          </a:p>
          <a:p>
            <a:r>
              <a:rPr lang="ru-RU" sz="1600" dirty="0" smtClean="0"/>
              <a:t>…Вся прошлая (мирная) жизнь кажется мелкой и абсолютно не интересно, а люди – мелкими, и то, что происходит здесь за один день содержательнее, чем целый год тыловой жизни. Очень часто вспоминаю те немногие счастливые часы, которые я провёл с тобой, дорогая Галочка. Ты почему-то мало пишешь о себе, а мне это как раз очень интересно. Пиши подробнее обо всём.</a:t>
            </a:r>
          </a:p>
          <a:p>
            <a:r>
              <a:rPr lang="ru-RU" sz="1600" dirty="0" smtClean="0"/>
              <a:t>Остаюсь твой Миша.»</a:t>
            </a:r>
          </a:p>
          <a:p>
            <a:endParaRPr lang="ru-RU" sz="1600" dirty="0" smtClean="0"/>
          </a:p>
          <a:p>
            <a:r>
              <a:rPr lang="ru-RU" sz="1600" dirty="0" smtClean="0"/>
              <a:t>На фото одноклассница Михаила - Галина.</a:t>
            </a:r>
          </a:p>
        </p:txBody>
      </p:sp>
    </p:spTree>
    <p:extLst>
      <p:ext uri="{BB962C8B-B14F-4D97-AF65-F5344CB8AC3E}">
        <p14:creationId xmlns:p14="http://schemas.microsoft.com/office/powerpoint/2010/main" val="3774322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332656"/>
            <a:ext cx="7772400" cy="5832648"/>
          </a:xfrm>
        </p:spPr>
        <p:txBody>
          <a:bodyPr>
            <a:normAutofit/>
          </a:bodyPr>
          <a:lstStyle/>
          <a:p>
            <a:pPr algn="l"/>
            <a:r>
              <a:rPr lang="ru-RU" sz="1800" dirty="0" smtClean="0"/>
              <a:t>После освобождения Сталинграда началось очередное наступление советских войск от Москвы  к Смоленску. Здесь и был тяжело ранен </a:t>
            </a:r>
            <a:r>
              <a:rPr lang="ru-RU" sz="1800" dirty="0" err="1" smtClean="0"/>
              <a:t>Лушагин</a:t>
            </a:r>
            <a:r>
              <a:rPr lang="ru-RU" sz="1800" dirty="0" smtClean="0"/>
              <a:t> Михаил. Он умер от сквозного ранения в легкие 7 апреля 1943 года в полевом госпитале. Похоронили его на кладбище в деревне Маклаки Смоленской обл. </a:t>
            </a:r>
            <a:br>
              <a:rPr lang="ru-RU" sz="1800" dirty="0" smtClean="0"/>
            </a:br>
            <a:r>
              <a:rPr lang="ru-RU" sz="1800" dirty="0" smtClean="0"/>
              <a:t>В письмах Михаила много энтузиазма и воли к победе, желания возвратиться к Галочке – подруге своей юности.</a:t>
            </a:r>
            <a:br>
              <a:rPr lang="ru-RU" sz="1800" dirty="0" smtClean="0"/>
            </a:br>
            <a:r>
              <a:rPr lang="ru-RU" sz="1800" dirty="0" smtClean="0"/>
              <a:t>Письмо от 2 февраля 1943 года.:</a:t>
            </a:r>
            <a:br>
              <a:rPr lang="ru-RU" sz="1800" dirty="0" smtClean="0"/>
            </a:br>
            <a:r>
              <a:rPr lang="ru-RU" sz="1800" dirty="0" smtClean="0"/>
              <a:t>«Сегодня я принял командование подразделением и готовлюсь к скорой операции. В самые жаркие минуты боя я буду бить фрицев, </a:t>
            </a:r>
            <a:r>
              <a:rPr lang="ru-RU" sz="1800" dirty="0" err="1" smtClean="0"/>
              <a:t>гансов</a:t>
            </a:r>
            <a:r>
              <a:rPr lang="ru-RU" sz="1800" dirty="0" smtClean="0"/>
              <a:t> и прочую нечисть, которая попадётся под автомат, во имя моей любви,  за нашу скорую встречу. Я часто напеваю:</a:t>
            </a:r>
            <a:br>
              <a:rPr lang="ru-RU" sz="1800" dirty="0" smtClean="0"/>
            </a:b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1800" dirty="0" smtClean="0"/>
              <a:t>«В бою суровом, в грохоте разрывов,</a:t>
            </a:r>
            <a:br>
              <a:rPr lang="ru-RU" sz="1800" dirty="0" smtClean="0"/>
            </a:br>
            <a:r>
              <a:rPr lang="ru-RU" sz="1800" dirty="0" smtClean="0"/>
              <a:t>Когда горит вокруг все от огня, </a:t>
            </a:r>
            <a:br>
              <a:rPr lang="ru-RU" sz="1800" dirty="0" smtClean="0"/>
            </a:br>
            <a:r>
              <a:rPr lang="ru-RU" sz="1800" dirty="0" smtClean="0"/>
              <a:t>Я твёрдо знаю, что из Красногорска</a:t>
            </a:r>
            <a:br>
              <a:rPr lang="ru-RU" sz="1800" dirty="0" smtClean="0"/>
            </a:br>
            <a:r>
              <a:rPr lang="ru-RU" sz="1800" dirty="0" smtClean="0"/>
              <a:t>Твоя улыбка ободрит меня!</a:t>
            </a:r>
            <a:br>
              <a:rPr lang="ru-RU" sz="1800" dirty="0" smtClean="0"/>
            </a:br>
            <a:r>
              <a:rPr lang="ru-RU" sz="1800" dirty="0" smtClean="0"/>
              <a:t>Мы расстались теперь,</a:t>
            </a:r>
            <a:br>
              <a:rPr lang="ru-RU" sz="1800" dirty="0" smtClean="0"/>
            </a:br>
            <a:r>
              <a:rPr lang="ru-RU" sz="1800" dirty="0" smtClean="0"/>
              <a:t>Но милая поверь: дороги наши</a:t>
            </a:r>
            <a:br>
              <a:rPr lang="ru-RU" sz="1800" dirty="0" smtClean="0"/>
            </a:br>
            <a:r>
              <a:rPr lang="ru-RU" sz="1800" dirty="0" smtClean="0"/>
              <a:t>Встретятся в пути.» 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4074365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0"/>
            <a:ext cx="6781800" cy="1600200"/>
          </a:xfrm>
        </p:spPr>
        <p:txBody>
          <a:bodyPr>
            <a:noAutofit/>
          </a:bodyPr>
          <a:lstStyle/>
          <a:p>
            <a:r>
              <a:rPr lang="ru-RU" sz="2000" b="1" dirty="0" smtClean="0"/>
              <a:t>Китель участника Великой Отечественной Войны </a:t>
            </a:r>
            <a:br>
              <a:rPr lang="ru-RU" sz="2000" b="1" dirty="0" smtClean="0"/>
            </a:br>
            <a:r>
              <a:rPr lang="ru-RU" sz="2000" b="1" dirty="0" smtClean="0"/>
              <a:t>Георгия Михайловича Медведева </a:t>
            </a:r>
            <a:br>
              <a:rPr lang="ru-RU" sz="2000" b="1" dirty="0" smtClean="0"/>
            </a:br>
            <a:r>
              <a:rPr lang="ru-RU" sz="2000" b="1" dirty="0" smtClean="0"/>
              <a:t>Передан музею «Живая история» в 2012 году </a:t>
            </a:r>
            <a:r>
              <a:rPr lang="ru-RU" sz="2800" b="1" dirty="0" smtClean="0"/>
              <a:t>.</a:t>
            </a:r>
            <a:br>
              <a:rPr lang="ru-RU" sz="2800" b="1" dirty="0" smtClean="0"/>
            </a:br>
            <a:endParaRPr lang="ru-RU" sz="2800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68120" y="1304288"/>
            <a:ext cx="5397415" cy="5470376"/>
          </a:xfrm>
        </p:spPr>
      </p:pic>
    </p:spTree>
    <p:extLst>
      <p:ext uri="{BB962C8B-B14F-4D97-AF65-F5344CB8AC3E}">
        <p14:creationId xmlns:p14="http://schemas.microsoft.com/office/powerpoint/2010/main" val="308884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864096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/>
              <a:t>Фрагмент музейной экспозиции</a:t>
            </a:r>
            <a:r>
              <a:rPr lang="ru-RU" sz="1600" b="1" dirty="0" smtClean="0"/>
              <a:t/>
            </a:r>
            <a:br>
              <a:rPr lang="ru-RU" sz="1600" b="1" dirty="0" smtClean="0"/>
            </a:br>
            <a:r>
              <a:rPr lang="ru-RU" sz="1600" dirty="0"/>
              <a:t>Р</a:t>
            </a:r>
            <a:r>
              <a:rPr lang="ru-RU" sz="1600" dirty="0" smtClean="0"/>
              <a:t>абота ученицы 7Б класса Павловой Анны. На основе семейных документов: фотографий 30-40 годов, подлинных документов военного времени, воспоминаний Павловой Веры Васильевны, Аня собрала материал по теме, представленной на экспозиции</a:t>
            </a:r>
            <a:r>
              <a:rPr lang="ru-RU" sz="1800" dirty="0" smtClean="0"/>
              <a:t>.</a:t>
            </a:r>
            <a:r>
              <a:rPr lang="ru-RU" sz="1800" b="1" dirty="0" smtClean="0"/>
              <a:t/>
            </a:r>
            <a:br>
              <a:rPr lang="ru-RU" sz="1800" b="1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endParaRPr lang="ru-RU" sz="18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05927"/>
            <a:ext cx="6956592" cy="5217444"/>
          </a:xfrm>
        </p:spPr>
      </p:pic>
      <p:sp>
        <p:nvSpPr>
          <p:cNvPr id="3" name="TextBox 2"/>
          <p:cNvSpPr txBox="1"/>
          <p:nvPr/>
        </p:nvSpPr>
        <p:spPr>
          <a:xfrm>
            <a:off x="7308304" y="1484784"/>
            <a:ext cx="165618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На экспозиции представлен подлинный документ: Удостоверение за участие в Великой Отечественной войне Павлов Алексей Федорович «</a:t>
            </a:r>
            <a:r>
              <a:rPr lang="ru-RU" sz="1200" dirty="0"/>
              <a:t>У</a:t>
            </a:r>
            <a:r>
              <a:rPr lang="ru-RU" sz="1200" dirty="0" smtClean="0"/>
              <a:t>казом Президиума Верховного Совета СССР от 9мая 1945 года награжден медалью «За победу над Германией в Великой Отечественной войне 1941 – 1945 гг.» </a:t>
            </a:r>
          </a:p>
          <a:p>
            <a:r>
              <a:rPr lang="ru-RU" sz="1200" dirty="0" smtClean="0"/>
              <a:t>От Президиума Верховного Совета СССР»</a:t>
            </a:r>
          </a:p>
          <a:p>
            <a:r>
              <a:rPr lang="ru-RU" sz="1200" dirty="0" smtClean="0"/>
              <a:t>Медаль вручена в феврале 46 года.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1394623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692696"/>
            <a:ext cx="6781800" cy="1440160"/>
          </a:xfrm>
        </p:spPr>
        <p:txBody>
          <a:bodyPr>
            <a:normAutofit fontScale="90000"/>
          </a:bodyPr>
          <a:lstStyle/>
          <a:p>
            <a:r>
              <a:rPr lang="ru-RU" sz="4400" b="1" dirty="0" smtClean="0"/>
              <a:t>Фрагменты    музейной                                       </a:t>
            </a:r>
            <a:r>
              <a:rPr lang="ru-RU" sz="4400" dirty="0" smtClean="0"/>
              <a:t>Экспозиции </a:t>
            </a:r>
            <a:r>
              <a:rPr lang="ru-RU" sz="3600" dirty="0" smtClean="0"/>
              <a:t>Фотографии участников Великой Отечественной войны</a:t>
            </a:r>
            <a:endParaRPr lang="ru-RU" sz="3600" dirty="0"/>
          </a:p>
        </p:txBody>
      </p:sp>
      <p:pic>
        <p:nvPicPr>
          <p:cNvPr id="10" name="Объект 9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78570" y="2997894"/>
            <a:ext cx="4039985" cy="3029989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94870" y="3034122"/>
            <a:ext cx="3249687" cy="3031331"/>
          </a:xfrm>
        </p:spPr>
      </p:pic>
    </p:spTree>
    <p:extLst>
      <p:ext uri="{BB962C8B-B14F-4D97-AF65-F5344CB8AC3E}">
        <p14:creationId xmlns:p14="http://schemas.microsoft.com/office/powerpoint/2010/main" val="213103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0"/>
            <a:ext cx="8229600" cy="648072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Фрагменты музейной экспозиции</a:t>
            </a:r>
            <a:endParaRPr lang="ru-RU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763688" y="1196752"/>
            <a:ext cx="5832648" cy="720080"/>
          </a:xfrm>
        </p:spPr>
        <p:txBody>
          <a:bodyPr>
            <a:normAutofit/>
          </a:bodyPr>
          <a:lstStyle/>
          <a:p>
            <a:pPr algn="ctr"/>
            <a:r>
              <a:rPr lang="ru-RU" dirty="0" err="1" smtClean="0"/>
              <a:t>Красногорцы</a:t>
            </a:r>
            <a:r>
              <a:rPr lang="ru-RU" dirty="0" smtClean="0"/>
              <a:t> в годы войны</a:t>
            </a:r>
          </a:p>
          <a:p>
            <a:endParaRPr lang="ru-RU" sz="3200" b="0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92" y="1695003"/>
            <a:ext cx="4040188" cy="3030141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555778" y="1989782"/>
            <a:ext cx="4039985" cy="3029989"/>
          </a:xfrm>
        </p:spPr>
      </p:pic>
      <p:sp>
        <p:nvSpPr>
          <p:cNvPr id="6" name="TextBox 5"/>
          <p:cNvSpPr txBox="1"/>
          <p:nvPr/>
        </p:nvSpPr>
        <p:spPr>
          <a:xfrm>
            <a:off x="294234" y="4989075"/>
            <a:ext cx="39604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В экспозиции представлено подлинные документы:</a:t>
            </a:r>
          </a:p>
          <a:p>
            <a:pPr marL="228600" indent="-228600">
              <a:buAutoNum type="arabicPeriod"/>
            </a:pPr>
            <a:r>
              <a:rPr lang="ru-RU" sz="1200" dirty="0" smtClean="0"/>
              <a:t>Газета «Красногорский рабочий» 18 февраля 1943 года №28 (2773).</a:t>
            </a:r>
          </a:p>
          <a:p>
            <a:pPr marL="228600" indent="-228600">
              <a:buAutoNum type="arabicPeriod"/>
            </a:pPr>
            <a:r>
              <a:rPr lang="ru-RU" sz="1200" dirty="0" smtClean="0"/>
              <a:t>Военный билет №0273128 Белоногова</a:t>
            </a:r>
          </a:p>
          <a:p>
            <a:pPr marL="228600" indent="-228600">
              <a:buAutoNum type="arabicPeriod"/>
            </a:pPr>
            <a:r>
              <a:rPr lang="ru-RU" sz="1200" dirty="0" smtClean="0"/>
              <a:t>Похвальная грамота </a:t>
            </a:r>
          </a:p>
          <a:p>
            <a:r>
              <a:rPr lang="ru-RU" sz="1200" dirty="0"/>
              <a:t> </a:t>
            </a:r>
            <a:r>
              <a:rPr lang="ru-RU" sz="1200" dirty="0" smtClean="0"/>
              <a:t>     Военный </a:t>
            </a:r>
            <a:r>
              <a:rPr lang="ru-RU" sz="1200" dirty="0" err="1" smtClean="0"/>
              <a:t>Комиссариан</a:t>
            </a:r>
            <a:r>
              <a:rPr lang="ru-RU" sz="1200" dirty="0" smtClean="0"/>
              <a:t>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049366" y="5589240"/>
            <a:ext cx="33123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1200" dirty="0">
                <a:solidFill>
                  <a:prstClr val="black"/>
                </a:solidFill>
              </a:rPr>
              <a:t>4</a:t>
            </a:r>
            <a:r>
              <a:rPr lang="ru-RU" sz="1200" dirty="0" smtClean="0">
                <a:solidFill>
                  <a:prstClr val="black"/>
                </a:solidFill>
              </a:rPr>
              <a:t>. Грамота</a:t>
            </a:r>
            <a:r>
              <a:rPr lang="ru-RU" sz="1200" dirty="0">
                <a:solidFill>
                  <a:prstClr val="black"/>
                </a:solidFill>
              </a:rPr>
              <a:t>: Боевому товарищу Белоногову </a:t>
            </a:r>
            <a:r>
              <a:rPr lang="ru-RU" sz="1200" dirty="0" smtClean="0">
                <a:solidFill>
                  <a:prstClr val="black"/>
                </a:solidFill>
              </a:rPr>
              <a:t>Н.Я</a:t>
            </a:r>
            <a:r>
              <a:rPr lang="ru-RU" sz="1200" dirty="0">
                <a:solidFill>
                  <a:prstClr val="black"/>
                </a:solidFill>
              </a:rPr>
              <a:t>. </a:t>
            </a:r>
          </a:p>
          <a:p>
            <a:pPr lvl="0"/>
            <a:r>
              <a:rPr lang="ru-RU" sz="1200" dirty="0">
                <a:solidFill>
                  <a:prstClr val="black"/>
                </a:solidFill>
              </a:rPr>
              <a:t>      «За честную службу на благо нашей Родины объявляю  </a:t>
            </a:r>
          </a:p>
          <a:p>
            <a:pPr lvl="0"/>
            <a:r>
              <a:rPr lang="ru-RU" sz="1200" dirty="0">
                <a:solidFill>
                  <a:prstClr val="black"/>
                </a:solidFill>
              </a:rPr>
              <a:t>      Вам благодарность.»</a:t>
            </a:r>
          </a:p>
        </p:txBody>
      </p:sp>
    </p:spTree>
    <p:extLst>
      <p:ext uri="{BB962C8B-B14F-4D97-AF65-F5344CB8AC3E}">
        <p14:creationId xmlns:p14="http://schemas.microsoft.com/office/powerpoint/2010/main" val="1002593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>
            <a:normAutofit/>
          </a:bodyPr>
          <a:lstStyle/>
          <a:p>
            <a:r>
              <a:rPr lang="ru-RU" b="1" dirty="0" smtClean="0"/>
              <a:t>Фрагмент музейной  экспозиции</a:t>
            </a:r>
            <a:br>
              <a:rPr lang="ru-RU" b="1" dirty="0" smtClean="0"/>
            </a:br>
            <a:endParaRPr lang="ru-RU" sz="4000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705011" y="1487677"/>
            <a:ext cx="5107813" cy="4525963"/>
          </a:xfrm>
        </p:spPr>
      </p:pic>
      <p:sp>
        <p:nvSpPr>
          <p:cNvPr id="4" name="TextBox 3"/>
          <p:cNvSpPr txBox="1"/>
          <p:nvPr/>
        </p:nvSpPr>
        <p:spPr>
          <a:xfrm>
            <a:off x="611560" y="1196752"/>
            <a:ext cx="2592288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21 июня жители поселка Нахабино, ближайших деревень и Красногорска встречали дорогого гостя – участника Великой Отечественной войны, Героя Советского Союза, генерал-полковника танковых войск Павла Даниловича </a:t>
            </a:r>
            <a:r>
              <a:rPr lang="ru-RU" sz="1600" dirty="0" err="1" smtClean="0"/>
              <a:t>Гудзя</a:t>
            </a:r>
            <a:r>
              <a:rPr lang="ru-RU" sz="1600" dirty="0" smtClean="0"/>
              <a:t>.</a:t>
            </a:r>
          </a:p>
          <a:p>
            <a:r>
              <a:rPr lang="ru-RU" sz="1600" dirty="0" smtClean="0"/>
              <a:t>Встречу организовали глава поселковой администрации </a:t>
            </a:r>
            <a:r>
              <a:rPr lang="ru-RU" sz="1600" dirty="0" err="1" smtClean="0"/>
              <a:t>В.Приваленко</a:t>
            </a:r>
            <a:r>
              <a:rPr lang="ru-RU" sz="1600" dirty="0" smtClean="0"/>
              <a:t>, представитель территориального совета ветеранов В. Воробьев и член районного совета ветеранов Н. Михайлов.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1434050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856984" cy="135416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Экскурсии, проходящие в нашем музее</a:t>
            </a:r>
            <a:endParaRPr lang="ru-RU" dirty="0"/>
          </a:p>
        </p:txBody>
      </p:sp>
      <p:pic>
        <p:nvPicPr>
          <p:cNvPr id="5" name="Picture 5" descr="DSC0074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08" y="2204864"/>
            <a:ext cx="4254624" cy="31927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2204864"/>
            <a:ext cx="4226332" cy="3168352"/>
          </a:xfrm>
        </p:spPr>
      </p:pic>
    </p:spTree>
    <p:extLst>
      <p:ext uri="{BB962C8B-B14F-4D97-AF65-F5344CB8AC3E}">
        <p14:creationId xmlns:p14="http://schemas.microsoft.com/office/powerpoint/2010/main" val="3213310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692696"/>
            <a:ext cx="8229600" cy="1143000"/>
          </a:xfrm>
        </p:spPr>
        <p:txBody>
          <a:bodyPr>
            <a:normAutofit fontScale="90000"/>
          </a:bodyPr>
          <a:lstStyle/>
          <a:p>
            <a:pPr lvl="0">
              <a:spcBef>
                <a:spcPct val="20000"/>
              </a:spcBef>
            </a:pPr>
            <a:r>
              <a:rPr lang="ru-RU" sz="3600" b="1" dirty="0">
                <a:solidFill>
                  <a:prstClr val="black"/>
                </a:solidFill>
                <a:ea typeface="+mn-ea"/>
                <a:cs typeface="+mn-cs"/>
              </a:rPr>
              <a:t>Роль традиций российского патриотизма в победе над фашисткой   Германией</a:t>
            </a:r>
            <a:r>
              <a:rPr lang="ru-RU" sz="1500" b="1" dirty="0"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ru-RU" sz="1500" b="1" dirty="0">
                <a:solidFill>
                  <a:prstClr val="black"/>
                </a:solidFill>
                <a:ea typeface="+mn-ea"/>
                <a:cs typeface="+mn-cs"/>
              </a:rPr>
            </a:b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348880"/>
            <a:ext cx="4038600" cy="3312368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9585" y="2242199"/>
            <a:ext cx="4035829" cy="3241964"/>
          </a:xfrm>
        </p:spPr>
      </p:pic>
    </p:spTree>
    <p:extLst>
      <p:ext uri="{BB962C8B-B14F-4D97-AF65-F5344CB8AC3E}">
        <p14:creationId xmlns:p14="http://schemas.microsoft.com/office/powerpoint/2010/main" val="98767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ru-RU" b="1" i="1" kern="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</a:rPr>
              <a:t>Фрагмент экспозиции «Военная история»</a:t>
            </a:r>
            <a:endParaRPr lang="ru-RU" dirty="0"/>
          </a:p>
        </p:txBody>
      </p:sp>
      <p:pic>
        <p:nvPicPr>
          <p:cNvPr id="5" name="Picture 5" descr="Изображение 460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844824"/>
            <a:ext cx="4248472" cy="2736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4" descr="Изображение 459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573016"/>
            <a:ext cx="4394312" cy="3096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0615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>
              <a:spcBef>
                <a:spcPct val="20000"/>
              </a:spcBef>
            </a:pPr>
            <a:r>
              <a:rPr lang="ru-RU" sz="2800" b="1" dirty="0" smtClean="0">
                <a:solidFill>
                  <a:prstClr val="black"/>
                </a:solidFill>
                <a:ea typeface="+mn-ea"/>
                <a:cs typeface="+mn-cs"/>
              </a:rPr>
              <a:t> </a:t>
            </a:r>
            <a:r>
              <a:rPr lang="ru-RU" sz="3200" b="1" dirty="0">
                <a:solidFill>
                  <a:prstClr val="black"/>
                </a:solidFill>
                <a:ea typeface="+mn-ea"/>
                <a:cs typeface="+mn-cs"/>
              </a:rPr>
              <a:t>В музее регулярно проводятся конференции и </a:t>
            </a:r>
            <a:r>
              <a:rPr lang="ru-RU" sz="3200" b="1" dirty="0" smtClean="0">
                <a:solidFill>
                  <a:prstClr val="black"/>
                </a:solidFill>
                <a:ea typeface="+mn-ea"/>
                <a:cs typeface="+mn-cs"/>
              </a:rPr>
              <a:t>экскурсии.</a:t>
            </a:r>
            <a:r>
              <a:rPr lang="ru-RU" sz="3200" b="1" dirty="0"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ru-RU" sz="3200" b="1" dirty="0">
                <a:solidFill>
                  <a:prstClr val="black"/>
                </a:solidFill>
                <a:ea typeface="+mn-ea"/>
                <a:cs typeface="+mn-cs"/>
              </a:rPr>
            </a:br>
            <a:endParaRPr lang="ru-RU" sz="32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988840"/>
            <a:ext cx="4038600" cy="3000251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3471" y="1988840"/>
            <a:ext cx="4035829" cy="3000895"/>
          </a:xfrm>
        </p:spPr>
      </p:pic>
      <p:sp>
        <p:nvSpPr>
          <p:cNvPr id="7" name="TextBox 6"/>
          <p:cNvSpPr txBox="1"/>
          <p:nvPr/>
        </p:nvSpPr>
        <p:spPr>
          <a:xfrm>
            <a:off x="467544" y="5301271"/>
            <a:ext cx="3960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Участники конференции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4932040" y="5301271"/>
            <a:ext cx="34563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 smtClean="0"/>
              <a:t>Доскаль</a:t>
            </a:r>
            <a:r>
              <a:rPr lang="ru-RU" dirty="0" smtClean="0"/>
              <a:t> О. Н. награждает грамотой </a:t>
            </a:r>
            <a:r>
              <a:rPr lang="ru-RU" dirty="0" err="1" smtClean="0"/>
              <a:t>Ахмедшину</a:t>
            </a:r>
            <a:r>
              <a:rPr lang="ru-RU" dirty="0" smtClean="0"/>
              <a:t> 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04507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131840" y="545288"/>
            <a:ext cx="2664296" cy="1656184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Направления поисковой деятельности сегодня</a:t>
            </a:r>
            <a:endParaRPr lang="ru-RU" sz="2000" dirty="0"/>
          </a:p>
        </p:txBody>
      </p:sp>
      <p:cxnSp>
        <p:nvCxnSpPr>
          <p:cNvPr id="4" name="Прямая соединительная линия 3"/>
          <p:cNvCxnSpPr>
            <a:stCxn id="2" idx="2"/>
            <a:endCxn id="2" idx="2"/>
          </p:cNvCxnSpPr>
          <p:nvPr/>
        </p:nvCxnSpPr>
        <p:spPr>
          <a:xfrm>
            <a:off x="4463988" y="2201472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 flipV="1">
            <a:off x="4463988" y="2190000"/>
            <a:ext cx="0" cy="201622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Скругленный прямоугольник 9"/>
          <p:cNvSpPr/>
          <p:nvPr/>
        </p:nvSpPr>
        <p:spPr>
          <a:xfrm>
            <a:off x="3203848" y="4149080"/>
            <a:ext cx="2520280" cy="1656184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Сбор материалов по теме «Мои родственники в годы Великой Отечественной войны»</a:t>
            </a:r>
            <a:endParaRPr lang="ru-RU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79512" y="4149080"/>
            <a:ext cx="2160240" cy="1656184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Сбор материалов о </a:t>
            </a:r>
            <a:r>
              <a:rPr lang="ru-RU" dirty="0" err="1" smtClean="0"/>
              <a:t>красногорцах</a:t>
            </a:r>
            <a:r>
              <a:rPr lang="ru-RU" dirty="0" smtClean="0"/>
              <a:t>-фронтовиках</a:t>
            </a:r>
            <a:endParaRPr lang="ru-RU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6598480" y="4153264"/>
            <a:ext cx="2232248" cy="1584176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Сбор материалов к 70-летию Великой Отечественной войны</a:t>
            </a:r>
            <a:endParaRPr lang="ru-RU" dirty="0"/>
          </a:p>
        </p:txBody>
      </p:sp>
      <p:cxnSp>
        <p:nvCxnSpPr>
          <p:cNvPr id="17" name="Прямая соединительная линия 16"/>
          <p:cNvCxnSpPr/>
          <p:nvPr/>
        </p:nvCxnSpPr>
        <p:spPr>
          <a:xfrm flipV="1">
            <a:off x="7790068" y="3865232"/>
            <a:ext cx="0" cy="2880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>
            <a:off x="1223104" y="3869492"/>
            <a:ext cx="657125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 flipV="1">
            <a:off x="1223104" y="3869492"/>
            <a:ext cx="0" cy="2880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677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altLang="ru-RU" dirty="0"/>
              <a:t>Великая Отечественная война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91880" y="1891571"/>
            <a:ext cx="4822354" cy="38164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971600" y="2060848"/>
            <a:ext cx="194421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ru-RU" sz="2000" dirty="0"/>
              <a:t>Осколки </a:t>
            </a:r>
            <a:r>
              <a:rPr lang="ru-RU" altLang="ru-RU" sz="2000" dirty="0" smtClean="0"/>
              <a:t>снарядов,1941-1945 </a:t>
            </a:r>
            <a:endParaRPr lang="ru-RU" altLang="ru-RU" sz="2000" dirty="0"/>
          </a:p>
          <a:p>
            <a:r>
              <a:rPr lang="ru-RU" altLang="ru-RU" sz="2000" dirty="0"/>
              <a:t>Гильза,37-мм артиллерийского выстрела СССР </a:t>
            </a:r>
          </a:p>
          <a:p>
            <a:r>
              <a:rPr lang="ru-RU" altLang="ru-RU" sz="2000" dirty="0"/>
              <a:t>Гильза,45-мм артиллерийского выстрела СССР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539552" y="1340768"/>
            <a:ext cx="806489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5-конечная звезда 8"/>
          <p:cNvSpPr/>
          <p:nvPr/>
        </p:nvSpPr>
        <p:spPr>
          <a:xfrm>
            <a:off x="388164" y="3213556"/>
            <a:ext cx="252028" cy="216024"/>
          </a:xfrm>
          <a:prstGeom prst="star5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5-конечная звезда 9"/>
          <p:cNvSpPr/>
          <p:nvPr/>
        </p:nvSpPr>
        <p:spPr>
          <a:xfrm>
            <a:off x="388164" y="4570252"/>
            <a:ext cx="244656" cy="216024"/>
          </a:xfrm>
          <a:prstGeom prst="star5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5-конечная звезда 10"/>
          <p:cNvSpPr/>
          <p:nvPr/>
        </p:nvSpPr>
        <p:spPr>
          <a:xfrm>
            <a:off x="431540" y="2426044"/>
            <a:ext cx="208652" cy="216024"/>
          </a:xfrm>
          <a:prstGeom prst="star5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5812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260648"/>
            <a:ext cx="6224768" cy="566738"/>
          </a:xfrm>
        </p:spPr>
        <p:txBody>
          <a:bodyPr>
            <a:noAutofit/>
          </a:bodyPr>
          <a:lstStyle/>
          <a:p>
            <a:r>
              <a:rPr lang="ru-RU" altLang="ru-RU" sz="3600" dirty="0"/>
              <a:t>Великая Отечественная Война</a:t>
            </a:r>
            <a:endParaRPr lang="ru-RU" sz="36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6" r="2186"/>
          <a:stretch>
            <a:fillRect/>
          </a:stretch>
        </p:blipFill>
        <p:spPr bwMode="auto">
          <a:xfrm>
            <a:off x="1547664" y="1196752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63688" y="5373216"/>
            <a:ext cx="5486400" cy="804862"/>
          </a:xfrm>
        </p:spPr>
        <p:txBody>
          <a:bodyPr>
            <a:normAutofit fontScale="92500"/>
          </a:bodyPr>
          <a:lstStyle/>
          <a:p>
            <a:r>
              <a:rPr lang="ru-RU" altLang="ru-RU" sz="2400" kern="0" dirty="0">
                <a:solidFill>
                  <a:srgbClr val="000000"/>
                </a:solidFill>
                <a:latin typeface="Arial"/>
              </a:rPr>
              <a:t>Каски периода Великой Отечественной, найдены под </a:t>
            </a:r>
            <a:r>
              <a:rPr lang="ru-RU" altLang="ru-RU" sz="2400" kern="0" dirty="0" smtClean="0">
                <a:solidFill>
                  <a:srgbClr val="000000"/>
                </a:solidFill>
                <a:latin typeface="Arial"/>
              </a:rPr>
              <a:t>Смоленском.</a:t>
            </a:r>
            <a:endParaRPr lang="ru-RU" dirty="0"/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827584" y="908720"/>
            <a:ext cx="7272808" cy="0"/>
          </a:xfrm>
          <a:prstGeom prst="line">
            <a:avLst/>
          </a:prstGeom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72535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504" y="1484784"/>
            <a:ext cx="9145016" cy="2954759"/>
          </a:xfrm>
        </p:spPr>
        <p:txBody>
          <a:bodyPr>
            <a:noAutofit/>
          </a:bodyPr>
          <a:lstStyle/>
          <a:p>
            <a:r>
              <a:rPr lang="ru-RU" sz="9600" dirty="0" smtClean="0">
                <a:solidFill>
                  <a:srgbClr val="C00000"/>
                </a:solidFill>
              </a:rPr>
              <a:t>СПАСИБО ЗА ВНИМАНИЕ!</a:t>
            </a:r>
            <a:endParaRPr lang="ru-RU" sz="9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7555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688</TotalTime>
  <Words>1117</Words>
  <Application>Microsoft Office PowerPoint</Application>
  <PresentationFormat>Экран (4:3)</PresentationFormat>
  <Paragraphs>68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МУЗЕЙ «ЖИВАЯ  ИСТОРИЯ» -  победитель районного конкурса, посвященного  75-летию Красногорского муниципального района в 2007 году Рук. Дарнопых Т.В.</vt:lpstr>
      <vt:lpstr>Презентация PowerPoint</vt:lpstr>
      <vt:lpstr>ЭКСПОЗИЦИОННЫЕ  РАЗДЕЛЫ  Роль традиций российского патриотизма в победе над фашисткой Германией История Красногорска История моей семьи в годы Великой Отечественной войны Красногорцы в годы ВОв Связь поколений </vt:lpstr>
      <vt:lpstr>«Живая история»  Музейная экспозиция патриотической направленности</vt:lpstr>
      <vt:lpstr>Фрагмент музейной экспозиции Роль традиций российского патриотизма в победе над фашисткой   Германией  Мундир генерал-лейтенанта армии СССР, XX век.  Подарок музею генерал-лейтенанта Першакова Г. М.   </vt:lpstr>
      <vt:lpstr>В краеведческом музее №7 есть много экспонатов, посвященных Великой Отечественной войне. В их числе письма солдат ЛУШАГИНА МИХАИЛА ВАСИЛЬЕВИЧА и ЛАВРЁНОВА ВАЛЕНТИНА СТЕПАНОВИЧА. Эти письма интересны для нас, как источник исторических знаний о войне. Они в чем-то одинаковы (по лирике), а в чем-то различны (по характеру). Мы обратились за сведениями о Лушагине и Лаврёнове в военкомат нашего города, в Совет ветеранов, провели исследовательскую работу. В результате мы узнали много новых и интересных, подлинных фактов о жизни этих солдат.</vt:lpstr>
      <vt:lpstr> Здравствуй, мамочка! </vt:lpstr>
      <vt:lpstr>Валентин Степанович Лаврёнов </vt:lpstr>
      <vt:lpstr>Михаил Васильевич Лушагин</vt:lpstr>
      <vt:lpstr>Последнее из писем написано 5 марта 1943 г.:</vt:lpstr>
      <vt:lpstr>После освобождения Сталинграда началось очередное наступление советских войск от Москвы  к Смоленску. Здесь и был тяжело ранен Лушагин Михаил. Он умер от сквозного ранения в легкие 7 апреля 1943 года в полевом госпитале. Похоронили его на кладбище в деревне Маклаки Смоленской обл.  В письмах Михаила много энтузиазма и воли к победе, желания возвратиться к Галочке – подруге своей юности. Письмо от 2 февраля 1943 года.: «Сегодня я принял командование подразделением и готовлюсь к скорой операции. В самые жаркие минуты боя я буду бить фрицев, гансов и прочую нечисть, которая попадётся под автомат, во имя моей любви,  за нашу скорую встречу. Я часто напеваю:  «В бою суровом, в грохоте разрывов, Когда горит вокруг все от огня,  Я твёрдо знаю, что из Красногорска Твоя улыбка ободрит меня! Мы расстались теперь, Но милая поверь: дороги наши Встретятся в пути.» </vt:lpstr>
      <vt:lpstr>Китель участника Великой Отечественной Войны  Георгия Михайловича Медведева  Передан музею «Живая история» в 2012 году . </vt:lpstr>
      <vt:lpstr>Фрагмент музейной экспозиции Работа ученицы 7Б класса Павловой Анны. На основе семейных документов: фотографий 30-40 годов, подлинных документов военного времени, воспоминаний Павловой Веры Васильевны, Аня собрала материал по теме, представленной на экспозиции.  </vt:lpstr>
      <vt:lpstr>Фрагменты    музейной                                       Экспозиции Фотографии участников Великой Отечественной войны</vt:lpstr>
      <vt:lpstr>Фрагменты музейной экспозиции</vt:lpstr>
      <vt:lpstr>Фрагмент музейной  экспозиции </vt:lpstr>
      <vt:lpstr>Экскурсии, проходящие в нашем музее</vt:lpstr>
      <vt:lpstr>Роль традиций российского патриотизма в победе над фашисткой   Германией </vt:lpstr>
      <vt:lpstr>Фрагмент экспозиции «Военная история»</vt:lpstr>
      <vt:lpstr> В музее регулярно проводятся конференции и экскурсии. </vt:lpstr>
      <vt:lpstr>Презентация PowerPoint</vt:lpstr>
      <vt:lpstr>Великая Отечественная война</vt:lpstr>
      <vt:lpstr>Великая Отечественная Война</vt:lpstr>
      <vt:lpstr>СПАСИБО ЗА ВНИМАНИЕ!</vt:lpstr>
    </vt:vector>
  </TitlesOfParts>
  <Company>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МУЗЕЙ «ЖИВАЯ  ИСТОРИЯ» -  победитель районного конкурса, посвященного  75-летию Красногорского муниципального района в 2007 году Рук. Дарнопых Т.В.</dc:title>
  <dc:creator>Tanya</dc:creator>
  <cp:lastModifiedBy>user</cp:lastModifiedBy>
  <cp:revision>44</cp:revision>
  <dcterms:created xsi:type="dcterms:W3CDTF">2014-09-17T04:54:04Z</dcterms:created>
  <dcterms:modified xsi:type="dcterms:W3CDTF">2015-07-27T20:48:53Z</dcterms:modified>
</cp:coreProperties>
</file>