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62" r:id="rId4"/>
    <p:sldId id="263" r:id="rId5"/>
    <p:sldId id="264" r:id="rId6"/>
    <p:sldId id="296" r:id="rId7"/>
    <p:sldId id="265" r:id="rId8"/>
    <p:sldId id="290" r:id="rId9"/>
    <p:sldId id="291" r:id="rId10"/>
    <p:sldId id="292" r:id="rId11"/>
    <p:sldId id="274" r:id="rId12"/>
    <p:sldId id="293" r:id="rId13"/>
    <p:sldId id="294" r:id="rId14"/>
    <p:sldId id="295" r:id="rId15"/>
    <p:sldId id="275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 autoAdjust="0"/>
  </p:normalViewPr>
  <p:slideViewPr>
    <p:cSldViewPr>
      <p:cViewPr varScale="1">
        <p:scale>
          <a:sx n="74" d="100"/>
          <a:sy n="74" d="100"/>
        </p:scale>
        <p:origin x="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1811-6C6C-5E44-957D-51FA43EE318F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77494-D135-594F-B629-351980CD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5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C771-BEC3-304C-ACF6-79FC1DBB125F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444D-5FD1-C74F-96D9-754BAB782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E7FA-55F8-4EA4-BD16-96FE13561E66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FE43-F26C-4FE7-9F9D-D361C86FD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BF93-87AE-4129-AD50-605B4680747E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7E37-5974-4D53-B653-37F3A53E3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0D1B-49E3-4652-9F25-26DD0803B85D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E309-3271-46B3-A16B-8B2C7A4E5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73EA-7EB3-4611-8729-3ED27C06BF13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64904-3C8F-4E64-89FF-B579434C5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D817-A9E6-451C-8657-F429B7D9F0F3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312B-9C30-402A-8AFD-71B5EF5D2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C158-6D9D-436D-970D-ED45535A30C9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66C8-B35D-4B88-9BDF-9A5131552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3E94-1553-49C6-86BE-D2FD8D0D52F2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85C50-0BDF-45C8-A73C-AFCD5DF3D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6283-D6A7-4F94-8044-C8E4F8334E77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5469C-A115-435D-AE85-715253B75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56CB-BF98-4008-8628-79D0B33DE57E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79043-BCBE-41CD-B504-608A1EA43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9B08-3F45-48EB-8317-EBB07575EA7C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E0529-870C-460E-8517-CB4FD96DE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A065-A9AD-440B-BD62-9A741D33E80B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45DC3-8249-40C8-940E-ED78F79CC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4BAB8-50D5-4FE0-8DFA-B28D6D8268E6}" type="datetimeFigureOut">
              <a:rPr lang="en-US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319AE3B-A82F-4BEA-9844-CC66469A63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14347" y="5214950"/>
            <a:ext cx="6508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МОУ «Осташевская СОШ»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Шорникова Светлана Павловна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785794"/>
            <a:ext cx="7317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по математике для 6 класса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ложение и вычитание смешанных чисел» 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850131"/>
            <a:ext cx="4504567" cy="215050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«Магический квадрат»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2285"/>
              </p:ext>
            </p:extLst>
          </p:nvPr>
        </p:nvGraphicFramePr>
        <p:xfrm>
          <a:off x="539552" y="908720"/>
          <a:ext cx="7920880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0"/>
              </a:tblGrid>
              <a:tr h="2304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Из первой строки выбрать наименьшее число;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Из второй – наибольшее;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Из третьей – не наибольшее и не наименьшее;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Найти сумму выбранных чисел.</a:t>
                      </a:r>
                      <a:endParaRPr lang="ru-RU" sz="2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947166"/>
                  </p:ext>
                </p:extLst>
              </p:nvPr>
            </p:nvGraphicFramePr>
            <p:xfrm>
              <a:off x="2987824" y="3158946"/>
              <a:ext cx="3456384" cy="27903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128"/>
                    <a:gridCol w="1152128"/>
                    <a:gridCol w="1152128"/>
                  </a:tblGrid>
                  <a:tr h="9301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01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005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947166"/>
                  </p:ext>
                </p:extLst>
              </p:nvPr>
            </p:nvGraphicFramePr>
            <p:xfrm>
              <a:off x="2987824" y="3158946"/>
              <a:ext cx="3456384" cy="27903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128"/>
                    <a:gridCol w="1152128"/>
                    <a:gridCol w="1152128"/>
                  </a:tblGrid>
                  <a:tr h="9301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1961" r="-202646" b="-2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53" t="-1961" r="-101579" b="-2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1961" r="-2116" b="-202614"/>
                          </a:stretch>
                        </a:blipFill>
                      </a:tcPr>
                    </a:tc>
                  </a:tr>
                  <a:tr h="9301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102632" r="-202646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53" t="-102632" r="-10157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102632" r="-2116" b="-103947"/>
                          </a:stretch>
                        </a:blipFill>
                      </a:tcPr>
                    </a:tc>
                  </a:tr>
                  <a:tr h="9300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201307" r="-202646" b="-3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201307" r="-2116" b="-32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82737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84890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implified Arabic" pitchFamily="18" charset="-78"/>
              </a:rPr>
              <a:t>Ответ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implified Arabic" pitchFamily="18" charset="-78"/>
            </a:endParaRPr>
          </a:p>
        </p:txBody>
      </p:sp>
      <p:pic>
        <p:nvPicPr>
          <p:cNvPr id="6" name="Рисунок 5" descr="shutterstock_9282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2016224" cy="2016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35696" y="4077072"/>
                <a:ext cx="5832648" cy="120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7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ru-RU" sz="5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ru-RU" sz="5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77072"/>
                <a:ext cx="5832648" cy="1203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8635"/>
              </p:ext>
            </p:extLst>
          </p:nvPr>
        </p:nvGraphicFramePr>
        <p:xfrm>
          <a:off x="755576" y="1412776"/>
          <a:ext cx="7697067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7067"/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«Правильная </a:t>
                      </a:r>
                      <a:r>
                        <a:rPr lang="ru-RU" sz="3200" b="1" dirty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дробь – правая рука,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Неправильная дробь – левая рука, </a:t>
                      </a:r>
                      <a:endParaRPr lang="ru-RU" sz="3200" b="1" dirty="0" smtClean="0">
                        <a:effectLst/>
                        <a:latin typeface="Segoe Print" panose="020006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Смешанное</a:t>
                      </a:r>
                      <a:r>
                        <a:rPr lang="ru-RU" sz="3200" b="1" baseline="0" dirty="0" smtClean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число – обе руки»</a:t>
                      </a:r>
                      <a:endParaRPr lang="ru-RU" sz="3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3084742" cy="23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4264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033" y="4509120"/>
            <a:ext cx="53335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Задания перед Вами</a:t>
            </a:r>
          </a:p>
          <a:p>
            <a:endParaRPr lang="ru-RU" sz="38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r>
              <a:rPr lang="ru-RU" sz="38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lang="ru-RU" sz="38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1364866971_vopros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59897"/>
            <a:ext cx="3391656" cy="30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5996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4624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3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shutterstock_9282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402" y="1124744"/>
            <a:ext cx="2004919" cy="2004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714902"/>
                  </p:ext>
                </p:extLst>
              </p:nvPr>
            </p:nvGraphicFramePr>
            <p:xfrm>
              <a:off x="3491880" y="878758"/>
              <a:ext cx="3968229" cy="549465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68229"/>
                  </a:tblGrid>
                  <a:tr h="53585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ru-RU" sz="38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8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ru-RU" sz="38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38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ru-RU" sz="3800" b="1" i="1"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f>
                                <m:fPr>
                                  <m:ctrlP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8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ru-RU" sz="3800" b="1" i="1"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f>
                                <m:fPr>
                                  <m:ctrlP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3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endParaRPr lang="ru-RU" sz="3800" b="1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𝟐𝟏</m:t>
                                  </m:r>
                                </m:den>
                              </m:f>
                            </m:oMath>
                          </a14:m>
                          <a:endParaRPr lang="ru-RU" sz="3800" b="1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714902"/>
                  </p:ext>
                </p:extLst>
              </p:nvPr>
            </p:nvGraphicFramePr>
            <p:xfrm>
              <a:off x="3491880" y="878758"/>
              <a:ext cx="3968229" cy="548335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68229"/>
                  </a:tblGrid>
                  <a:tr h="54833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blipFill rotWithShape="0">
                          <a:blip r:embed="rId3"/>
                          <a:stretch>
                            <a:fillRect l="-153" t="-111" r="-307" b="-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695055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0" y="1628800"/>
            <a:ext cx="720080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7827" y="0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29581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дом    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214686"/>
            <a:ext cx="7715304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_2007_22_pic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3" y="1587186"/>
            <a:ext cx="2262195" cy="23707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11622"/>
              </p:ext>
            </p:extLst>
          </p:nvPr>
        </p:nvGraphicFramePr>
        <p:xfrm>
          <a:off x="1000100" y="4353589"/>
          <a:ext cx="7244308" cy="695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308"/>
              </a:tblGrid>
              <a:tr h="695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№417, №418, №426а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908720"/>
            <a:ext cx="2954650" cy="29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935378"/>
            <a:ext cx="86409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Спасибо за </a:t>
            </a:r>
            <a:r>
              <a:rPr lang="ru-RU" sz="5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внимание</a:t>
            </a:r>
            <a:endParaRPr lang="ru-RU" sz="5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877" y="694118"/>
            <a:ext cx="7715250" cy="5311775"/>
          </a:xfrm>
        </p:spPr>
        <p:txBody>
          <a:bodyPr/>
          <a:lstStyle/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lvl="0"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закрепить знания, умения и навыки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 «Сложение и вычитание смешанных чисел»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732372"/>
            <a:ext cx="1580286" cy="226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633" y="602962"/>
            <a:ext cx="70723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План урока: 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1. Организационная работа 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2. Устная работа 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3. Повторение теории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4. Практическая работа </a:t>
            </a:r>
          </a:p>
          <a:p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5. Физкультминутка</a:t>
            </a:r>
          </a:p>
          <a:p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6. Самостоятельная работа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7. Рефлексия   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8. Задание на дом  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лан-жиз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91756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203" y="-25102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 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7488"/>
                  </p:ext>
                </p:extLst>
              </p:nvPr>
            </p:nvGraphicFramePr>
            <p:xfrm>
              <a:off x="1541562" y="764704"/>
              <a:ext cx="6060876" cy="531177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76829"/>
                    <a:gridCol w="2210395"/>
                    <a:gridCol w="1973652"/>
                  </a:tblGrid>
                  <a:tr h="58245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А</a:t>
                          </a:r>
                          <a:endParaRPr lang="ru-RU" sz="1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Б</a:t>
                          </a:r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В</a:t>
                          </a:r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1540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3845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3845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3903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ru-RU" sz="2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1110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3903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1170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61340" indent="-18097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5054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1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7488"/>
                  </p:ext>
                </p:extLst>
              </p:nvPr>
            </p:nvGraphicFramePr>
            <p:xfrm>
              <a:off x="1541562" y="764704"/>
              <a:ext cx="6060876" cy="531177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76829"/>
                    <a:gridCol w="2210395"/>
                    <a:gridCol w="1973652"/>
                  </a:tblGrid>
                  <a:tr h="58245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А</a:t>
                          </a:r>
                          <a:endParaRPr lang="ru-RU" sz="1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Б</a:t>
                          </a:r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В</a:t>
                          </a:r>
                          <a:endParaRPr lang="ru-RU" sz="1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15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88182" r="-224026" b="-6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88182" r="-89560" b="-6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88182" r="-617" b="-607273"/>
                          </a:stretch>
                        </a:blipFill>
                      </a:tcPr>
                    </a:tc>
                  </a:tr>
                  <a:tr h="6738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188182" r="-224026" b="-5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188182" r="-89560" b="-5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188182" r="-617" b="-507273"/>
                          </a:stretch>
                        </a:blipFill>
                      </a:tcPr>
                    </a:tc>
                  </a:tr>
                  <a:tr h="6738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285586" r="-224026" b="-4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285586" r="-89560" b="-4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285586" r="-617" b="-402703"/>
                          </a:stretch>
                        </a:blipFill>
                      </a:tcPr>
                    </a:tc>
                  </a:tr>
                  <a:tr h="6739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385586" r="-224026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385586" r="-89560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385586" r="-617" b="-302703"/>
                          </a:stretch>
                        </a:blipFill>
                      </a:tcPr>
                    </a:tc>
                  </a:tr>
                  <a:tr h="6811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481250" r="-2240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481250" r="-8956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481250" r="-617" b="-200000"/>
                          </a:stretch>
                        </a:blipFill>
                      </a:tcPr>
                    </a:tc>
                  </a:tr>
                  <a:tr h="6739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591818" r="-224026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591818" r="-89560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591818" r="-617" b="-103636"/>
                          </a:stretch>
                        </a:blipFill>
                      </a:tcPr>
                    </a:tc>
                  </a:tr>
                  <a:tr h="681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5" t="-679464" r="-22402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890" t="-679464" r="-8956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799" marR="63799" marT="0" marB="0" anchor="ctr">
                        <a:lnL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716" t="-679464" r="-617" b="-17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048" y="-717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сложения и вычитания </a:t>
            </a:r>
            <a:endParaRPr lang="en-US" sz="3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смешанных чисел </a:t>
            </a:r>
            <a:endParaRPr lang="ru-RU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 txBox="1"/>
          <p:nvPr/>
        </p:nvSpPr>
        <p:spPr>
          <a:xfrm>
            <a:off x="609979" y="824162"/>
            <a:ext cx="8314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Привести дробные части смешанных чисел к общему знаменателю </a:t>
            </a: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4394968" y="1153008"/>
            <a:ext cx="699555" cy="560138"/>
          </a:xfrm>
          <a:prstGeom prst="downArrow">
            <a:avLst>
              <a:gd name="adj1" fmla="val 50000"/>
              <a:gd name="adj2" fmla="val 68504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 txBox="1"/>
          <p:nvPr/>
        </p:nvSpPr>
        <p:spPr>
          <a:xfrm>
            <a:off x="2470065" y="1695645"/>
            <a:ext cx="4594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Сложить/вычесть целые части числа </a:t>
            </a:r>
          </a:p>
        </p:txBody>
      </p:sp>
      <p:sp>
        <p:nvSpPr>
          <p:cNvPr id="7" name="Стрелка вниз 6"/>
          <p:cNvSpPr>
            <a:spLocks noChangeArrowheads="1"/>
          </p:cNvSpPr>
          <p:nvPr/>
        </p:nvSpPr>
        <p:spPr bwMode="auto">
          <a:xfrm>
            <a:off x="4394968" y="2095755"/>
            <a:ext cx="699555" cy="560138"/>
          </a:xfrm>
          <a:prstGeom prst="downArrow">
            <a:avLst>
              <a:gd name="adj1" fmla="val 50000"/>
              <a:gd name="adj2" fmla="val 68504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 txBox="1"/>
          <p:nvPr/>
        </p:nvSpPr>
        <p:spPr>
          <a:xfrm>
            <a:off x="2334611" y="2655893"/>
            <a:ext cx="4865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Сложить/вычесть дробные части числа </a:t>
            </a: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4394967" y="3038502"/>
            <a:ext cx="699555" cy="560138"/>
          </a:xfrm>
          <a:prstGeom prst="downArrow">
            <a:avLst>
              <a:gd name="adj1" fmla="val 50000"/>
              <a:gd name="adj2" fmla="val 68504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 txBox="1"/>
          <p:nvPr/>
        </p:nvSpPr>
        <p:spPr>
          <a:xfrm>
            <a:off x="3877660" y="3638034"/>
            <a:ext cx="1998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Записать ответ </a:t>
            </a: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4394966" y="4038144"/>
            <a:ext cx="699555" cy="560138"/>
          </a:xfrm>
          <a:prstGeom prst="downArrow">
            <a:avLst>
              <a:gd name="adj1" fmla="val 50000"/>
              <a:gd name="adj2" fmla="val 68504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 txBox="1"/>
          <p:nvPr/>
        </p:nvSpPr>
        <p:spPr>
          <a:xfrm>
            <a:off x="1982982" y="4598282"/>
            <a:ext cx="5523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Если необходимо, то дробную часть сократить </a:t>
            </a:r>
          </a:p>
        </p:txBody>
      </p:sp>
      <p:sp>
        <p:nvSpPr>
          <p:cNvPr id="12" name="Прямоугольник 11"/>
          <p:cNvSpPr txBox="1"/>
          <p:nvPr/>
        </p:nvSpPr>
        <p:spPr>
          <a:xfrm>
            <a:off x="587335" y="5395993"/>
            <a:ext cx="809070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Если дробная часть – неправильная дробь, выделить из нее целую часть и прибавить к целой части результата </a:t>
            </a: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>
            <a:off x="4417614" y="4963390"/>
            <a:ext cx="699555" cy="560138"/>
          </a:xfrm>
          <a:prstGeom prst="downArrow">
            <a:avLst>
              <a:gd name="adj1" fmla="val 50000"/>
              <a:gd name="adj2" fmla="val 72612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pic>
        <p:nvPicPr>
          <p:cNvPr id="16" name="Рисунок 15" descr="17648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3" y="1430375"/>
            <a:ext cx="1479548" cy="186274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8616591"/>
                  </p:ext>
                </p:extLst>
              </p:nvPr>
            </p:nvGraphicFramePr>
            <p:xfrm>
              <a:off x="3851920" y="1845035"/>
              <a:ext cx="3888432" cy="14495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888432"/>
                  </a:tblGrid>
                  <a:tr h="83927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4400" b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f>
                                  <m:fPr>
                                    <m:ctrlP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4400" b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8616591"/>
                  </p:ext>
                </p:extLst>
              </p:nvPr>
            </p:nvGraphicFramePr>
            <p:xfrm>
              <a:off x="3851920" y="1845035"/>
              <a:ext cx="3888432" cy="14495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888432"/>
                  </a:tblGrid>
                  <a:tr h="14495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156" t="-418" r="-313" b="-8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27984" y="3717032"/>
                <a:ext cx="273587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717032"/>
                <a:ext cx="2735877" cy="13644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265918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229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7682" y="83617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</a:t>
            </a:r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implified Arabic" pitchFamily="18" charset="-78"/>
              </a:rPr>
              <a:t> </a:t>
            </a:r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ошибку</a:t>
            </a:r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implified Arabic" pitchFamily="18" charset="-78"/>
              </a:rPr>
              <a:t> 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implified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9012"/>
                  </p:ext>
                </p:extLst>
              </p:nvPr>
            </p:nvGraphicFramePr>
            <p:xfrm>
              <a:off x="2563535" y="825850"/>
              <a:ext cx="4290694" cy="4839828"/>
            </p:xfrm>
            <a:graphic>
              <a:graphicData uri="http://schemas.openxmlformats.org/drawingml/2006/table">
                <a:tbl>
                  <a:tblPr/>
                  <a:tblGrid>
                    <a:gridCol w="4290694"/>
                  </a:tblGrid>
                  <a:tr h="48398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ru-RU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+</m:t>
                              </m:r>
                              <m:r>
                                <a:rPr lang="en-US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en-US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4000" b="1" i="0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i="0" dirty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4000" b="1" i="0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𝟕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,</a:t>
                          </a:r>
                          <a:endParaRPr lang="ru-RU" sz="4000" b="1" i="0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4000" b="1" i="0">
                                  <a:effectLst/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𝟕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4000" b="1" i="0">
                                      <a:effectLst/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i="0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</a:t>
                          </a:r>
                          <a:endParaRPr lang="ru-RU" sz="4000" b="1" i="0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9012"/>
                  </p:ext>
                </p:extLst>
              </p:nvPr>
            </p:nvGraphicFramePr>
            <p:xfrm>
              <a:off x="2563535" y="825850"/>
              <a:ext cx="4290694" cy="4839828"/>
            </p:xfrm>
            <a:graphic>
              <a:graphicData uri="http://schemas.openxmlformats.org/drawingml/2006/table">
                <a:tbl>
                  <a:tblPr/>
                  <a:tblGrid>
                    <a:gridCol w="4290694"/>
                  </a:tblGrid>
                  <a:tr h="48398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 txBox="1"/>
              <p:nvPr/>
            </p:nvSpPr>
            <p:spPr>
              <a:xfrm>
                <a:off x="2563535" y="4973189"/>
                <a:ext cx="3436838" cy="914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700" b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3700" b="1" i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𝐱</m:t>
                    </m:r>
                    <m:r>
                      <a:rPr lang="ru-RU" sz="3700" b="1" i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ru-RU" sz="3700" b="1" i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𝟕</m:t>
                    </m:r>
                    <m:f>
                      <m:fPr>
                        <m:ctrlPr>
                          <a:rPr lang="ru-RU" sz="37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ru-RU" sz="37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r>
                          <a:rPr lang="ru-RU" sz="37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700" b="1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  <a:endParaRPr lang="ru-RU" sz="37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535" y="4973189"/>
                <a:ext cx="3436838" cy="914802"/>
              </a:xfrm>
              <a:prstGeom prst="rect">
                <a:avLst/>
              </a:prstGeom>
              <a:blipFill rotWithShape="0">
                <a:blip r:embed="rId3"/>
                <a:stretch>
                  <a:fillRect l="-5684" r="-4796"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712" y="0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 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70586"/>
                  </p:ext>
                </p:extLst>
              </p:nvPr>
            </p:nvGraphicFramePr>
            <p:xfrm>
              <a:off x="2771955" y="661720"/>
              <a:ext cx="5037828" cy="5556885"/>
            </p:xfrm>
            <a:graphic>
              <a:graphicData uri="http://schemas.openxmlformats.org/drawingml/2006/table">
                <a:tbl>
                  <a:tblPr/>
                  <a:tblGrid>
                    <a:gridCol w="5037828"/>
                  </a:tblGrid>
                  <a:tr h="30272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000" b="1" dirty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3000" b="1" dirty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Ответ: </a:t>
                          </a:r>
                          <a14:m>
                            <m:oMath xmlns:m="http://schemas.openxmlformats.org/officeDocument/2006/math"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𝒚</m:t>
                              </m:r>
                              <m:r>
                                <a:rPr lang="ru-RU" sz="3000" b="1" i="1">
                                  <a:effectLst/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3000" b="1" i="1">
                                      <a:effectLst/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000" b="1" dirty="0" smtClean="0">
                              <a:effectLst/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.</a:t>
                          </a:r>
                          <a:endParaRPr lang="ru-RU" sz="3000" b="1" dirty="0">
                            <a:effectLst/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70586"/>
                  </p:ext>
                </p:extLst>
              </p:nvPr>
            </p:nvGraphicFramePr>
            <p:xfrm>
              <a:off x="2771955" y="661720"/>
              <a:ext cx="5037828" cy="5556885"/>
            </p:xfrm>
            <a:graphic>
              <a:graphicData uri="http://schemas.openxmlformats.org/drawingml/2006/table">
                <a:tbl>
                  <a:tblPr/>
                  <a:tblGrid>
                    <a:gridCol w="5037828"/>
                  </a:tblGrid>
                  <a:tr h="55568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b="-23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504289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 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687638"/>
                  </p:ext>
                </p:extLst>
              </p:nvPr>
            </p:nvGraphicFramePr>
            <p:xfrm>
              <a:off x="2419549" y="980728"/>
              <a:ext cx="4320480" cy="453783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0480"/>
                  </a:tblGrid>
                  <a:tr h="205989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4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40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40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ru-RU" sz="4000" b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40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4000" b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4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= </a:t>
                          </a:r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Ответ</a:t>
                          </a:r>
                          <a:r>
                            <a:rPr lang="ru-RU" sz="4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x = </a:t>
                          </a:r>
                          <a:r>
                            <a:rPr lang="ru-RU" sz="4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</a:t>
                          </a:r>
                          <a:endParaRPr lang="ru-RU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687638"/>
                  </p:ext>
                </p:extLst>
              </p:nvPr>
            </p:nvGraphicFramePr>
            <p:xfrm>
              <a:off x="2419549" y="980728"/>
              <a:ext cx="4320480" cy="44938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0480"/>
                  </a:tblGrid>
                  <a:tr h="44938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141" t="-135" r="-282" b="-67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439011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897</TotalTime>
  <Words>287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Segoe Print</vt:lpstr>
      <vt:lpstr>Segoe Script</vt:lpstr>
      <vt:lpstr>Simplified Arabic</vt:lpstr>
      <vt:lpstr>Times New Roman</vt:lpstr>
      <vt:lpstr>8_math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y12</dc:creator>
  <dc:description>Шаблон оформления
Корпорация Майкрософт</dc:description>
  <cp:lastModifiedBy>y12</cp:lastModifiedBy>
  <cp:revision>98</cp:revision>
  <dcterms:created xsi:type="dcterms:W3CDTF">2015-09-14T09:31:36Z</dcterms:created>
  <dcterms:modified xsi:type="dcterms:W3CDTF">2019-07-30T09:20:17Z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