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6" r:id="rId2"/>
    <p:sldId id="256" r:id="rId3"/>
    <p:sldId id="257" r:id="rId4"/>
    <p:sldId id="259" r:id="rId5"/>
    <p:sldId id="260" r:id="rId6"/>
    <p:sldId id="261" r:id="rId7"/>
    <p:sldId id="262" r:id="rId8"/>
    <p:sldId id="273" r:id="rId9"/>
    <p:sldId id="275" r:id="rId10"/>
    <p:sldId id="277" r:id="rId11"/>
    <p:sldId id="263" r:id="rId12"/>
    <p:sldId id="264" r:id="rId13"/>
    <p:sldId id="267" r:id="rId14"/>
    <p:sldId id="268" r:id="rId15"/>
    <p:sldId id="269" r:id="rId16"/>
    <p:sldId id="270" r:id="rId17"/>
    <p:sldId id="271" r:id="rId18"/>
    <p:sldId id="282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30A0"/>
    <a:srgbClr val="FF9900"/>
    <a:srgbClr val="99CCFF"/>
    <a:srgbClr val="9E5ECE"/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935" autoAdjust="0"/>
    <p:restoredTop sz="96120" autoAdjust="0"/>
  </p:normalViewPr>
  <p:slideViewPr>
    <p:cSldViewPr>
      <p:cViewPr varScale="1">
        <p:scale>
          <a:sx n="73" d="100"/>
          <a:sy n="73" d="100"/>
        </p:scale>
        <p:origin x="-106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ECA0C07-CE65-44CE-95E2-738A371079CC}" type="datetimeFigureOut">
              <a:rPr lang="ru-RU"/>
              <a:pPr>
                <a:defRPr/>
              </a:pPr>
              <a:t>24.03.2019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18C953A-7F1D-4256-A75D-26CDCA945C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8C953A-7F1D-4256-A75D-26CDCA945CB9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107338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3481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3588A21-7D33-4811-A09B-20249CF49A4F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3686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89A13B0-99EB-4D03-8357-20EA6DEB5B2B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3891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6F08E6C-2C64-4CF3-93D6-2ED65EFF564F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D3D36EB-1E3D-4034-AFFA-56E0452E3B4E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430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DC86C96-0176-465B-AE7C-5D18CCC4AFB2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450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34551F5-CC96-47A1-90B2-CBC13D4668CF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/>
              <a:t> </a:t>
            </a:r>
          </a:p>
        </p:txBody>
      </p:sp>
      <p:sp>
        <p:nvSpPr>
          <p:cNvPr id="471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81759A2-18A5-4CF5-ACE1-AFD314547505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491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F15611-6E22-45FB-8007-D35749F54984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12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648093F-2A50-405D-8489-DED62F6FB5B3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99F7726-298F-42E8-AB35-C9867CC3B2BF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672DC6A-ECE3-463A-940A-50595A12C50A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E85BA64-C6AC-4F2F-A66E-CC1271D7CB0F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6C09DC1-424A-4E0F-9220-42A6FCACAC2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F45CC6C-8EB7-42D4-B55C-14F6B97D8A5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7373F1F-15D1-4B16-BA15-16903747DB7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b="1"/>
          </a:p>
        </p:txBody>
      </p:sp>
      <p:sp>
        <p:nvSpPr>
          <p:cNvPr id="307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40FEE72-5160-4094-BC61-28B47E2A43CD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3277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D92617-F9F0-4E37-BAA2-0A077396D08C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BB34C-71AA-429C-8878-EC6E74149DB5}" type="datetimeFigureOut">
              <a:rPr lang="ru-RU"/>
              <a:pPr>
                <a:defRPr/>
              </a:pPr>
              <a:t>24.03.2019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85F81-603C-4185-8C2B-D8CF4F20AB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76F3D-E31E-4206-ADAA-318F661334BE}" type="datetimeFigureOut">
              <a:rPr lang="ru-RU"/>
              <a:pPr>
                <a:defRPr/>
              </a:pPr>
              <a:t>24.03.2019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5EB21-30F8-440B-AA7B-60A62B97A5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D6465-821A-486D-AAD6-52338F295753}" type="datetimeFigureOut">
              <a:rPr lang="ru-RU"/>
              <a:pPr>
                <a:defRPr/>
              </a:pPr>
              <a:t>24.03.2019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21A17-B8A6-41FF-B4AD-341E5ED80A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2469C-3BB4-4477-AAE8-E1228D928CD9}" type="datetimeFigureOut">
              <a:rPr lang="ru-RU"/>
              <a:pPr>
                <a:defRPr/>
              </a:pPr>
              <a:t>24.03.2019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F72DC-F050-414A-9F1A-E007666B8B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1682E-E87C-4997-B045-36AF7E4BDFC7}" type="datetimeFigureOut">
              <a:rPr lang="ru-RU"/>
              <a:pPr>
                <a:defRPr/>
              </a:pPr>
              <a:t>24.03.2019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0DBDB-FDE9-420B-BE16-455BD9C66F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91231-24BF-461F-B909-6C1898BE459A}" type="datetimeFigureOut">
              <a:rPr lang="ru-RU"/>
              <a:pPr>
                <a:defRPr/>
              </a:pPr>
              <a:t>24.03.2019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B17BA-4C51-4477-93E4-15AB71EA71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CDFB0-9FEC-47AE-9308-5D3C2E4D5BA4}" type="datetimeFigureOut">
              <a:rPr lang="ru-RU"/>
              <a:pPr>
                <a:defRPr/>
              </a:pPr>
              <a:t>24.03.2019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AA851-BF6F-45F7-927B-85AC5757CA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3BBF3-9F38-4A04-B682-F069762EF8A5}" type="datetimeFigureOut">
              <a:rPr lang="ru-RU"/>
              <a:pPr>
                <a:defRPr/>
              </a:pPr>
              <a:t>24.03.2019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2B1DA-2F05-41E4-B930-ED08C64F9C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8E987-4C0D-4715-8BFA-95AD743F06D6}" type="datetimeFigureOut">
              <a:rPr lang="ru-RU"/>
              <a:pPr>
                <a:defRPr/>
              </a:pPr>
              <a:t>24.03.2019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488D7-8245-4DA2-8853-23371B4BDD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A9EE3-8DA5-4576-9F45-B57195A84638}" type="datetimeFigureOut">
              <a:rPr lang="ru-RU"/>
              <a:pPr>
                <a:defRPr/>
              </a:pPr>
              <a:t>24.03.2019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6A05E-A257-4FB6-80DF-343D65E1D3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3C631-30F8-498D-9E8C-B25093648B78}" type="datetimeFigureOut">
              <a:rPr lang="ru-RU"/>
              <a:pPr>
                <a:defRPr/>
              </a:pPr>
              <a:t>24.03.2019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BF22B-431C-4EBF-8C72-441F2E58FA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F85F50C-449C-4C3A-9960-D2CD9A787C36}" type="datetimeFigureOut">
              <a:rPr lang="ru-RU"/>
              <a:pPr>
                <a:defRPr/>
              </a:pPr>
              <a:t>24.03.2019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096816-B6FE-40A7-82E7-647B9082B7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08BDE0B3-3744-48A7-8D78-FD99028243D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491" y="11873"/>
            <a:ext cx="9144000" cy="6858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D8369400-29AB-426D-8753-63F81934527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r="28184"/>
          <a:stretch/>
        </p:blipFill>
        <p:spPr>
          <a:xfrm>
            <a:off x="3995936" y="1471988"/>
            <a:ext cx="3297138" cy="5715000"/>
          </a:xfrm>
          <a:prstGeom prst="rect">
            <a:avLst/>
          </a:prstGeom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576064" y="214481"/>
            <a:ext cx="7020272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МБДОУ </a:t>
            </a:r>
            <a:r>
              <a:rPr lang="ru-RU" sz="2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/с «Солнечный круг» </a:t>
            </a:r>
            <a:r>
              <a:rPr lang="ru-RU" sz="2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/с № 3</a:t>
            </a:r>
          </a:p>
          <a:p>
            <a:pPr algn="ctr"/>
            <a:r>
              <a:rPr lang="ru-RU" sz="2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Мурзина Екатерина </a:t>
            </a:r>
            <a:r>
              <a:rPr lang="ru-RU" sz="2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Михайловна</a:t>
            </a:r>
            <a:endParaRPr lang="ru-RU" sz="26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-324544" y="1065798"/>
            <a:ext cx="5652120" cy="307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УРОКИ </a:t>
            </a:r>
          </a:p>
          <a:p>
            <a:pPr algn="ctr">
              <a:lnSpc>
                <a:spcPct val="150000"/>
              </a:lnSpc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БЕЗОПАСНОСТИ </a:t>
            </a:r>
          </a:p>
          <a:p>
            <a:pPr algn="ctr">
              <a:lnSpc>
                <a:spcPct val="150000"/>
              </a:lnSpc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Котом Леопольдом</a:t>
            </a:r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7680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1338" y="1196975"/>
            <a:ext cx="4792662" cy="4319588"/>
          </a:xfrm>
        </p:spPr>
        <p:txBody>
          <a:bodyPr/>
          <a:lstStyle/>
          <a:p>
            <a:r>
              <a:rPr lang="ru-RU" sz="4000" b="1"/>
              <a:t>Знак </a:t>
            </a:r>
            <a:r>
              <a:rPr lang="ru-RU" sz="4000" b="1">
                <a:solidFill>
                  <a:schemeClr val="bg1"/>
                </a:solidFill>
              </a:rPr>
              <a:t>"Пешеходный переход", где на "зебре" </a:t>
            </a:r>
            <a:r>
              <a:rPr lang="ru-RU" sz="4000" b="1"/>
              <a:t>пешеход,</a:t>
            </a:r>
            <a:br>
              <a:rPr lang="ru-RU" sz="4000" b="1"/>
            </a:br>
            <a:r>
              <a:rPr lang="ru-RU" b="1"/>
              <a:t>Ты на улице найди </a:t>
            </a:r>
            <a:r>
              <a:rPr lang="en-US" b="1"/>
              <a:t> </a:t>
            </a:r>
            <a:r>
              <a:rPr lang="ru-RU" b="1"/>
              <a:t>и под ним </a:t>
            </a:r>
            <a:r>
              <a:rPr lang="ru-RU" b="1">
                <a:solidFill>
                  <a:schemeClr val="bg1"/>
                </a:solidFill>
              </a:rPr>
              <a:t>переходи</a:t>
            </a:r>
            <a:r>
              <a:rPr lang="ru-RU" b="1"/>
              <a:t>!</a:t>
            </a:r>
            <a:endParaRPr lang="ru-RU"/>
          </a:p>
        </p:txBody>
      </p:sp>
      <p:pic>
        <p:nvPicPr>
          <p:cNvPr id="4" name="Содержимое 3" descr="223470_s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flipH="1">
            <a:off x="179512" y="1268760"/>
            <a:ext cx="4104456" cy="4104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5148263" y="4437063"/>
            <a:ext cx="3995737" cy="1728787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>
                <a:latin typeface="+mj-lt"/>
                <a:ea typeface="+mj-ea"/>
                <a:cs typeface="+mj-cs"/>
              </a:rPr>
              <a:t/>
            </a:r>
            <a:br>
              <a:rPr lang="ru-RU" sz="2800" b="1" dirty="0">
                <a:latin typeface="+mj-lt"/>
                <a:ea typeface="+mj-ea"/>
                <a:cs typeface="+mj-cs"/>
              </a:rPr>
            </a:br>
            <a:r>
              <a:rPr lang="ru-RU" sz="2800" b="1" dirty="0">
                <a:solidFill>
                  <a:srgbClr val="7030A0"/>
                </a:solidFill>
                <a:latin typeface="+mn-lt"/>
                <a:cs typeface="+mn-cs"/>
              </a:rPr>
              <a:t>Видишь –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7030A0"/>
                </a:solidFill>
                <a:latin typeface="+mn-lt"/>
                <a:cs typeface="+mn-cs"/>
              </a:rPr>
              <a:t>знак вон там висит?</a:t>
            </a:r>
          </a:p>
          <a:p>
            <a:pPr algn="ctr" fontAlgn="auto">
              <a:spcAft>
                <a:spcPts val="0"/>
              </a:spcAft>
              <a:defRPr/>
            </a:pPr>
            <a:endParaRPr lang="ru-RU" sz="2800" b="1" dirty="0">
              <a:solidFill>
                <a:srgbClr val="7030A0"/>
              </a:solidFill>
              <a:latin typeface="+mn-lt"/>
              <a:cs typeface="+mn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7030A0"/>
                </a:solidFill>
                <a:latin typeface="+mn-lt"/>
                <a:cs typeface="+mn-cs"/>
              </a:rPr>
              <a:t>Этот знак всем говорит:  </a:t>
            </a:r>
            <a:r>
              <a:rPr lang="ru-RU" sz="2800" b="1" dirty="0">
                <a:latin typeface="+mj-lt"/>
                <a:ea typeface="+mj-ea"/>
                <a:cs typeface="+mj-cs"/>
              </a:rPr>
              <a:t/>
            </a:r>
            <a:br>
              <a:rPr lang="ru-RU" sz="2800" b="1" dirty="0">
                <a:latin typeface="+mj-lt"/>
                <a:ea typeface="+mj-ea"/>
                <a:cs typeface="+mj-cs"/>
              </a:rPr>
            </a:br>
            <a:endParaRPr lang="ru-RU" sz="2800" dirty="0">
              <a:latin typeface="+mj-lt"/>
              <a:ea typeface="+mj-ea"/>
              <a:cs typeface="+mj-cs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 flipV="1">
            <a:off x="4283969" y="4221089"/>
            <a:ext cx="1296143" cy="648071"/>
          </a:xfrm>
          <a:prstGeom prst="straightConnector1">
            <a:avLst/>
          </a:prstGeom>
          <a:ln w="152400" cmpd="sng">
            <a:solidFill>
              <a:srgbClr val="C0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Заголовок 1"/>
          <p:cNvSpPr txBox="1">
            <a:spLocks/>
          </p:cNvSpPr>
          <p:nvPr/>
        </p:nvSpPr>
        <p:spPr>
          <a:xfrm>
            <a:off x="611188" y="260350"/>
            <a:ext cx="8229600" cy="1271588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500" b="1" dirty="0">
                <a:latin typeface="+mj-lt"/>
                <a:ea typeface="+mj-ea"/>
                <a:cs typeface="+mj-cs"/>
              </a:rPr>
              <a:t/>
            </a:r>
            <a:br>
              <a:rPr lang="ru-RU" sz="3500" b="1" dirty="0">
                <a:latin typeface="+mj-lt"/>
                <a:ea typeface="+mj-ea"/>
                <a:cs typeface="+mj-cs"/>
              </a:rPr>
            </a:br>
            <a:r>
              <a:rPr lang="ru-RU" sz="3500" b="1" dirty="0">
                <a:latin typeface="+mn-lt"/>
                <a:cs typeface="+mn-cs"/>
              </a:rPr>
              <a:t> </a:t>
            </a:r>
            <a:r>
              <a:rPr lang="ru-RU" sz="3600" b="1" dirty="0">
                <a:solidFill>
                  <a:srgbClr val="FF0000"/>
                </a:solidFill>
                <a:latin typeface="+mn-lt"/>
                <a:cs typeface="+mn-cs"/>
              </a:rPr>
              <a:t>Есть подземный переход - 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  <a:latin typeface="+mn-lt"/>
                <a:cs typeface="+mn-cs"/>
              </a:rPr>
              <a:t>он тебя переведёт. </a:t>
            </a:r>
            <a:r>
              <a:rPr lang="ru-RU" sz="36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6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</a:br>
            <a:endParaRPr lang="ru-RU" sz="3600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1" name="Содержимое 10" descr="kartinki-pro-pdd-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556792"/>
            <a:ext cx="4171819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0_5b5e8_a5ad3b5a_XL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051720" y="188640"/>
            <a:ext cx="4867789" cy="5010712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7890" name="Rectangle 1"/>
          <p:cNvSpPr>
            <a:spLocks noChangeArrowheads="1"/>
          </p:cNvSpPr>
          <p:nvPr/>
        </p:nvSpPr>
        <p:spPr bwMode="auto">
          <a:xfrm>
            <a:off x="0" y="5427663"/>
            <a:ext cx="91440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"Чтоб в беду не угодить 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нужно здесь переходить!"</a:t>
            </a:r>
            <a:b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457200" y="274638"/>
            <a:ext cx="8229600" cy="1858218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Чтобы через перекрёсток здесь проити, </a:t>
            </a:r>
            <a:r>
              <a:rPr lang="ru-RU" sz="4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ты </a:t>
            </a:r>
            <a:r>
              <a:rPr lang="ru-RU" sz="4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на светофор сморти </a:t>
            </a:r>
            <a:r>
              <a:rPr lang="ru-RU" sz="40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40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</a:br>
            <a:r>
              <a:rPr lang="ru-RU" sz="4400" b="1" dirty="0">
                <a:latin typeface="+mj-lt"/>
                <a:ea typeface="+mj-ea"/>
                <a:cs typeface="+mj-cs"/>
              </a:rPr>
              <a:t/>
            </a:r>
            <a:br>
              <a:rPr lang="ru-RU" sz="4400" b="1" dirty="0">
                <a:latin typeface="+mj-lt"/>
                <a:ea typeface="+mj-ea"/>
                <a:cs typeface="+mj-cs"/>
              </a:rPr>
            </a:br>
            <a:endParaRPr lang="ru-RU" sz="4400" dirty="0">
              <a:latin typeface="+mj-lt"/>
              <a:ea typeface="+mj-ea"/>
              <a:cs typeface="+mj-cs"/>
            </a:endParaRPr>
          </a:p>
        </p:txBody>
      </p:sp>
      <p:pic>
        <p:nvPicPr>
          <p:cNvPr id="7" name="Содержимое 6" descr="i (2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43608" y="1304764"/>
            <a:ext cx="7200800" cy="54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1"/>
          <p:cNvSpPr>
            <a:spLocks noGrp="1"/>
          </p:cNvSpPr>
          <p:nvPr>
            <p:ph type="title"/>
          </p:nvPr>
        </p:nvSpPr>
        <p:spPr>
          <a:xfrm>
            <a:off x="0" y="836613"/>
            <a:ext cx="5220072" cy="5113337"/>
          </a:xfrm>
        </p:spPr>
        <p:txBody>
          <a:bodyPr/>
          <a:lstStyle/>
          <a:p>
            <a:r>
              <a:rPr lang="ru-RU" sz="6000" b="1" dirty="0">
                <a:solidFill>
                  <a:srgbClr val="FF0000"/>
                </a:solidFill>
              </a:rPr>
              <a:t>Все цвета </a:t>
            </a:r>
            <a:br>
              <a:rPr lang="ru-RU" sz="6000" b="1" dirty="0">
                <a:solidFill>
                  <a:srgbClr val="FF0000"/>
                </a:solidFill>
              </a:rPr>
            </a:br>
            <a:r>
              <a:rPr lang="ru-RU" sz="6000" b="1" dirty="0">
                <a:solidFill>
                  <a:srgbClr val="FF0000"/>
                </a:solidFill>
              </a:rPr>
              <a:t>у светофора </a:t>
            </a:r>
            <a:br>
              <a:rPr lang="ru-RU" sz="6000" b="1" dirty="0">
                <a:solidFill>
                  <a:srgbClr val="FF0000"/>
                </a:solidFill>
              </a:rPr>
            </a:br>
            <a:r>
              <a:rPr lang="ru-RU" sz="6000" b="1" dirty="0">
                <a:solidFill>
                  <a:srgbClr val="FF0000"/>
                </a:solidFill>
              </a:rPr>
              <a:t>нужно помнить ХОРОШО!</a:t>
            </a:r>
            <a:endParaRPr lang="ru-RU" sz="60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i (3)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4048" y="207731"/>
            <a:ext cx="3816424" cy="6425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ru-RU" sz="5000" b="1" dirty="0">
                <a:solidFill>
                  <a:srgbClr val="7030A0"/>
                </a:solidFill>
              </a:rPr>
              <a:t>Загорелся</a:t>
            </a:r>
            <a:r>
              <a:rPr lang="ru-RU" sz="5000" b="1" dirty="0"/>
              <a:t> </a:t>
            </a:r>
            <a:r>
              <a:rPr lang="ru-RU" sz="5000" b="1" dirty="0">
                <a:solidFill>
                  <a:srgbClr val="FF0000"/>
                </a:solidFill>
              </a:rPr>
              <a:t>красный свет </a:t>
            </a:r>
            <a:r>
              <a:rPr lang="ru-RU" sz="5000" b="1" dirty="0">
                <a:solidFill>
                  <a:srgbClr val="7030A0"/>
                </a:solidFill>
              </a:rPr>
              <a:t>– </a:t>
            </a:r>
            <a:endParaRPr lang="ru-RU" sz="5000" dirty="0">
              <a:solidFill>
                <a:srgbClr val="7030A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00063" y="5312047"/>
            <a:ext cx="8286750" cy="1357313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0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пешеходам хода </a:t>
            </a:r>
            <a:r>
              <a:rPr lang="ru-RU" sz="5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нет</a:t>
            </a:r>
            <a:r>
              <a:rPr lang="ru-RU" sz="50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!</a:t>
            </a:r>
            <a:endParaRPr lang="ru-RU" sz="5000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Содержимое 6" descr="stock-vector-red-traffic-lights-vector-illustration-85382887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538" t="3329" r="13461" b="11502"/>
          <a:stretch>
            <a:fillRect/>
          </a:stretch>
        </p:blipFill>
        <p:spPr>
          <a:xfrm>
            <a:off x="2483768" y="913744"/>
            <a:ext cx="4104456" cy="4868076"/>
          </a:xfrm>
        </p:spPr>
      </p:pic>
      <p:pic>
        <p:nvPicPr>
          <p:cNvPr id="6" name="Содержимое 6" descr="stock-vector-red-traffic-lights-vector-illustration-8538288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300192" y="908720"/>
            <a:ext cx="2583463" cy="354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6" descr="stock-vector-red-traffic-lights-vector-illustration-8538288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51520" y="2429072"/>
            <a:ext cx="2307910" cy="2944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-99392"/>
            <a:ext cx="6275040" cy="1143000"/>
          </a:xfrm>
        </p:spPr>
        <p:txBody>
          <a:bodyPr/>
          <a:lstStyle/>
          <a:p>
            <a:r>
              <a:rPr lang="ru-RU" sz="6000" b="1" dirty="0">
                <a:solidFill>
                  <a:srgbClr val="FFFF00"/>
                </a:solidFill>
              </a:rPr>
              <a:t>Жёлтый </a:t>
            </a:r>
            <a:r>
              <a:rPr lang="ru-RU" sz="6000" b="1" dirty="0">
                <a:solidFill>
                  <a:srgbClr val="7030A0"/>
                </a:solidFill>
              </a:rPr>
              <a:t>-</a:t>
            </a:r>
            <a:endParaRPr lang="ru-RU" sz="6000" dirty="0">
              <a:solidFill>
                <a:srgbClr val="7030A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00063" y="5529212"/>
            <a:ext cx="8229600" cy="150018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0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значит</a:t>
            </a:r>
            <a:r>
              <a:rPr lang="ru-RU" sz="6000" b="1" dirty="0">
                <a:latin typeface="+mj-lt"/>
                <a:ea typeface="+mj-ea"/>
                <a:cs typeface="+mj-cs"/>
              </a:rPr>
              <a:t> </a:t>
            </a:r>
            <a:r>
              <a:rPr lang="ru-RU" sz="6000" b="1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подожди</a:t>
            </a:r>
            <a:r>
              <a:rPr lang="ru-RU" sz="60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, </a:t>
            </a:r>
            <a:endParaRPr lang="ru-RU" sz="6000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Содержимое 6" descr="traffic-light-yellow-26484363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630" t="7790" r="16518" b="8645"/>
          <a:stretch>
            <a:fillRect/>
          </a:stretch>
        </p:blipFill>
        <p:spPr>
          <a:xfrm>
            <a:off x="2483768" y="794161"/>
            <a:ext cx="4032448" cy="5315499"/>
          </a:xfrm>
        </p:spPr>
      </p:pic>
      <p:pic>
        <p:nvPicPr>
          <p:cNvPr id="5" name="Содержимое 6" descr="stock-vector-red-traffic-lights-vector-illustration-8538288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3016" y="2996952"/>
            <a:ext cx="2996816" cy="2808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6" descr="stock-vector-red-traffic-lights-vector-illustration-85382887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 flipH="1">
            <a:off x="6444207" y="836712"/>
            <a:ext cx="2699792" cy="3667951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ru-RU" sz="6000" b="1" dirty="0">
                <a:solidFill>
                  <a:srgbClr val="7030A0"/>
                </a:solidFill>
              </a:rPr>
              <a:t>а</a:t>
            </a:r>
            <a:r>
              <a:rPr lang="ru-RU" sz="6000" b="1" dirty="0"/>
              <a:t> </a:t>
            </a:r>
            <a:r>
              <a:rPr lang="ru-RU" sz="6000" b="1" dirty="0">
                <a:solidFill>
                  <a:srgbClr val="00B050"/>
                </a:solidFill>
              </a:rPr>
              <a:t>зелёный свет </a:t>
            </a:r>
            <a:r>
              <a:rPr lang="ru-RU" sz="6000" b="1" dirty="0">
                <a:solidFill>
                  <a:srgbClr val="7030A0"/>
                </a:solidFill>
              </a:rPr>
              <a:t>- иди!</a:t>
            </a:r>
            <a:endParaRPr lang="ru-RU" sz="6000" dirty="0">
              <a:solidFill>
                <a:srgbClr val="7030A0"/>
              </a:solidFill>
            </a:endParaRPr>
          </a:p>
        </p:txBody>
      </p:sp>
      <p:pic>
        <p:nvPicPr>
          <p:cNvPr id="6" name="Содержимое 5" descr="i (4)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667" r="11667" b="1389"/>
          <a:stretch>
            <a:fillRect/>
          </a:stretch>
        </p:blipFill>
        <p:spPr>
          <a:xfrm>
            <a:off x="2699792" y="1190490"/>
            <a:ext cx="3672408" cy="5668282"/>
          </a:xfrm>
        </p:spPr>
      </p:pic>
      <p:pic>
        <p:nvPicPr>
          <p:cNvPr id="4" name="Содержимое 6" descr="stock-vector-red-traffic-lights-vector-illustration-85382887.jpg"/>
          <p:cNvPicPr>
            <a:picLocks noChangeAspect="1"/>
          </p:cNvPicPr>
          <p:nvPr/>
        </p:nvPicPr>
        <p:blipFill>
          <a:blip r:embed="rId4" cstate="print"/>
          <a:srcRect t="7177" r="18182" b="4944"/>
          <a:stretch>
            <a:fillRect/>
          </a:stretch>
        </p:blipFill>
        <p:spPr bwMode="auto">
          <a:xfrm>
            <a:off x="0" y="3933056"/>
            <a:ext cx="2815761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6" descr="stock-vector-red-traffic-lights-vector-illustration-85382887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258299" y="1052736"/>
            <a:ext cx="2996249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AeWDo4J4H6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04158" y="116632"/>
            <a:ext cx="4604346" cy="6480720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5496" y="836712"/>
            <a:ext cx="4536504" cy="5472608"/>
          </a:xfrm>
        </p:spPr>
        <p:txBody>
          <a:bodyPr/>
          <a:lstStyle/>
          <a:p>
            <a:r>
              <a:rPr lang="ru-RU" sz="7000" b="1" dirty="0" smtClean="0">
                <a:solidFill>
                  <a:srgbClr val="FF0000"/>
                </a:solidFill>
              </a:rPr>
              <a:t>Ребята, давайте жить </a:t>
            </a:r>
            <a:r>
              <a:rPr lang="ru-RU" sz="6000" b="1" dirty="0" smtClean="0">
                <a:solidFill>
                  <a:srgbClr val="FF0000"/>
                </a:solidFill>
              </a:rPr>
              <a:t>БЕЗОПАСНО!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468313" y="384175"/>
            <a:ext cx="8135937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«Правила дорожные,</a:t>
            </a:r>
          </a:p>
          <a:p>
            <a:pPr algn="ctr"/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вы совсем не сложные»</a:t>
            </a:r>
            <a:endParaRPr lang="ru-RU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5715000" y="5202238"/>
            <a:ext cx="32146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1DA3D4D3-E596-4604-908B-A9EE59C3F2C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1700808"/>
            <a:ext cx="6498899" cy="4895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476250"/>
            <a:ext cx="8229600" cy="796925"/>
          </a:xfrm>
        </p:spPr>
        <p:txBody>
          <a:bodyPr/>
          <a:lstStyle/>
          <a:p>
            <a:r>
              <a:rPr lang="ru-RU" sz="2800" b="1" dirty="0">
                <a:solidFill>
                  <a:srgbClr val="7030A0"/>
                </a:solidFill>
              </a:rPr>
              <a:t>Перед вами – </a:t>
            </a:r>
            <a:r>
              <a:rPr lang="ru-RU" sz="3600" b="1" dirty="0">
                <a:solidFill>
                  <a:srgbClr val="7030A0"/>
                </a:solidFill>
              </a:rPr>
              <a:t>Леопольд</a:t>
            </a:r>
            <a:r>
              <a:rPr lang="ru-RU" sz="2800" b="1" dirty="0">
                <a:solidFill>
                  <a:srgbClr val="7030A0"/>
                </a:solidFill>
              </a:rPr>
              <a:t>, </a:t>
            </a:r>
            <a:br>
              <a:rPr lang="ru-RU" sz="2800" b="1" dirty="0">
                <a:solidFill>
                  <a:srgbClr val="7030A0"/>
                </a:solidFill>
              </a:rPr>
            </a:br>
            <a:r>
              <a:rPr lang="ru-RU" sz="2800" b="1" dirty="0">
                <a:solidFill>
                  <a:srgbClr val="7030A0"/>
                </a:solidFill>
              </a:rPr>
              <a:t>умный и ученый кот!</a:t>
            </a:r>
            <a:br>
              <a:rPr lang="ru-RU" sz="2800" b="1" dirty="0">
                <a:solidFill>
                  <a:srgbClr val="7030A0"/>
                </a:solidFill>
              </a:rPr>
            </a:b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00063" y="5357813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Мышки  озорные, непоседливые, смешные.</a:t>
            </a:r>
            <a:br>
              <a:rPr lang="ru-RU" sz="28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</a:br>
            <a:r>
              <a:rPr lang="ru-RU" sz="28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Всем хороши, но вот беда – они торопится всегда!</a:t>
            </a:r>
            <a:br>
              <a:rPr lang="ru-RU" sz="28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</a:br>
            <a:endParaRPr lang="ru-RU" sz="2800" b="1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 descr="http://www.free-lancers.net/posted_files/N5A19AE119EE6.jpg">
            <a:extLst>
              <a:ext uri="{FF2B5EF4-FFF2-40B4-BE49-F238E27FC236}">
                <a16:creationId xmlns="" xmlns:a16="http://schemas.microsoft.com/office/drawing/2014/main" id="{202B4858-A5B5-43AF-9C09-3BD7BA2475A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3536"/>
          <a:stretch/>
        </p:blipFill>
        <p:spPr bwMode="auto">
          <a:xfrm>
            <a:off x="2674330" y="1273175"/>
            <a:ext cx="3960440" cy="40398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395288" y="5157788"/>
            <a:ext cx="8280400" cy="113506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>
                <a:solidFill>
                  <a:srgbClr val="7030A0"/>
                </a:solidFill>
              </a:rPr>
              <a:t>По асфальту шуршат шины – едут разные машины</a:t>
            </a:r>
            <a:br>
              <a:rPr lang="ru-RU" sz="2800" b="1" dirty="0">
                <a:solidFill>
                  <a:srgbClr val="7030A0"/>
                </a:solidFill>
              </a:rPr>
            </a:b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428625"/>
            <a:ext cx="9572625" cy="142875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Вот на улицу вприпрыжку </a:t>
            </a:r>
            <a:r>
              <a:rPr lang="en-US" sz="28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8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выбегают наши Мышки.</a:t>
            </a:r>
            <a:r>
              <a:rPr lang="ru-RU" sz="2800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3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</a:br>
            <a:endParaRPr lang="ru-RU" sz="36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100" name="Picture 4" descr="http://itd0.mycdn.me/image?id=876217285429&amp;t=20&amp;plc=WEB&amp;tkn=*ZInHx3bZpGRm7_RqwrK5ReLohCo">
            <a:extLst>
              <a:ext uri="{FF2B5EF4-FFF2-40B4-BE49-F238E27FC236}">
                <a16:creationId xmlns="" xmlns:a16="http://schemas.microsoft.com/office/drawing/2014/main" id="{B4A64630-9129-4ABF-AD38-AB3AD2A3A0D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1143000"/>
            <a:ext cx="8229600" cy="42112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D6B74891-1E67-40B2-ACAA-A68C5CB8B7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43808" y="2363890"/>
            <a:ext cx="2446063" cy="18406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0"/>
          <p:cNvSpPr>
            <a:spLocks noGrp="1"/>
          </p:cNvSpPr>
          <p:nvPr>
            <p:ph type="title"/>
          </p:nvPr>
        </p:nvSpPr>
        <p:spPr>
          <a:xfrm>
            <a:off x="1116013" y="44624"/>
            <a:ext cx="7210425" cy="91598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7030A0"/>
                </a:solidFill>
              </a:rPr>
              <a:t>Растерялись наши мышки: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734888" y="5311477"/>
            <a:ext cx="8229600" cy="128587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как по улице пройти?</a:t>
            </a:r>
            <a:endParaRPr lang="ru-RU" sz="54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Содержимое 5" descr="ю...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63688" y="1169368"/>
            <a:ext cx="5893163" cy="4419872"/>
          </a:xfr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143321" y="44624"/>
            <a:ext cx="8893175" cy="1560513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3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Пешеходы и машины у </a:t>
            </a:r>
            <a:r>
              <a:rPr lang="ru-RU" sz="33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наших мышек </a:t>
            </a:r>
            <a:r>
              <a:rPr lang="ru-RU" sz="33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на пути.</a:t>
            </a:r>
            <a:br>
              <a:rPr lang="ru-RU" sz="33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</a:br>
            <a:endParaRPr lang="ru-RU" sz="3300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Заголовок 8"/>
          <p:cNvSpPr>
            <a:spLocks noGrp="1"/>
          </p:cNvSpPr>
          <p:nvPr>
            <p:ph type="title"/>
          </p:nvPr>
        </p:nvSpPr>
        <p:spPr>
          <a:xfrm>
            <a:off x="0" y="3546301"/>
            <a:ext cx="2952824" cy="3311699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cap="all" dirty="0">
                <a:solidFill>
                  <a:srgbClr val="7030A0"/>
                </a:solidFill>
              </a:rPr>
              <a:t>Тротуар</a:t>
            </a:r>
            <a:r>
              <a:rPr lang="ru-RU" sz="3600" b="1" dirty="0">
                <a:solidFill>
                  <a:srgbClr val="7030A0"/>
                </a:solidFill>
              </a:rPr>
              <a:t> - для пешеходов,                                                                                                                </a:t>
            </a:r>
            <a:br>
              <a:rPr lang="ru-RU" sz="3600" b="1" dirty="0">
                <a:solidFill>
                  <a:srgbClr val="7030A0"/>
                </a:solidFill>
              </a:rPr>
            </a:br>
            <a:r>
              <a:rPr lang="ru-RU" sz="3600" b="1" dirty="0">
                <a:solidFill>
                  <a:srgbClr val="7030A0"/>
                </a:solidFill>
              </a:rPr>
              <a:t>здесь машинам нету хода!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5" name="Стрелка влево 4"/>
          <p:cNvSpPr/>
          <p:nvPr/>
        </p:nvSpPr>
        <p:spPr>
          <a:xfrm>
            <a:off x="7740352" y="2780928"/>
            <a:ext cx="971600" cy="72072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pic>
        <p:nvPicPr>
          <p:cNvPr id="9" name="Содержимое 8" descr="i (1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771800" y="1268760"/>
            <a:ext cx="4870880" cy="365316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6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3995936" y="996091"/>
            <a:ext cx="5004048" cy="4737165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179388" y="1574800"/>
            <a:ext cx="3671887" cy="3092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900" b="1" dirty="0">
                <a:solidFill>
                  <a:srgbClr val="FF0000"/>
                </a:solidFill>
                <a:latin typeface="+mj-lt"/>
                <a:cs typeface="+mn-cs"/>
              </a:rPr>
              <a:t>И по проезжей части людям ходить строжайше запрещается!</a:t>
            </a:r>
            <a:endParaRPr lang="ru-RU" sz="3900" dirty="0">
              <a:latin typeface="+mj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5937"/>
          </a:xfrm>
        </p:spPr>
        <p:txBody>
          <a:bodyPr/>
          <a:lstStyle/>
          <a:p>
            <a:r>
              <a:rPr lang="ru-RU" sz="3600" b="1" dirty="0">
                <a:solidFill>
                  <a:srgbClr val="7030A0"/>
                </a:solidFill>
              </a:rPr>
              <a:t>Как пройти через дорогу </a:t>
            </a:r>
            <a:r>
              <a:rPr lang="ru-RU" sz="3600" b="1" dirty="0" smtClean="0">
                <a:solidFill>
                  <a:srgbClr val="7030A0"/>
                </a:solidFill>
              </a:rPr>
              <a:t>мышкам </a:t>
            </a:r>
            <a:r>
              <a:rPr lang="ru-RU" sz="3600" b="1" dirty="0">
                <a:solidFill>
                  <a:srgbClr val="7030A0"/>
                </a:solidFill>
              </a:rPr>
              <a:t>в магазин?</a:t>
            </a:r>
            <a:r>
              <a:rPr lang="ru-RU" sz="3600" b="1" dirty="0"/>
              <a:t/>
            </a:r>
            <a:br>
              <a:rPr lang="ru-RU" sz="3600" b="1" dirty="0"/>
            </a:br>
            <a:endParaRPr lang="ru-RU" sz="3600" dirty="0"/>
          </a:p>
        </p:txBody>
      </p:sp>
      <p:pic>
        <p:nvPicPr>
          <p:cNvPr id="7" name="Рисунок 6" descr="pho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584555"/>
            <a:ext cx="8271568" cy="4652757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/>
              <a:t/>
            </a:r>
            <a:br>
              <a:rPr lang="en-US" b="1" dirty="0"/>
            </a:br>
            <a:r>
              <a:rPr lang="ru-RU" sz="4000" b="1" dirty="0">
                <a:solidFill>
                  <a:srgbClr val="7030A0"/>
                </a:solidFill>
              </a:rPr>
              <a:t>Вот обычный переход. </a:t>
            </a:r>
            <a:br>
              <a:rPr lang="ru-RU" sz="4000" b="1" dirty="0">
                <a:solidFill>
                  <a:srgbClr val="7030A0"/>
                </a:solidFill>
              </a:rPr>
            </a:br>
            <a:r>
              <a:rPr lang="ru-RU" sz="4000" b="1" dirty="0">
                <a:solidFill>
                  <a:srgbClr val="7030A0"/>
                </a:solidFill>
              </a:rPr>
              <a:t>По нему идёт народ.</a:t>
            </a:r>
            <a:br>
              <a:rPr lang="ru-RU" sz="4000" b="1" dirty="0">
                <a:solidFill>
                  <a:srgbClr val="7030A0"/>
                </a:solidFill>
              </a:rPr>
            </a:b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0" y="3000375"/>
            <a:ext cx="4932363" cy="2286000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Здесь специальная разметка, "Зеброю"зовётся метко!</a:t>
            </a:r>
            <a:endParaRPr lang="ru-RU" sz="2800" dirty="0"/>
          </a:p>
        </p:txBody>
      </p:sp>
      <p:pic>
        <p:nvPicPr>
          <p:cNvPr id="9" name="Содержимое 8" descr="33ce10e665a8a504f7cecfe3f0484ae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860032" y="1515657"/>
            <a:ext cx="4283968" cy="4498492"/>
          </a:xfrm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4FA91476-EB0C-42E4-B06C-9C02F0040529}"/>
              </a:ext>
            </a:extLst>
          </p:cNvPr>
          <p:cNvSpPr/>
          <p:nvPr/>
        </p:nvSpPr>
        <p:spPr>
          <a:xfrm>
            <a:off x="6876256" y="1533073"/>
            <a:ext cx="720080" cy="671791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F65E3BF5-553E-442A-A6B5-3898F7DA7C8F}"/>
              </a:ext>
            </a:extLst>
          </p:cNvPr>
          <p:cNvSpPr/>
          <p:nvPr/>
        </p:nvSpPr>
        <p:spPr>
          <a:xfrm>
            <a:off x="8155172" y="3789040"/>
            <a:ext cx="737308" cy="761695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951</TotalTime>
  <Words>175</Words>
  <Application>Microsoft Office PowerPoint</Application>
  <PresentationFormat>Экран (4:3)</PresentationFormat>
  <Paragraphs>59</Paragraphs>
  <Slides>18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Перед вами – Леопольд,  умный и ученый кот! </vt:lpstr>
      <vt:lpstr> По асфальту шуршат шины – едут разные машины </vt:lpstr>
      <vt:lpstr>Растерялись наши мышки:</vt:lpstr>
      <vt:lpstr>Тротуар - для пешеходов,                                                                                                                 здесь машинам нету хода! </vt:lpstr>
      <vt:lpstr>Слайд 7</vt:lpstr>
      <vt:lpstr>Как пройти через дорогу мышкам в магазин? </vt:lpstr>
      <vt:lpstr> Вот обычный переход.  По нему идёт народ. </vt:lpstr>
      <vt:lpstr>Знак "Пешеходный переход", где на "зебре" пешеход, Ты на улице найди  и под ним переходи!</vt:lpstr>
      <vt:lpstr>Слайд 11</vt:lpstr>
      <vt:lpstr>Слайд 12</vt:lpstr>
      <vt:lpstr>Слайд 13</vt:lpstr>
      <vt:lpstr>Все цвета  у светофора  нужно помнить ХОРОШО!</vt:lpstr>
      <vt:lpstr>Загорелся красный свет – </vt:lpstr>
      <vt:lpstr>Жёлтый -</vt:lpstr>
      <vt:lpstr>а зелёный свет - иди!</vt:lpstr>
      <vt:lpstr>Ребята, давайте жить БЕЗОПАСНО!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Екатерина</cp:lastModifiedBy>
  <cp:revision>180</cp:revision>
  <dcterms:created xsi:type="dcterms:W3CDTF">2013-02-08T17:10:47Z</dcterms:created>
  <dcterms:modified xsi:type="dcterms:W3CDTF">2019-03-24T07:10:04Z</dcterms:modified>
</cp:coreProperties>
</file>