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87" r:id="rId6"/>
    <p:sldId id="262" r:id="rId7"/>
    <p:sldId id="290" r:id="rId8"/>
    <p:sldId id="263" r:id="rId9"/>
    <p:sldId id="270" r:id="rId10"/>
    <p:sldId id="271" r:id="rId11"/>
    <p:sldId id="272" r:id="rId12"/>
    <p:sldId id="273" r:id="rId13"/>
    <p:sldId id="274" r:id="rId14"/>
    <p:sldId id="285" r:id="rId15"/>
    <p:sldId id="275" r:id="rId16"/>
    <p:sldId id="289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69" r:id="rId25"/>
    <p:sldId id="288" r:id="rId26"/>
    <p:sldId id="286" r:id="rId27"/>
    <p:sldId id="268" r:id="rId28"/>
    <p:sldId id="267" r:id="rId29"/>
    <p:sldId id="266" r:id="rId30"/>
    <p:sldId id="265" r:id="rId31"/>
    <p:sldId id="264" r:id="rId32"/>
    <p:sldId id="283" r:id="rId33"/>
    <p:sldId id="284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47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09.02.2022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fantik47.rusedu.net/gallery/3117/4lis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-27384"/>
            <a:ext cx="9204482" cy="688538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96752"/>
            <a:ext cx="7787208" cy="1512168"/>
          </a:xfrm>
        </p:spPr>
        <p:txBody>
          <a:bodyPr>
            <a:normAutofit/>
          </a:bodyPr>
          <a:lstStyle/>
          <a:p>
            <a:r>
              <a:rPr lang="ru-RU" sz="7000" b="1" i="1" dirty="0">
                <a:solidFill>
                  <a:srgbClr val="00B050"/>
                </a:solidFill>
              </a:rPr>
              <a:t>ЛЭПБУК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564905"/>
            <a:ext cx="8229600" cy="2160239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4800" b="1" dirty="0">
                <a:solidFill>
                  <a:srgbClr val="FF0000"/>
                </a:solidFill>
                <a:latin typeface="Century" pitchFamily="18" charset="0"/>
              </a:rPr>
              <a:t>по профессиям </a:t>
            </a:r>
          </a:p>
          <a:p>
            <a:pPr algn="ctr">
              <a:buNone/>
            </a:pPr>
            <a:r>
              <a:rPr lang="ru-RU" sz="5500" b="1" dirty="0">
                <a:solidFill>
                  <a:srgbClr val="FF0000"/>
                </a:solidFill>
                <a:latin typeface="Century" pitchFamily="18" charset="0"/>
              </a:rPr>
              <a:t>КАПИТАН</a:t>
            </a:r>
            <a:r>
              <a:rPr lang="ru-RU" sz="5000" b="1" dirty="0">
                <a:solidFill>
                  <a:srgbClr val="FF0000"/>
                </a:solidFill>
                <a:latin typeface="Century" pitchFamily="18" charset="0"/>
              </a:rPr>
              <a:t> и </a:t>
            </a:r>
            <a:r>
              <a:rPr lang="ru-RU" sz="5500" b="1" dirty="0">
                <a:solidFill>
                  <a:srgbClr val="FF0000"/>
                </a:solidFill>
                <a:latin typeface="Century" pitchFamily="18" charset="0"/>
              </a:rPr>
              <a:t>ПИЛОТ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71600" y="-27384"/>
            <a:ext cx="720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</a:rPr>
              <a:t>МАДОУ д/с «Солнечный круг» д/с №3</a:t>
            </a:r>
          </a:p>
          <a:p>
            <a:pPr algn="ctr"/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</a:rPr>
              <a:t>город Нижний Тагил</a:t>
            </a:r>
            <a:endParaRPr lang="ru-RU" sz="3200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27784" y="4725144"/>
            <a:ext cx="3744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/>
              <a:t>Составила:</a:t>
            </a:r>
          </a:p>
          <a:p>
            <a:r>
              <a:rPr lang="ru-RU" sz="2400" b="1" dirty="0"/>
              <a:t>воспитатель </a:t>
            </a:r>
            <a:r>
              <a:rPr lang="ru-RU" sz="2400" b="1" i="1" dirty="0" err="1"/>
              <a:t>Мурзина</a:t>
            </a:r>
            <a:r>
              <a:rPr lang="ru-RU" sz="2400" b="1" i="1" dirty="0"/>
              <a:t> Е.М.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fotohomka.ru/images/Jan/10/b065e8cec3d0006817951912424ac176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 descr="C:\Users\Екатерина\Desktop\Д.С. 3\Фото\Лэпбук\DSC0983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492563" y="932723"/>
            <a:ext cx="5952661" cy="4464496"/>
          </a:xfrm>
          <a:prstGeom prst="rect">
            <a:avLst/>
          </a:prstGeom>
          <a:noFill/>
        </p:spPr>
      </p:pic>
      <p:pic>
        <p:nvPicPr>
          <p:cNvPr id="5123" name="Picture 3" descr="C:\Users\Екатерина\Desktop\Д.С. 3\Фото\Лэпбук\DSC098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170378" y="1886406"/>
            <a:ext cx="5517232" cy="413792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860032" y="188640"/>
            <a:ext cx="41044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Знаменитые летчики с автобиографией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fotohomka.ru/images/Jan/10/b065e8cec3d0006817951912424ac176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8104" y="274638"/>
            <a:ext cx="3635896" cy="2146250"/>
          </a:xfrm>
        </p:spPr>
        <p:txBody>
          <a:bodyPr>
            <a:normAutofit/>
          </a:bodyPr>
          <a:lstStyle/>
          <a:p>
            <a:r>
              <a:rPr lang="ru-RU" sz="3300" b="1" dirty="0">
                <a:solidFill>
                  <a:srgbClr val="C00000"/>
                </a:solidFill>
              </a:rPr>
              <a:t>Названия кораблей </a:t>
            </a:r>
            <a:br>
              <a:rPr lang="ru-RU" sz="3300" b="1" dirty="0">
                <a:solidFill>
                  <a:srgbClr val="C00000"/>
                </a:solidFill>
              </a:rPr>
            </a:br>
            <a:r>
              <a:rPr lang="ru-RU" sz="3300" b="1" dirty="0">
                <a:solidFill>
                  <a:srgbClr val="C00000"/>
                </a:solidFill>
              </a:rPr>
              <a:t>в кругу обозрения</a:t>
            </a:r>
          </a:p>
        </p:txBody>
      </p:sp>
      <p:pic>
        <p:nvPicPr>
          <p:cNvPr id="6146" name="Picture 2" descr="C:\Users\Екатерина\Desktop\Д.С. 3\Фото\Лэпбук\DSC0983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4934677" cy="3701008"/>
          </a:xfrm>
          <a:prstGeom prst="rect">
            <a:avLst/>
          </a:prstGeom>
          <a:noFill/>
        </p:spPr>
      </p:pic>
      <p:pic>
        <p:nvPicPr>
          <p:cNvPr id="6147" name="Picture 3" descr="C:\Users\Екатерина\Desktop\Д.С. 3\Фото\Лэпбук\DSC098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2924944"/>
            <a:ext cx="4968552" cy="372641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79512" y="4427820"/>
            <a:ext cx="352839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Расшифровка названия кораблей спрятана в «гармошке».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fotohomka.ru/images/Jan/10/b065e8cec3d0006817951912424ac176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1" name="Picture 3" descr="C:\Users\Екатерина\Desktop\Д.С. 3\Фото\Лэпбук\DSC098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328592" cy="3996444"/>
          </a:xfrm>
          <a:prstGeom prst="rect">
            <a:avLst/>
          </a:prstGeom>
          <a:noFill/>
        </p:spPr>
      </p:pic>
      <p:pic>
        <p:nvPicPr>
          <p:cNvPr id="7170" name="Picture 2" descr="C:\Users\Екатерина\Desktop\Д.С. 3\Фото\Лэпбук\DSC09835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85447" y="2791469"/>
            <a:ext cx="5458553" cy="409391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80112" y="274638"/>
            <a:ext cx="3106688" cy="2218258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Поэтапное рисование самолета</a:t>
            </a:r>
          </a:p>
        </p:txBody>
      </p:sp>
      <p:pic>
        <p:nvPicPr>
          <p:cNvPr id="7173" name="Picture 5" descr="http://us.cdn3.123rf.com/168nwm/gnoppoletta/gnoppoletta1109/gnoppoletta110900018/10697337-%D0%A0%D0%B5%D0%B1%D0%B5%D0%BD%D0%BA%D0%B0-%D0%B2-%D1%81%D0%B0%D0%BC%D0%BE%D0%BB%D0%B5%D1%8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220469"/>
            <a:ext cx="2311808" cy="16375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fotohomka.ru/images/Jan/10/b065e8cec3d0006817951912424ac176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195" name="Picture 3" descr="C:\Users\Екатерина\Desktop\Д.С. 3\Фото\Лэпбук\DSC098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3400" y="2834934"/>
            <a:ext cx="5400600" cy="40504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4168" y="274638"/>
            <a:ext cx="2808312" cy="2074242"/>
          </a:xfrm>
        </p:spPr>
        <p:txBody>
          <a:bodyPr>
            <a:normAutofit/>
          </a:bodyPr>
          <a:lstStyle/>
          <a:p>
            <a:r>
              <a:rPr lang="ru-RU" sz="3300" b="1" dirty="0">
                <a:solidFill>
                  <a:srgbClr val="C00000"/>
                </a:solidFill>
              </a:rPr>
              <a:t>Необычная коробочка,         а в ней - </a:t>
            </a:r>
            <a:r>
              <a:rPr lang="ru-RU" sz="3300" b="1" i="1" dirty="0">
                <a:solidFill>
                  <a:srgbClr val="C00000"/>
                </a:solidFill>
              </a:rPr>
              <a:t>игра</a:t>
            </a:r>
            <a:endParaRPr lang="ru-RU" sz="3300" b="1" dirty="0">
              <a:solidFill>
                <a:srgbClr val="C00000"/>
              </a:solidFill>
            </a:endParaRPr>
          </a:p>
        </p:txBody>
      </p:sp>
      <p:pic>
        <p:nvPicPr>
          <p:cNvPr id="8194" name="Picture 2" descr="C:\Users\Екатерина\Desktop\Д.С. 3\Фото\Лэпбук\DSC09839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6034617" cy="4525963"/>
          </a:xfrm>
          <a:prstGeom prst="rect">
            <a:avLst/>
          </a:prstGeom>
          <a:noFill/>
        </p:spPr>
      </p:pic>
      <p:pic>
        <p:nvPicPr>
          <p:cNvPr id="8" name="Picture 5" descr="http://pixers.ru/image/1/400/n8nLu0m1ClHU0tDSyvXNHiVNLlkYVkXUycELLZV1qRHK8lUefpkeJpXQ48jSfNDXw79QhonehEkQh7jSh72MhF3FqzSKhZkaMR3KhRGKm5dRkRHT0NnasiGaho2F0Rni/51/30/22/0051302225/1/fotooboi-little-boy-flying-a-toy-plane-pilo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016" y="5328212"/>
            <a:ext cx="1691680" cy="13744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fotohomka.ru/images/Jan/10/b065e8cec3d0006817951912424ac176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/>
          <a:lstStyle/>
          <a:p>
            <a:r>
              <a:rPr lang="ru-RU" b="1" i="1" dirty="0">
                <a:solidFill>
                  <a:srgbClr val="C00000"/>
                </a:solidFill>
              </a:rPr>
              <a:t>Книжки-малышки</a:t>
            </a:r>
            <a:r>
              <a:rPr lang="ru-RU" b="1" dirty="0"/>
              <a:t> </a:t>
            </a:r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3861048"/>
            <a:ext cx="3995936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6" name="Picture 2" descr="C:\Users\Екатерина\Desktop\Д.С. 3\Фото\Лэпбук\DSC09829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1196752"/>
            <a:ext cx="5669095" cy="4251821"/>
          </a:xfrm>
          <a:prstGeom prst="rect">
            <a:avLst/>
          </a:prstGeom>
          <a:noFill/>
        </p:spPr>
      </p:pic>
      <p:pic>
        <p:nvPicPr>
          <p:cNvPr id="8" name="Picture 5" descr="http://st.depositphotos.com/1967477/3388/v/110/depositphotos_33882075-Cute-boy-and-girl-on-a-plan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18336" y="980728"/>
            <a:ext cx="2218160" cy="18722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fotohomka.ru/images/Jan/10/b065e8cec3d0006817951912424ac176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3995936" cy="531460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Вторая профессия </a:t>
            </a:r>
            <a:r>
              <a:rPr lang="ru-RU" sz="4800" b="1" dirty="0">
                <a:solidFill>
                  <a:srgbClr val="FF0000"/>
                </a:solidFill>
              </a:rPr>
              <a:t>«КАПИТАН»</a:t>
            </a:r>
            <a:endParaRPr lang="ru-RU" dirty="0"/>
          </a:p>
        </p:txBody>
      </p:sp>
      <p:pic>
        <p:nvPicPr>
          <p:cNvPr id="9219" name="Picture 3" descr="C:\Users\Екатерина\Desktop\Д.С. 3\Фото\Лэпбук\DSC0984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317040" y="980983"/>
            <a:ext cx="6583297" cy="49374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fotohomka.ru/images/Jan/10/b065e8cec3d0006817951912424ac176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3157"/>
            <a:ext cx="8648270" cy="6486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fotohomka.ru/images/Jan/10/b065e8cec3d0006817951912424ac176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42" name="Picture 2" descr="C:\Users\Екатерина\Desktop\Д.С. 3\Фото\Лэпбук\DSC0984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736664" y="1110038"/>
            <a:ext cx="6106626" cy="4579970"/>
          </a:xfrm>
          <a:prstGeom prst="rect">
            <a:avLst/>
          </a:prstGeom>
          <a:noFill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332656"/>
            <a:ext cx="4590510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fotohomka.ru/images/Jan/10/b065e8cec3d0006817951912424ac176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44208" y="274638"/>
            <a:ext cx="2448272" cy="3154362"/>
          </a:xfrm>
        </p:spPr>
        <p:txBody>
          <a:bodyPr>
            <a:normAutofit fontScale="90000"/>
          </a:bodyPr>
          <a:lstStyle/>
          <a:p>
            <a:r>
              <a:rPr lang="ru-RU" sz="3300" b="1" dirty="0">
                <a:solidFill>
                  <a:srgbClr val="C00000"/>
                </a:solidFill>
              </a:rPr>
              <a:t>Знаменитые капитаны с описанием биографии     </a:t>
            </a:r>
            <a:r>
              <a:rPr lang="ru-RU" sz="2400" dirty="0"/>
              <a:t>(на внутренней стороне)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3861048"/>
            <a:ext cx="3995936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 descr="C:\Users\Екатерина\Desktop\Д.С. 3\Фото\Лэпбук\DSC09850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27173"/>
            <a:ext cx="6034617" cy="4525963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843808" y="4941168"/>
            <a:ext cx="2376264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300" b="1" dirty="0">
                <a:solidFill>
                  <a:srgbClr val="C00000"/>
                </a:solidFill>
              </a:rPr>
              <a:t>Морские </a:t>
            </a:r>
          </a:p>
          <a:p>
            <a:pPr algn="ctr"/>
            <a:r>
              <a:rPr lang="ru-RU" sz="3300" b="1" dirty="0">
                <a:solidFill>
                  <a:srgbClr val="C00000"/>
                </a:solidFill>
              </a:rPr>
              <a:t>знаки </a:t>
            </a:r>
          </a:p>
          <a:p>
            <a:pPr algn="ctr"/>
            <a:r>
              <a:rPr lang="ru-RU" sz="3300" b="1" dirty="0">
                <a:solidFill>
                  <a:srgbClr val="C00000"/>
                </a:solidFill>
              </a:rPr>
              <a:t>отличия</a:t>
            </a:r>
          </a:p>
        </p:txBody>
      </p:sp>
      <p:pic>
        <p:nvPicPr>
          <p:cNvPr id="8" name="Picture 2" descr="http://zakon.znate.ru/pars_docs/refs/5/4804/4804_html_md2fb2a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081286"/>
            <a:ext cx="2051719" cy="18040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fotohomka.ru/images/Jan/10/b065e8cec3d0006817951912424ac176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36096" y="274638"/>
            <a:ext cx="3707904" cy="1642194"/>
          </a:xfrm>
        </p:spPr>
        <p:txBody>
          <a:bodyPr>
            <a:noAutofit/>
          </a:bodyPr>
          <a:lstStyle/>
          <a:p>
            <a:r>
              <a:rPr lang="ru-RU" sz="2800" b="1" dirty="0"/>
              <a:t>Книжка «гармошка» – разновидность судоходства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364088" cy="4023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2332037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79512" y="4150821"/>
            <a:ext cx="295232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6 мощных кораблей ВМФ России с описанием           на обороте</a:t>
            </a:r>
            <a:endParaRPr lang="ru-RU" sz="2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fotohomka.ru/images/Jan/10/b065e8cec3d0006817951912424ac176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332656"/>
            <a:ext cx="8496944" cy="1728191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solidFill>
                  <a:srgbClr val="FF0000"/>
                </a:solidFill>
              </a:rPr>
              <a:t>Цель:</a:t>
            </a:r>
            <a:r>
              <a:rPr lang="ru-RU" dirty="0"/>
              <a:t> Обобщение и </a:t>
            </a:r>
            <a:r>
              <a:rPr lang="ru-RU"/>
              <a:t>систематизация представления </a:t>
            </a:r>
            <a:r>
              <a:rPr lang="ru-RU" dirty="0"/>
              <a:t>о профессиях капитана и пилота.</a:t>
            </a:r>
          </a:p>
        </p:txBody>
      </p:sp>
      <p:pic>
        <p:nvPicPr>
          <p:cNvPr id="27650" name="Picture 2" descr="http://www.igraza.ru/images/stories/7822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9361" y="1196752"/>
            <a:ext cx="2481151" cy="2373635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2132856"/>
            <a:ext cx="8496944" cy="432048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ru-RU" sz="4300" b="1" i="1" dirty="0">
                <a:solidFill>
                  <a:srgbClr val="FF0000"/>
                </a:solidFill>
              </a:rPr>
              <a:t>Задачи:</a:t>
            </a:r>
            <a:r>
              <a:rPr lang="ru-RU" sz="5700" b="1" i="1" dirty="0">
                <a:solidFill>
                  <a:srgbClr val="FF0000"/>
                </a:solidFill>
              </a:rPr>
              <a:t> </a:t>
            </a:r>
          </a:p>
          <a:p>
            <a:pPr marL="514350" indent="-514350" algn="l">
              <a:buAutoNum type="arabicPeriod"/>
            </a:pPr>
            <a:r>
              <a:rPr lang="ru-RU" dirty="0">
                <a:solidFill>
                  <a:schemeClr val="tx1"/>
                </a:solidFill>
              </a:rPr>
              <a:t>Повышение познавательного интереса. </a:t>
            </a:r>
          </a:p>
          <a:p>
            <a:pPr marL="514350" indent="-514350" algn="l">
              <a:buAutoNum type="arabicPeriod"/>
            </a:pPr>
            <a:r>
              <a:rPr lang="ru-RU" dirty="0">
                <a:solidFill>
                  <a:schemeClr val="tx1"/>
                </a:solidFill>
              </a:rPr>
              <a:t>Закрепление, расширение и систематизация представлений о профессиях пилот и капитан. </a:t>
            </a:r>
          </a:p>
          <a:p>
            <a:pPr marL="514350" indent="-514350" algn="l">
              <a:buAutoNum type="arabicPeriod"/>
            </a:pPr>
            <a:r>
              <a:rPr lang="ru-RU" dirty="0">
                <a:solidFill>
                  <a:schemeClr val="tx1"/>
                </a:solidFill>
              </a:rPr>
              <a:t>Обогащение и активизация словарного запаса. </a:t>
            </a:r>
          </a:p>
          <a:p>
            <a:pPr marL="514350" indent="-514350" algn="l">
              <a:buAutoNum type="arabicPeriod"/>
            </a:pPr>
            <a:r>
              <a:rPr lang="ru-RU" dirty="0">
                <a:solidFill>
                  <a:schemeClr val="tx1"/>
                </a:solidFill>
              </a:rPr>
              <a:t>Формирование грамматически правильной речи.  </a:t>
            </a:r>
          </a:p>
          <a:p>
            <a:pPr marL="514350" indent="-514350" algn="l">
              <a:buAutoNum type="arabicPeriod"/>
            </a:pPr>
            <a:r>
              <a:rPr lang="ru-RU" dirty="0">
                <a:solidFill>
                  <a:schemeClr val="tx1"/>
                </a:solidFill>
              </a:rPr>
              <a:t>Развитие логического мышления.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fotohomka.ru/images/Jan/10/b065e8cec3d0006817951912424ac176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32240" y="0"/>
            <a:ext cx="2411760" cy="234888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2800" b="1" dirty="0"/>
              <a:t>Поэтапное рисование корабля</a:t>
            </a: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2332037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"/>
            <a:ext cx="6444207" cy="4833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http://prostodelkino.com/uploads/posts/2012-12-14/image_359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5013176"/>
            <a:ext cx="2232248" cy="16441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fotohomka.ru/images/Jan/10/b065e8cec3d0006817951912424ac176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4523" y="0"/>
            <a:ext cx="4475990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3563634"/>
            <a:ext cx="4392488" cy="3294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1"/>
            <a:ext cx="4644007" cy="3483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4437112"/>
            <a:ext cx="37079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</a:rPr>
              <a:t>Книжка-малышка «История кораблестроения»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fotohomka.ru/images/Jan/10/b065e8cec3d0006817951912424ac176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24128" y="274638"/>
            <a:ext cx="2962672" cy="221825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solidFill>
                  <a:srgbClr val="C00000"/>
                </a:solidFill>
              </a:rPr>
              <a:t>Минутки отдыха!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3212976"/>
            <a:ext cx="4860032" cy="3645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-27384"/>
            <a:ext cx="5400600" cy="405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 descr="C:\Users\Екатерина\Desktop\Д.С. 3\Фото\Лэпбук\DSC098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4095074"/>
            <a:ext cx="3528392" cy="26462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fotohomka.ru/images/Jan/10/b065e8cec3d0006817951912424ac176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8104" y="274638"/>
            <a:ext cx="3178696" cy="2074242"/>
          </a:xfrm>
        </p:spPr>
        <p:txBody>
          <a:bodyPr>
            <a:normAutofit/>
          </a:bodyPr>
          <a:lstStyle/>
          <a:p>
            <a:r>
              <a:rPr lang="ru-RU" sz="4700" b="1" dirty="0">
                <a:solidFill>
                  <a:srgbClr val="C00000"/>
                </a:solidFill>
              </a:rPr>
              <a:t>Игра пиратов!</a:t>
            </a:r>
          </a:p>
        </p:txBody>
      </p:sp>
      <p:pic>
        <p:nvPicPr>
          <p:cNvPr id="16386" name="Picture 2" descr="C:\Users\Екатерина\Desktop\Д.С. 3\Фото\Лэпбук\DSC0987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03915" y="2852936"/>
            <a:ext cx="5340085" cy="4005064"/>
          </a:xfrm>
          <a:prstGeom prst="rect">
            <a:avLst/>
          </a:prstGeom>
          <a:noFill/>
        </p:spPr>
      </p:pic>
      <p:pic>
        <p:nvPicPr>
          <p:cNvPr id="16387" name="Picture 3" descr="C:\Users\Екатерина\Desktop\Д.С. 3\Фото\Лэпбук\DSC098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27384"/>
            <a:ext cx="5400600" cy="4050450"/>
          </a:xfrm>
          <a:prstGeom prst="rect">
            <a:avLst/>
          </a:prstGeom>
          <a:noFill/>
        </p:spPr>
      </p:pic>
      <p:pic>
        <p:nvPicPr>
          <p:cNvPr id="16389" name="Picture 5" descr="http://madou160.ru/sites/default/files/field/image/getimag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9084" y="4481432"/>
            <a:ext cx="2344684" cy="22599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fotohomka.ru/images/Jan/10/b065e8cec3d0006817951912424ac176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40768"/>
          </a:xfrm>
        </p:spPr>
        <p:txBody>
          <a:bodyPr>
            <a:normAutofit/>
          </a:bodyPr>
          <a:lstStyle/>
          <a:p>
            <a:r>
              <a:rPr lang="ru-RU" sz="4800" b="1" dirty="0">
                <a:solidFill>
                  <a:srgbClr val="FF0000"/>
                </a:solidFill>
              </a:rPr>
              <a:t>Оборотная сторона </a:t>
            </a:r>
            <a:r>
              <a:rPr lang="ru-RU" sz="4800" b="1" dirty="0" err="1">
                <a:solidFill>
                  <a:srgbClr val="FF0000"/>
                </a:solidFill>
              </a:rPr>
              <a:t>лэпбука</a:t>
            </a:r>
            <a:endParaRPr lang="ru-RU" sz="4800" b="1" dirty="0">
              <a:solidFill>
                <a:srgbClr val="FF0000"/>
              </a:solidFill>
            </a:endParaRPr>
          </a:p>
        </p:txBody>
      </p:sp>
      <p:pic>
        <p:nvPicPr>
          <p:cNvPr id="17410" name="Picture 2" descr="C:\Users\Екатерина\Desktop\Д.С. 3\Фото\Лэпбук\DSC0988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220025"/>
            <a:ext cx="8280920" cy="54493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fotohomka.ru/images/Jan/10/b065e8cec3d0006817951912424ac176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703" y="188640"/>
            <a:ext cx="8636777" cy="6477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fotohomka.ru/images/Jan/10/b065e8cec3d0006817951912424ac176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64088" y="274638"/>
            <a:ext cx="3600400" cy="250629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Карточки с творческими заданиями, играми,</a:t>
            </a:r>
          </a:p>
        </p:txBody>
      </p:sp>
      <p:pic>
        <p:nvPicPr>
          <p:cNvPr id="1026" name="Picture 2" descr="C:\Users\Екатерина\Desktop\DSC_076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2996952"/>
            <a:ext cx="5148064" cy="3861048"/>
          </a:xfrm>
          <a:prstGeom prst="rect">
            <a:avLst/>
          </a:prstGeom>
          <a:noFill/>
        </p:spPr>
      </p:pic>
      <p:pic>
        <p:nvPicPr>
          <p:cNvPr id="1027" name="Picture 3" descr="C:\Users\Екатерина\Desktop\DSC_07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5532106" cy="414908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79512" y="4437112"/>
            <a:ext cx="3600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/>
              <a:t>вопросами и загадками, опыты, эксперименты,  наблюдения.</a:t>
            </a:r>
            <a:endParaRPr lang="ru-RU" sz="30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fotohomka.ru/images/Jan/10/b065e8cec3d0006817951912424ac176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56176" y="692696"/>
            <a:ext cx="2808312" cy="2592288"/>
          </a:xfrm>
        </p:spPr>
        <p:txBody>
          <a:bodyPr>
            <a:normAutofit fontScale="90000"/>
          </a:bodyPr>
          <a:lstStyle/>
          <a:p>
            <a:pPr>
              <a:lnSpc>
                <a:spcPts val="3600"/>
              </a:lnSpc>
            </a:pPr>
            <a:r>
              <a:rPr lang="ru-RU" sz="3300" b="1" dirty="0"/>
              <a:t>Пазлы,</a:t>
            </a:r>
            <a:br>
              <a:rPr lang="ru-RU" sz="3300" b="1" dirty="0"/>
            </a:br>
            <a:r>
              <a:rPr lang="ru-RU" sz="3300" b="1" dirty="0"/>
              <a:t> рассказы, </a:t>
            </a:r>
            <a:br>
              <a:rPr lang="ru-RU" sz="3300" b="1" dirty="0"/>
            </a:br>
            <a:r>
              <a:rPr lang="ru-RU" sz="3300" b="1" dirty="0"/>
              <a:t>диктант по клеточкам,</a:t>
            </a:r>
            <a:br>
              <a:rPr lang="ru-RU" sz="3300" b="1" dirty="0"/>
            </a:br>
            <a:r>
              <a:rPr lang="ru-RU" sz="3300" b="1" dirty="0"/>
              <a:t>кроссворд</a:t>
            </a:r>
            <a:br>
              <a:rPr lang="ru-RU" sz="3300" dirty="0"/>
            </a:br>
            <a:br>
              <a:rPr lang="ru-RU" sz="2200" dirty="0"/>
            </a:br>
            <a:r>
              <a:rPr lang="ru-RU" sz="2200" dirty="0"/>
              <a:t> </a:t>
            </a:r>
          </a:p>
        </p:txBody>
      </p:sp>
      <p:pic>
        <p:nvPicPr>
          <p:cNvPr id="18434" name="Picture 2" descr="C:\Users\Екатерина\Desktop\Д.С. 3\Фото\Лэпбук\DSC0989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-27384"/>
            <a:ext cx="6034617" cy="4525963"/>
          </a:xfrm>
          <a:prstGeom prst="rect">
            <a:avLst/>
          </a:prstGeom>
          <a:noFill/>
        </p:spPr>
      </p:pic>
      <p:pic>
        <p:nvPicPr>
          <p:cNvPr id="18435" name="Picture 3" descr="C:\Users\Екатерина\Desktop\Д.С. 3\Фото\Лэпбук\DSC098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3402378"/>
            <a:ext cx="4644008" cy="348300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95536" y="4859868"/>
            <a:ext cx="3600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/>
              <a:t>Безопасность на воде и в воздухе.</a:t>
            </a:r>
            <a:endParaRPr lang="ru-RU" sz="32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fotohomka.ru/images/Jan/10/b065e8cec3d0006817951912424ac176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9459" name="Picture 3" descr="C:\Users\Екатерина\Desktop\Д.С. 3\Фото\Лэпбук\DSC098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54814"/>
            <a:ext cx="6840760" cy="5130570"/>
          </a:xfrm>
          <a:prstGeom prst="rect">
            <a:avLst/>
          </a:prstGeom>
          <a:noFill/>
        </p:spPr>
      </p:pic>
      <p:pic>
        <p:nvPicPr>
          <p:cNvPr id="19458" name="Picture 2" descr="C:\Users\Екатерина\Desktop\Д.С. 3\Фото\Лэпбук\DSC09898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0"/>
            <a:ext cx="5436096" cy="4797151"/>
          </a:xfrm>
          <a:prstGeom prst="rect">
            <a:avLst/>
          </a:prstGeom>
          <a:noFill/>
        </p:spPr>
      </p:pic>
      <p:pic>
        <p:nvPicPr>
          <p:cNvPr id="7170" name="Picture 2" descr="http://childpictures.ru/dlya-sadika/image.raw?view=image&amp;type=img&amp;id=394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4248" y="4797152"/>
            <a:ext cx="2339752" cy="2088232"/>
          </a:xfrm>
          <a:prstGeom prst="rect">
            <a:avLst/>
          </a:prstGeom>
          <a:noFill/>
        </p:spPr>
      </p:pic>
      <p:pic>
        <p:nvPicPr>
          <p:cNvPr id="7174" name="Picture 6" descr="http://www.free-lancers.net/posted_files/N59D0E6C2938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3726012" cy="17728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fotohomka.ru/images/Jan/10/b065e8cec3d0006817951912424ac176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482" name="Picture 2" descr="C:\Users\Екатерина\Desktop\Д.С. 3\Фото\Лэпбук\DSC0990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754327" y="754327"/>
            <a:ext cx="6034617" cy="4525963"/>
          </a:xfrm>
          <a:prstGeom prst="rect">
            <a:avLst/>
          </a:prstGeom>
          <a:noFill/>
        </p:spPr>
      </p:pic>
      <p:pic>
        <p:nvPicPr>
          <p:cNvPr id="20483" name="Picture 3" descr="C:\Users\Екатерина\Desktop\Д.С. 3\Фото\Лэпбук\DSC099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19464" y="3266982"/>
            <a:ext cx="4824536" cy="361840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0032" y="274638"/>
            <a:ext cx="3826768" cy="2938338"/>
          </a:xfrm>
        </p:spPr>
        <p:txBody>
          <a:bodyPr/>
          <a:lstStyle/>
          <a:p>
            <a:r>
              <a:rPr lang="ru-RU" b="1" dirty="0"/>
              <a:t>Флотское подчинение,</a:t>
            </a:r>
            <a:br>
              <a:rPr lang="ru-RU" b="1" dirty="0"/>
            </a:br>
            <a:r>
              <a:rPr lang="ru-RU" b="1" dirty="0"/>
              <a:t>эмблемы кораблей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fotohomka.ru/images/Jan/10/b065e8cec3d0006817951912424ac176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solidFill>
                  <a:srgbClr val="FF0000"/>
                </a:solidFill>
              </a:rPr>
              <a:t>Преимущество дидактического пособия заключается в следующем</a:t>
            </a:r>
            <a:r>
              <a:rPr lang="ru-RU" i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600200"/>
            <a:ext cx="8820472" cy="5257800"/>
          </a:xfrm>
        </p:spPr>
        <p:txBody>
          <a:bodyPr>
            <a:normAutofit/>
          </a:bodyPr>
          <a:lstStyle/>
          <a:p>
            <a:r>
              <a:rPr lang="ru-RU" sz="2600" dirty="0"/>
              <a:t>Интересное и привлекательное оформление для детей. </a:t>
            </a:r>
          </a:p>
          <a:p>
            <a:r>
              <a:rPr lang="ru-RU" sz="2600" dirty="0"/>
              <a:t>Возможность использования различных форм организации развивающей работы с детьми (индивидуально, самостоятельно, во взаимодействии со взрослыми). </a:t>
            </a:r>
          </a:p>
          <a:p>
            <a:r>
              <a:rPr lang="ru-RU" sz="2600" dirty="0"/>
              <a:t> Осуществление интеграции различных видов детской деятельности. </a:t>
            </a:r>
          </a:p>
          <a:p>
            <a:r>
              <a:rPr lang="ru-RU" sz="2600" dirty="0"/>
              <a:t>Мобильность использования и компактность хранения. </a:t>
            </a:r>
          </a:p>
          <a:p>
            <a:r>
              <a:rPr lang="ru-RU" sz="2600" dirty="0"/>
              <a:t>Вариативность использования игровых заданий. </a:t>
            </a:r>
          </a:p>
          <a:p>
            <a:r>
              <a:rPr lang="ru-RU" sz="2600" dirty="0"/>
              <a:t>Дифференциация образовательной работы с учётом способностей и возможностей детей.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fotohomka.ru/images/Jan/10/b065e8cec3d0006817951912424ac176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4008" y="274638"/>
            <a:ext cx="4499992" cy="114300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ru-RU" b="1" dirty="0"/>
              <a:t>Раскраски.  Колесо-загадка.</a:t>
            </a:r>
          </a:p>
        </p:txBody>
      </p:sp>
      <p:pic>
        <p:nvPicPr>
          <p:cNvPr id="21506" name="Picture 2" descr="C:\Users\Екатерина\Desktop\Д.С. 3\Фото\Лэпбук\DSC0990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754327" y="754327"/>
            <a:ext cx="6034617" cy="4525963"/>
          </a:xfrm>
          <a:prstGeom prst="rect">
            <a:avLst/>
          </a:prstGeom>
          <a:noFill/>
        </p:spPr>
      </p:pic>
      <p:pic>
        <p:nvPicPr>
          <p:cNvPr id="21507" name="Picture 3" descr="C:\Users\Екатерина\Desktop\Д.С. 3\Фото\Лэпбук\DSC099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518248" y="2223120"/>
            <a:ext cx="5112568" cy="42119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fotohomka.ru/images/Jan/10/b065e8cec3d0006817951912424ac176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96136" y="274638"/>
            <a:ext cx="2890664" cy="2074242"/>
          </a:xfrm>
        </p:spPr>
        <p:txBody>
          <a:bodyPr>
            <a:normAutofit fontScale="90000"/>
          </a:bodyPr>
          <a:lstStyle/>
          <a:p>
            <a:r>
              <a:rPr lang="ru-RU" sz="5400" b="1" dirty="0"/>
              <a:t>Игры </a:t>
            </a:r>
            <a:r>
              <a:rPr lang="ru-RU" sz="5400" b="1" dirty="0">
                <a:solidFill>
                  <a:srgbClr val="FF0000"/>
                </a:solidFill>
              </a:rPr>
              <a:t>«Остров»</a:t>
            </a:r>
          </a:p>
        </p:txBody>
      </p:sp>
      <p:pic>
        <p:nvPicPr>
          <p:cNvPr id="22531" name="Picture 3" descr="C:\Users\Екатерина\Desktop\Д.С. 3\Фото\Лэпбук\DSC099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15883" y="2636912"/>
            <a:ext cx="5628117" cy="4221088"/>
          </a:xfrm>
          <a:prstGeom prst="rect">
            <a:avLst/>
          </a:prstGeom>
          <a:noFill/>
        </p:spPr>
      </p:pic>
      <p:pic>
        <p:nvPicPr>
          <p:cNvPr id="22530" name="Picture 2" descr="C:\Users\Екатерина\Desktop\Д.С. 3\Фото\Лэпбук\DSC09909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5580111" cy="4185083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79512" y="4653136"/>
            <a:ext cx="30963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500" b="1" dirty="0">
                <a:solidFill>
                  <a:srgbClr val="FF0000"/>
                </a:solidFill>
              </a:rPr>
              <a:t>«Полетаем в облаках»</a:t>
            </a:r>
            <a:endParaRPr lang="ru-RU" sz="45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fotohomka.ru/images/Jan/10/b065e8cec3d0006817951912424ac176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35896" y="274638"/>
            <a:ext cx="2088232" cy="2074242"/>
          </a:xfrm>
        </p:spPr>
        <p:txBody>
          <a:bodyPr>
            <a:normAutofit fontScale="90000"/>
          </a:bodyPr>
          <a:lstStyle/>
          <a:p>
            <a:r>
              <a:rPr lang="ru-RU" sz="3300" b="1" dirty="0">
                <a:solidFill>
                  <a:srgbClr val="C00000"/>
                </a:solidFill>
              </a:rPr>
              <a:t>Развиваем внимание</a:t>
            </a:r>
            <a:br>
              <a:rPr lang="ru-RU" sz="3300" b="1" dirty="0">
                <a:solidFill>
                  <a:srgbClr val="C00000"/>
                </a:solidFill>
              </a:rPr>
            </a:br>
            <a:r>
              <a:rPr lang="ru-RU" sz="3300" b="1" dirty="0">
                <a:solidFill>
                  <a:srgbClr val="C00000"/>
                </a:solidFill>
              </a:rPr>
              <a:t> и память!</a:t>
            </a:r>
          </a:p>
        </p:txBody>
      </p:sp>
      <p:pic>
        <p:nvPicPr>
          <p:cNvPr id="23554" name="Picture 2" descr="C:\Users\Екатерина\Desktop\Д.С. 3\Фото\Лэпбук\DSC0991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581980" y="581981"/>
            <a:ext cx="4655840" cy="3491880"/>
          </a:xfrm>
          <a:prstGeom prst="rect">
            <a:avLst/>
          </a:prstGeom>
          <a:noFill/>
        </p:spPr>
      </p:pic>
      <p:pic>
        <p:nvPicPr>
          <p:cNvPr id="23555" name="Picture 3" descr="C:\Users\Екатерина\Desktop\Д.С. 3\Фото\Лэпбук\DSC099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399758" y="3200974"/>
            <a:ext cx="4128459" cy="3096344"/>
          </a:xfrm>
          <a:prstGeom prst="rect">
            <a:avLst/>
          </a:prstGeom>
          <a:noFill/>
        </p:spPr>
      </p:pic>
      <p:pic>
        <p:nvPicPr>
          <p:cNvPr id="23556" name="Picture 4" descr="C:\Users\Екатерина\Desktop\Д.С. 3\Фото\Лэпбук\DSC099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300573" y="549061"/>
            <a:ext cx="4392488" cy="3294366"/>
          </a:xfrm>
          <a:prstGeom prst="rect">
            <a:avLst/>
          </a:prstGeom>
          <a:noFill/>
        </p:spPr>
      </p:pic>
      <p:pic>
        <p:nvPicPr>
          <p:cNvPr id="3074" name="Picture 2" descr="http://img2.imgbb.ru/b/4/0/b401050188e2e6a2c8e47097ebaa68fe_19948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4869160"/>
            <a:ext cx="1835696" cy="1708570"/>
          </a:xfrm>
          <a:prstGeom prst="rect">
            <a:avLst/>
          </a:prstGeom>
          <a:noFill/>
        </p:spPr>
      </p:pic>
      <p:pic>
        <p:nvPicPr>
          <p:cNvPr id="3076" name="Picture 4" descr="http://narisuy-ka.ru/wp-content/uploads/2015/07/kak-risovat-samolet-dlya-detey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72200" y="4725144"/>
            <a:ext cx="2551040" cy="16844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fotohomka.ru/images/Jan/10/b065e8cec3d0006817951912424ac176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6016" y="692696"/>
            <a:ext cx="4427984" cy="4248472"/>
          </a:xfrm>
        </p:spPr>
        <p:txBody>
          <a:bodyPr>
            <a:normAutofit/>
          </a:bodyPr>
          <a:lstStyle/>
          <a:p>
            <a:r>
              <a:rPr lang="ru-RU" sz="5500" b="1" dirty="0">
                <a:solidFill>
                  <a:srgbClr val="FF0000"/>
                </a:solidFill>
              </a:rPr>
              <a:t>Спасибо за внимание!</a:t>
            </a:r>
            <a:br>
              <a:rPr lang="ru-RU" sz="5500" b="1" dirty="0">
                <a:solidFill>
                  <a:srgbClr val="FF0000"/>
                </a:solidFill>
              </a:rPr>
            </a:br>
            <a:endParaRPr lang="ru-RU" sz="5500" b="1" dirty="0">
              <a:solidFill>
                <a:srgbClr val="FF0000"/>
              </a:solidFill>
            </a:endParaRPr>
          </a:p>
        </p:txBody>
      </p:sp>
      <p:pic>
        <p:nvPicPr>
          <p:cNvPr id="25602" name="Picture 2" descr="https://pixabay.com/static/uploads/photo/2013/07/13/12/40/pilot-160084_960_72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04664"/>
            <a:ext cx="4788024" cy="3261841"/>
          </a:xfrm>
          <a:prstGeom prst="rect">
            <a:avLst/>
          </a:prstGeom>
          <a:noFill/>
        </p:spPr>
      </p:pic>
      <p:pic>
        <p:nvPicPr>
          <p:cNvPr id="25604" name="Picture 4" descr="http://i.ytimg.com/vi/7wN1BtXazxY/maxresdefaul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2597" y="3888432"/>
            <a:ext cx="5327915" cy="29969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fotohomka.ru/images/Jan/10/b065e8cec3d0006817951912424ac176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0"/>
            <a:ext cx="6264696" cy="764704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solidFill>
                  <a:srgbClr val="002060"/>
                </a:solidFill>
              </a:rPr>
              <a:t>Лицевая сторона </a:t>
            </a:r>
            <a:r>
              <a:rPr lang="ru-RU" b="1" i="1" dirty="0" err="1">
                <a:solidFill>
                  <a:srgbClr val="002060"/>
                </a:solidFill>
              </a:rPr>
              <a:t>лэпбука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813440"/>
            <a:ext cx="8575980" cy="592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fotohomka.ru/images/Jan/10/b065e8cec3d0006817951912424ac176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>
            <a:normAutofit/>
          </a:bodyPr>
          <a:lstStyle/>
          <a:p>
            <a:r>
              <a:rPr lang="ru-RU" b="1" i="1" dirty="0" err="1">
                <a:solidFill>
                  <a:srgbClr val="002060"/>
                </a:solidFill>
              </a:rPr>
              <a:t>Лэпбук</a:t>
            </a:r>
            <a:r>
              <a:rPr lang="ru-RU" b="1" i="1" dirty="0">
                <a:solidFill>
                  <a:srgbClr val="002060"/>
                </a:solidFill>
              </a:rPr>
              <a:t> внутри:</a:t>
            </a:r>
            <a:endParaRPr lang="ru-RU" dirty="0"/>
          </a:p>
        </p:txBody>
      </p:sp>
      <p:pic>
        <p:nvPicPr>
          <p:cNvPr id="1026" name="Picture 2" descr="C:\Users\Екатерина\Desktop\DSC_076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675" y="998730"/>
            <a:ext cx="8571797" cy="58347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fotohomka.ru/images/Jan/10/b065e8cec3d0006817951912424ac176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48680"/>
            <a:ext cx="3528392" cy="432048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5000" b="1" dirty="0">
                <a:solidFill>
                  <a:schemeClr val="accent2">
                    <a:lumMod val="75000"/>
                  </a:schemeClr>
                </a:solidFill>
              </a:rPr>
              <a:t>Первая профессия </a:t>
            </a:r>
            <a:r>
              <a:rPr lang="ru-RU" sz="5500" b="1" dirty="0">
                <a:solidFill>
                  <a:srgbClr val="FF0000"/>
                </a:solidFill>
              </a:rPr>
              <a:t>«ПИЛОТ»</a:t>
            </a:r>
          </a:p>
        </p:txBody>
      </p:sp>
      <p:pic>
        <p:nvPicPr>
          <p:cNvPr id="2050" name="Picture 2" descr="C:\Users\Екатерина\Desktop\Д.С. 3\Фото\Лэпбук\DSC0984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173024" y="1052991"/>
            <a:ext cx="6583297" cy="49374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fotohomka.ru/images/Jan/10/b065e8cec3d0006817951912424ac176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7531" y="296652"/>
            <a:ext cx="8400933" cy="630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fotohomka.ru/images/Jan/10/b065e8cec3d0006817951912424ac176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C:\Users\Екатерина\Desktop\Д.С. 3\Фото\Лэпбук\DSC0982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620688"/>
            <a:ext cx="8316416" cy="623731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008112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Внутри </a:t>
            </a:r>
            <a:r>
              <a:rPr lang="ru-RU" b="1" dirty="0" err="1">
                <a:solidFill>
                  <a:srgbClr val="7030A0"/>
                </a:solidFill>
              </a:rPr>
              <a:t>лэпбука</a:t>
            </a:r>
            <a:endParaRPr lang="ru-RU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fotohomka.ru/images/Jan/10/b065e8cec3d0006817951912424ac176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C:\Users\Екатерина\Desktop\Д.С. 3\Фото\Лэпбук\DSC0982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636282" y="885014"/>
            <a:ext cx="6034617" cy="4525963"/>
          </a:xfrm>
          <a:prstGeom prst="rect">
            <a:avLst/>
          </a:prstGeom>
          <a:noFill/>
        </p:spPr>
      </p:pic>
      <p:pic>
        <p:nvPicPr>
          <p:cNvPr id="4099" name="Picture 3" descr="C:\Users\Екатерина\Desktop\Д.С. 3\Фото\Лэпбук\DSC098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085946" y="1826822"/>
            <a:ext cx="5616624" cy="42124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</TotalTime>
  <Words>303</Words>
  <Application>Microsoft Office PowerPoint</Application>
  <PresentationFormat>Экран (4:3)</PresentationFormat>
  <Paragraphs>53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7" baseType="lpstr">
      <vt:lpstr>Arial</vt:lpstr>
      <vt:lpstr>Calibri</vt:lpstr>
      <vt:lpstr>Century</vt:lpstr>
      <vt:lpstr>Тема Office</vt:lpstr>
      <vt:lpstr>ЛЭПБУК</vt:lpstr>
      <vt:lpstr>Цель: Обобщение и систематизация представления о профессиях капитана и пилота.</vt:lpstr>
      <vt:lpstr>Преимущество дидактического пособия заключается в следующем:</vt:lpstr>
      <vt:lpstr>Лицевая сторона лэпбука</vt:lpstr>
      <vt:lpstr>Лэпбук внутри:</vt:lpstr>
      <vt:lpstr>Первая профессия «ПИЛОТ»</vt:lpstr>
      <vt:lpstr>Презентация PowerPoint</vt:lpstr>
      <vt:lpstr>Внутри лэпбука</vt:lpstr>
      <vt:lpstr>Презентация PowerPoint</vt:lpstr>
      <vt:lpstr>Презентация PowerPoint</vt:lpstr>
      <vt:lpstr>Названия кораблей  в кругу обозрения</vt:lpstr>
      <vt:lpstr>Поэтапное рисование самолета</vt:lpstr>
      <vt:lpstr>Необычная коробочка,         а в ней - игра</vt:lpstr>
      <vt:lpstr>Книжки-малышки </vt:lpstr>
      <vt:lpstr> Вторая профессия «КАПИТАН»</vt:lpstr>
      <vt:lpstr>Презентация PowerPoint</vt:lpstr>
      <vt:lpstr>Презентация PowerPoint</vt:lpstr>
      <vt:lpstr>Знаменитые капитаны с описанием биографии     (на внутренней стороне)</vt:lpstr>
      <vt:lpstr>Книжка «гармошка» – разновидность судоходства</vt:lpstr>
      <vt:lpstr>Поэтапное рисование корабля</vt:lpstr>
      <vt:lpstr>Презентация PowerPoint</vt:lpstr>
      <vt:lpstr>Минутки отдыха!</vt:lpstr>
      <vt:lpstr>Игра пиратов!</vt:lpstr>
      <vt:lpstr>Оборотная сторона лэпбука</vt:lpstr>
      <vt:lpstr>Презентация PowerPoint</vt:lpstr>
      <vt:lpstr>Карточки с творческими заданиями, играми,</vt:lpstr>
      <vt:lpstr>Пазлы,  рассказы,  диктант по клеточкам, кроссворд   </vt:lpstr>
      <vt:lpstr>Презентация PowerPoint</vt:lpstr>
      <vt:lpstr>Флотское подчинение, эмблемы кораблей</vt:lpstr>
      <vt:lpstr>Раскраски.  Колесо-загадка.</vt:lpstr>
      <vt:lpstr>Игры «Остров»</vt:lpstr>
      <vt:lpstr>Развиваем внимание  и память!</vt:lpstr>
      <vt:lpstr>Спасибо за внимание!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ЛЭПБУК</dc:title>
  <dc:creator>Екатерина</dc:creator>
  <cp:lastModifiedBy>Прохор</cp:lastModifiedBy>
  <cp:revision>40</cp:revision>
  <dcterms:created xsi:type="dcterms:W3CDTF">2016-05-07T10:38:41Z</dcterms:created>
  <dcterms:modified xsi:type="dcterms:W3CDTF">2022-02-09T16:06:27Z</dcterms:modified>
</cp:coreProperties>
</file>