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2"/>
  </p:notesMasterIdLst>
  <p:sldIdLst>
    <p:sldId id="280" r:id="rId2"/>
    <p:sldId id="306" r:id="rId3"/>
    <p:sldId id="319" r:id="rId4"/>
    <p:sldId id="327" r:id="rId5"/>
    <p:sldId id="321" r:id="rId6"/>
    <p:sldId id="330" r:id="rId7"/>
    <p:sldId id="322" r:id="rId8"/>
    <p:sldId id="331" r:id="rId9"/>
    <p:sldId id="332" r:id="rId10"/>
    <p:sldId id="339" r:id="rId11"/>
    <p:sldId id="334" r:id="rId12"/>
    <p:sldId id="333" r:id="rId13"/>
    <p:sldId id="335" r:id="rId14"/>
    <p:sldId id="336" r:id="rId15"/>
    <p:sldId id="338" r:id="rId16"/>
    <p:sldId id="337" r:id="rId17"/>
    <p:sldId id="314" r:id="rId18"/>
    <p:sldId id="329" r:id="rId19"/>
    <p:sldId id="328" r:id="rId20"/>
    <p:sldId id="305" r:id="rId21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6159" autoAdjust="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55A7572-9EE9-4BDB-8B25-C8EE945ACBA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460CE6C-6098-4C35-B259-CE00F613F8EF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 cstate="print"/>
          <a:srcRect/>
          <a:tile tx="0" ty="0" sx="100000" sy="100000" flip="none" algn="tl"/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DBCD30A-E317-40E1-9674-BDBA5420D311}" type="datetimeFigureOut">
              <a:rPr lang="ru-RU" smtClean="0"/>
              <a:pPr/>
              <a:t>08.04.2026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214EE8-BD88-40DE-B9E2-355F3D7C741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9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hyperlink" Target="mailto:cso4506@mail.ru" TargetMode="Externa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323528" y="3789040"/>
            <a:ext cx="8424936" cy="2232248"/>
          </a:xfrm>
        </p:spPr>
        <p:txBody>
          <a:bodyPr>
            <a:noAutofit/>
          </a:bodyPr>
          <a:lstStyle/>
          <a:p>
            <a:pPr algn="ctr"/>
            <a:r>
              <a:rPr lang="ru-RU" sz="3200" b="1" dirty="0">
                <a:latin typeface="Arial Black" pitchFamily="34" charset="0"/>
              </a:rPr>
              <a:t>АНСОО ЦСО «КАК ДОМА»</a:t>
            </a:r>
          </a:p>
          <a:p>
            <a:pPr algn="ctr"/>
            <a:r>
              <a:rPr lang="ru-RU" sz="3200" b="1" dirty="0">
                <a:latin typeface="Arial Black" pitchFamily="34" charset="0"/>
              </a:rPr>
              <a:t>ОТЧЁТ</a:t>
            </a:r>
          </a:p>
          <a:p>
            <a:pPr algn="ctr"/>
            <a:r>
              <a:rPr lang="ru-RU" sz="3200" b="1" dirty="0">
                <a:latin typeface="Arial Black" pitchFamily="34" charset="0"/>
              </a:rPr>
              <a:t>ЗА 2025 ГОД</a:t>
            </a: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D5C6892F-594E-40BB-8EF0-68973928EDAC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441" b="6441"/>
          <a:stretch>
            <a:fillRect/>
          </a:stretch>
        </p:blipFill>
        <p:spPr>
          <a:xfrm>
            <a:off x="1763688" y="116632"/>
            <a:ext cx="5063041" cy="3672408"/>
          </a:xfr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714356"/>
            <a:ext cx="8229600" cy="1138138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4900" b="1" dirty="0"/>
              <a:t>РЕЗУЛЬТАТЫ РАБОТЫ</a:t>
            </a:r>
            <a:br>
              <a:rPr lang="ru-RU" sz="4900" b="1" dirty="0"/>
            </a:br>
            <a:r>
              <a:rPr lang="ru-RU" sz="4900" b="1" dirty="0"/>
              <a:t>ЗА 2025 ГОД</a:t>
            </a:r>
            <a:br>
              <a:rPr lang="ru-RU" sz="3100" b="1" dirty="0">
                <a:solidFill>
                  <a:srgbClr val="FF0000"/>
                </a:solidFill>
              </a:rPr>
            </a:br>
            <a:br>
              <a:rPr lang="ru-RU" sz="2500" b="1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2357430"/>
            <a:ext cx="8229600" cy="3500462"/>
          </a:xfrm>
        </p:spPr>
        <p:txBody>
          <a:bodyPr>
            <a:noAutofit/>
          </a:bodyPr>
          <a:lstStyle/>
          <a:p>
            <a:r>
              <a:rPr lang="ru-RU" sz="2800" dirty="0"/>
              <a:t>Количество обслуженных клиентов за </a:t>
            </a:r>
            <a:r>
              <a:rPr lang="ru-RU" sz="2800"/>
              <a:t>год 125 </a:t>
            </a:r>
            <a:r>
              <a:rPr lang="ru-RU" sz="2800" dirty="0"/>
              <a:t>человек</a:t>
            </a:r>
          </a:p>
          <a:p>
            <a:r>
              <a:rPr lang="ru-RU" sz="2800" dirty="0"/>
              <a:t>Предоставлено услуг всего 853020</a:t>
            </a:r>
          </a:p>
          <a:p>
            <a:r>
              <a:rPr lang="ru-RU" sz="2800" dirty="0"/>
              <a:t>из них:</a:t>
            </a:r>
          </a:p>
          <a:p>
            <a:pPr>
              <a:buNone/>
            </a:pPr>
            <a:r>
              <a:rPr lang="ru-RU" sz="2800" dirty="0"/>
              <a:t>социально-бытовых: 749439</a:t>
            </a:r>
          </a:p>
          <a:p>
            <a:pPr>
              <a:buNone/>
            </a:pPr>
            <a:r>
              <a:rPr lang="ru-RU" sz="2800" dirty="0"/>
              <a:t>социально-медицинских: 102916</a:t>
            </a:r>
          </a:p>
          <a:p>
            <a:pPr>
              <a:buNone/>
            </a:pPr>
            <a:r>
              <a:rPr lang="ru-RU" sz="2800" dirty="0"/>
              <a:t>социально-педагогических:665</a:t>
            </a:r>
          </a:p>
          <a:p>
            <a:pPr>
              <a:buNone/>
            </a:pPr>
            <a:endParaRPr lang="ru-RU" sz="2800" dirty="0"/>
          </a:p>
          <a:p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623220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064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4900" b="1" dirty="0"/>
              <a:t>Благотворительность</a:t>
            </a:r>
            <a:br>
              <a:rPr lang="ru-RU" sz="3100" b="1" dirty="0">
                <a:solidFill>
                  <a:srgbClr val="FF0000"/>
                </a:solidFill>
              </a:rPr>
            </a:br>
            <a:br>
              <a:rPr lang="ru-RU" sz="2500" b="1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08720"/>
            <a:ext cx="8229600" cy="502118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1600" b="1" dirty="0"/>
          </a:p>
          <a:p>
            <a:pPr marL="0" indent="0">
              <a:buNone/>
            </a:pPr>
            <a:r>
              <a:rPr lang="ru-RU" sz="1600" b="1" dirty="0"/>
              <a:t>Пансионат "Как Дома" продолжает дарить маленькие радости деткам ОГКУСО "Социально-реабилитационный центр для несовершеннолетних Братского района". </a:t>
            </a:r>
            <a:br>
              <a:rPr lang="ru-RU" sz="1600" b="1" dirty="0"/>
            </a:br>
            <a:endParaRPr lang="ru-RU" sz="1600" b="1" dirty="0"/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D83A7BF7-5EFE-4791-816C-C4C4A283E2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4304" y="2284926"/>
            <a:ext cx="8136904" cy="3661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832216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260648"/>
            <a:ext cx="8229600" cy="1080120"/>
          </a:xfrm>
        </p:spPr>
        <p:txBody>
          <a:bodyPr>
            <a:normAutofit fontScale="90000"/>
          </a:bodyPr>
          <a:lstStyle/>
          <a:p>
            <a:r>
              <a:rPr lang="ru-RU" sz="4900" b="1" dirty="0"/>
              <a:t>Благотворительность</a:t>
            </a:r>
            <a:br>
              <a:rPr lang="ru-RU" sz="3100" b="1" dirty="0">
                <a:solidFill>
                  <a:srgbClr val="FF0000"/>
                </a:solidFill>
              </a:rPr>
            </a:br>
            <a:br>
              <a:rPr lang="ru-RU" sz="2500" b="1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908720"/>
            <a:ext cx="8229600" cy="5021180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dirty="0"/>
          </a:p>
          <a:p>
            <a:pPr marL="0" indent="0">
              <a:buNone/>
            </a:pPr>
            <a:r>
              <a:rPr lang="ru-RU" sz="1800" b="1" dirty="0"/>
              <a:t>Центр с 2015 года проводит комплекс мероприятий, направленных на восстановление, сохранение и развитие физического и психического здоровья несовершеннолетних.</a:t>
            </a:r>
          </a:p>
          <a:p>
            <a:pPr marL="0" indent="0">
              <a:buNone/>
            </a:pPr>
            <a:endParaRPr lang="ru-RU" sz="2600" dirty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F986D05C-766D-48C5-A11E-904B110ED6E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560" y="2513127"/>
            <a:ext cx="7708467" cy="34688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41570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56792"/>
          </a:xfrm>
        </p:spPr>
        <p:txBody>
          <a:bodyPr>
            <a:normAutofit/>
          </a:bodyPr>
          <a:lstStyle/>
          <a:p>
            <a:r>
              <a:rPr lang="ru-RU" sz="4000" b="1" dirty="0"/>
              <a:t>ДОСУГ</a:t>
            </a:r>
            <a:br>
              <a:rPr lang="ru-RU" sz="3100" b="1" dirty="0">
                <a:solidFill>
                  <a:srgbClr val="FF0000"/>
                </a:solidFill>
              </a:rPr>
            </a:br>
            <a:br>
              <a:rPr lang="ru-RU" sz="2500" b="1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64704"/>
            <a:ext cx="8229600" cy="51651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Совместно с Ткачук Ольгой Юрьевной, волонтёром движения «Армия добра по-Братски», проводили увлекательные занятия по укреплению памяти для наших проживающих. 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29EAF21A-037A-40C9-A4D9-7619F00D32C3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2532902"/>
            <a:ext cx="5148064" cy="38610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4305454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556792"/>
          </a:xfrm>
        </p:spPr>
        <p:txBody>
          <a:bodyPr>
            <a:normAutofit/>
          </a:bodyPr>
          <a:lstStyle/>
          <a:p>
            <a:r>
              <a:rPr lang="ru-RU" sz="4000" b="1" dirty="0"/>
              <a:t>ДОСУГ</a:t>
            </a:r>
            <a:br>
              <a:rPr lang="ru-RU" sz="3100" b="1" dirty="0">
                <a:solidFill>
                  <a:srgbClr val="FF0000"/>
                </a:solidFill>
              </a:rPr>
            </a:br>
            <a:br>
              <a:rPr lang="ru-RU" sz="2500" b="1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00034" y="764704"/>
            <a:ext cx="8229600" cy="5165196"/>
          </a:xfrm>
        </p:spPr>
        <p:txBody>
          <a:bodyPr>
            <a:noAutofit/>
          </a:bodyPr>
          <a:lstStyle/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r>
              <a:rPr lang="ru-RU" sz="2000" b="1" dirty="0"/>
              <a:t>Совместно с Ткачук Ольгой Юрьевной, волонтёром движения «Армия добра по-Братски», проводили увлекательные занятия по укреплению памяти для наших проживающих. </a:t>
            </a:r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000" b="1" dirty="0"/>
          </a:p>
          <a:p>
            <a:pPr marL="0" indent="0">
              <a:buNone/>
            </a:pPr>
            <a:endParaRPr lang="ru-RU" sz="2800" dirty="0"/>
          </a:p>
        </p:txBody>
      </p:sp>
      <p:pic>
        <p:nvPicPr>
          <p:cNvPr id="7" name="Рисунок 6">
            <a:extLst>
              <a:ext uri="{FF2B5EF4-FFF2-40B4-BE49-F238E27FC236}">
                <a16:creationId xmlns:a16="http://schemas.microsoft.com/office/drawing/2014/main" id="{4471C168-BB5A-4303-A58D-370B9A109C6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41519" y="2513650"/>
            <a:ext cx="6746629" cy="3435949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9757116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-171400"/>
            <a:ext cx="8229600" cy="1368152"/>
          </a:xfrm>
        </p:spPr>
        <p:txBody>
          <a:bodyPr>
            <a:normAutofit fontScale="90000"/>
          </a:bodyPr>
          <a:lstStyle/>
          <a:p>
            <a:br>
              <a:rPr lang="ru-RU" sz="4000" b="1" dirty="0"/>
            </a:br>
            <a:br>
              <a:rPr lang="ru-RU" sz="4000" b="1" dirty="0"/>
            </a:br>
            <a:br>
              <a:rPr lang="ru-RU" sz="4000" b="1" dirty="0"/>
            </a:br>
            <a:r>
              <a:rPr lang="ru-RU" sz="4000" b="1" dirty="0"/>
              <a:t>ОБУЧЕНИЕ</a:t>
            </a: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/>
              <a:t>Наш руководитель Митина Анна Валентиновна приняла участие в 1-й Международной конференции по болезни Альцгеймера и деменции, которая проходила в г. Москва. </a:t>
            </a:r>
            <a:endParaRPr lang="ru-RU" sz="2000" b="1" dirty="0"/>
          </a:p>
        </p:txBody>
      </p:sp>
      <p:pic>
        <p:nvPicPr>
          <p:cNvPr id="7" name="Объект 6">
            <a:extLst>
              <a:ext uri="{FF2B5EF4-FFF2-40B4-BE49-F238E27FC236}">
                <a16:creationId xmlns:a16="http://schemas.microsoft.com/office/drawing/2014/main" id="{8046D0F4-BE52-41C7-B505-67B588D9B76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99241" y="2852936"/>
            <a:ext cx="5472607" cy="3714809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22199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rmAutofit fontScale="90000"/>
          </a:bodyPr>
          <a:lstStyle/>
          <a:p>
            <a:br>
              <a:rPr lang="ru-RU" sz="4000" b="1" dirty="0"/>
            </a:br>
            <a:br>
              <a:rPr lang="ru-RU" sz="4000" b="1" dirty="0"/>
            </a:br>
            <a:r>
              <a:rPr lang="ru-RU" sz="4000" b="1" dirty="0"/>
              <a:t>ОТКРЫТИЕ ТРЕТЬЕГО ОТДЕЛЕНИЯ</a:t>
            </a:r>
            <a:br>
              <a:rPr lang="ru-RU" sz="4000" b="1" dirty="0"/>
            </a:br>
            <a:br>
              <a:rPr lang="ru-RU" sz="3100" b="1" dirty="0">
                <a:solidFill>
                  <a:srgbClr val="FF0000"/>
                </a:solidFill>
              </a:rPr>
            </a:br>
            <a:endParaRPr lang="ru-RU" sz="20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sp>
        <p:nvSpPr>
          <p:cNvPr id="4" name="Объект 3">
            <a:extLst>
              <a:ext uri="{FF2B5EF4-FFF2-40B4-BE49-F238E27FC236}">
                <a16:creationId xmlns:a16="http://schemas.microsoft.com/office/drawing/2014/main" id="{6623595E-75CD-494B-997F-4E26C48425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 marL="0" indent="0">
              <a:buNone/>
            </a:pPr>
            <a:endParaRPr lang="ru-RU" b="1" dirty="0"/>
          </a:p>
          <a:p>
            <a:pPr marL="0" indent="0">
              <a:buNone/>
            </a:pPr>
            <a:r>
              <a:rPr lang="ru-RU" b="1" dirty="0"/>
              <a:t>Мы открывали новое отделение Центра социального обслуживания «Как дома» в жилом районе Падун. Это еще один шаг к тому, чтобы забота, внимание и человеческое тепло стали ближе к тем, кому они особенно нужны.</a:t>
            </a:r>
            <a:br>
              <a:rPr lang="ru-RU" b="1" dirty="0"/>
            </a:br>
            <a:r>
              <a:rPr lang="ru-RU" b="1" dirty="0"/>
              <a:t>Новое отделение создано для того, чтобы помочь большему числу семей, где живут пожилые люди с деменцией.</a:t>
            </a:r>
            <a:br>
              <a:rPr lang="ru-RU" b="1" dirty="0"/>
            </a:br>
            <a:r>
              <a:rPr lang="ru-RU" b="1" dirty="0"/>
              <a:t>Здесь каждый день будет наполнен заботой, добротой и уважением — тем, что делает жизнь наших подопечных по-настоящему теплой.</a:t>
            </a:r>
          </a:p>
        </p:txBody>
      </p:sp>
    </p:spTree>
    <p:extLst>
      <p:ext uri="{BB962C8B-B14F-4D97-AF65-F5344CB8AC3E}">
        <p14:creationId xmlns:p14="http://schemas.microsoft.com/office/powerpoint/2010/main" val="30411034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rmAutofit fontScale="90000"/>
          </a:bodyPr>
          <a:lstStyle/>
          <a:p>
            <a:br>
              <a:rPr lang="ru-RU" sz="4000" b="1" dirty="0"/>
            </a:br>
            <a:br>
              <a:rPr lang="ru-RU" sz="4000" b="1" dirty="0"/>
            </a:br>
            <a:r>
              <a:rPr lang="ru-RU" sz="4000" b="1" dirty="0"/>
              <a:t>ОТКРЫТИЕ ТРЕТЬЕГО ОТДЕЛЕНИЯ</a:t>
            </a:r>
            <a:br>
              <a:rPr lang="ru-RU" sz="4000" b="1" dirty="0"/>
            </a:br>
            <a:br>
              <a:rPr lang="ru-RU" sz="3100" b="1" dirty="0">
                <a:solidFill>
                  <a:srgbClr val="FF0000"/>
                </a:solidFill>
              </a:rPr>
            </a:br>
            <a:endParaRPr lang="ru-RU" sz="2000" b="1" dirty="0"/>
          </a:p>
        </p:txBody>
      </p:sp>
      <p:pic>
        <p:nvPicPr>
          <p:cNvPr id="6" name="Объект 5">
            <a:extLst>
              <a:ext uri="{FF2B5EF4-FFF2-40B4-BE49-F238E27FC236}">
                <a16:creationId xmlns:a16="http://schemas.microsoft.com/office/drawing/2014/main" id="{F2C1AED6-3B10-4981-B429-5FAA03DF332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97525" y="1700808"/>
            <a:ext cx="6034617" cy="4525963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73442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E78B07A5-216E-4029-884F-E8E8D93B822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971" y="1600200"/>
            <a:ext cx="6048057" cy="4525963"/>
          </a:xfrm>
        </p:spPr>
      </p:pic>
    </p:spTree>
    <p:extLst>
      <p:ext uri="{BB962C8B-B14F-4D97-AF65-F5344CB8AC3E}">
        <p14:creationId xmlns:p14="http://schemas.microsoft.com/office/powerpoint/2010/main" val="25304391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B5DA42A7-7783-4C1C-8900-5BA65D79E0F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63688" y="1628800"/>
            <a:ext cx="5828434" cy="4525963"/>
          </a:xfrm>
        </p:spPr>
      </p:pic>
    </p:spTree>
    <p:extLst>
      <p:ext uri="{BB962C8B-B14F-4D97-AF65-F5344CB8AC3E}">
        <p14:creationId xmlns:p14="http://schemas.microsoft.com/office/powerpoint/2010/main" val="402310234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3408A4F6-A759-4DA5-8107-800B8FF6F0A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922" y="1600200"/>
            <a:ext cx="8046156" cy="4525963"/>
          </a:xfr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26536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B9F11883-39DF-4348-A0B3-43C4552CBEE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389763916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7" name="Объект 6">
            <a:extLst>
              <a:ext uri="{FF2B5EF4-FFF2-40B4-BE49-F238E27FC236}">
                <a16:creationId xmlns:a16="http://schemas.microsoft.com/office/drawing/2014/main" id="{7CD098CD-0AF7-4FBB-B6EE-A99B53F19E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4691" y="1600200"/>
            <a:ext cx="6034617" cy="4525963"/>
          </a:xfrm>
        </p:spPr>
      </p:pic>
    </p:spTree>
    <p:extLst>
      <p:ext uri="{BB962C8B-B14F-4D97-AF65-F5344CB8AC3E}">
        <p14:creationId xmlns:p14="http://schemas.microsoft.com/office/powerpoint/2010/main" val="2023809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  <p:pic>
        <p:nvPicPr>
          <p:cNvPr id="8" name="Объект 7">
            <a:extLst>
              <a:ext uri="{FF2B5EF4-FFF2-40B4-BE49-F238E27FC236}">
                <a16:creationId xmlns:a16="http://schemas.microsoft.com/office/drawing/2014/main" id="{DBB851CF-335A-4851-8063-EE9F862E7E2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2022" y="1772816"/>
            <a:ext cx="7954064" cy="3584833"/>
          </a:xfrm>
        </p:spPr>
      </p:pic>
    </p:spTree>
    <p:extLst>
      <p:ext uri="{BB962C8B-B14F-4D97-AF65-F5344CB8AC3E}">
        <p14:creationId xmlns:p14="http://schemas.microsoft.com/office/powerpoint/2010/main" val="33306599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00034" y="0"/>
            <a:ext cx="8229600" cy="1196752"/>
          </a:xfrm>
        </p:spPr>
        <p:txBody>
          <a:bodyPr>
            <a:noAutofit/>
          </a:bodyPr>
          <a:lstStyle/>
          <a:p>
            <a:r>
              <a:rPr lang="ru-RU" sz="3200" b="1" dirty="0"/>
              <a:t>ПРОВОДИЛИ ПРАЗДНИКИ И ТЕМАТИЧЕСКИЕ МЕРОПРИЯТИЯ</a:t>
            </a:r>
            <a:endParaRPr lang="ru-RU" sz="1600" b="1" dirty="0"/>
          </a:p>
        </p:txBody>
      </p:sp>
      <p:pic>
        <p:nvPicPr>
          <p:cNvPr id="8" name="Объект 7">
            <a:extLst>
              <a:ext uri="{FF2B5EF4-FFF2-40B4-BE49-F238E27FC236}">
                <a16:creationId xmlns:a16="http://schemas.microsoft.com/office/drawing/2014/main" id="{AEBF4AC4-8D14-4AB2-B9F5-CA1E62C5835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2786" y="1628800"/>
            <a:ext cx="3404529" cy="4525963"/>
          </a:xfrm>
        </p:spPr>
      </p:pic>
      <p:pic>
        <p:nvPicPr>
          <p:cNvPr id="10" name="Рисунок 9">
            <a:extLst>
              <a:ext uri="{FF2B5EF4-FFF2-40B4-BE49-F238E27FC236}">
                <a16:creationId xmlns:a16="http://schemas.microsoft.com/office/drawing/2014/main" id="{CFCAD8B6-D8A1-4B27-AF19-17618773BBD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25967" y="1637039"/>
            <a:ext cx="3394472" cy="4525963"/>
          </a:xfrm>
          <a:prstGeom prst="rect">
            <a:avLst/>
          </a:prstGeom>
        </p:spPr>
      </p:pic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25D7790C-AFF4-4682-8526-4A0BCA69AB02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71848" y="5229200"/>
            <a:ext cx="1891969" cy="1628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4103770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ОТЗЫВЫ О НАШЕЙ РАБОТЕ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C648879C-2A72-4721-8B1F-0E72061342E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5422" y="1844824"/>
            <a:ext cx="8391378" cy="3955136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914F89-2DA2-4C68-B384-C623EA0FB3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48" y="5237307"/>
            <a:ext cx="1882552" cy="16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17536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ОТЗЫВЫ О НАШЕЙ РАБОТЕ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6026CC56-D6C3-4D7F-B962-9F669574504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10" y="1628800"/>
            <a:ext cx="8905890" cy="4310451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914F89-2DA2-4C68-B384-C623EA0FB3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48" y="5237307"/>
            <a:ext cx="1882552" cy="16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149358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ОТЗЫВЫ О НАШЕЙ РАБОТЕ</a:t>
            </a:r>
            <a:endParaRPr lang="ru-RU" dirty="0"/>
          </a:p>
        </p:txBody>
      </p:sp>
      <p:pic>
        <p:nvPicPr>
          <p:cNvPr id="4" name="Рисунок 3">
            <a:extLst>
              <a:ext uri="{FF2B5EF4-FFF2-40B4-BE49-F238E27FC236}">
                <a16:creationId xmlns:a16="http://schemas.microsoft.com/office/drawing/2014/main" id="{411FE9F0-D3B6-4EEE-8E3A-850E8F8DE89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1556792"/>
            <a:ext cx="8272919" cy="4346040"/>
          </a:xfrm>
          <a:prstGeom prst="rect">
            <a:avLst/>
          </a:prstGeom>
        </p:spPr>
      </p:pic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9C914F89-2DA2-4C68-B384-C623EA0FB37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48" y="5237307"/>
            <a:ext cx="1882552" cy="1620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51892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949280"/>
          </a:xfrm>
        </p:spPr>
        <p:txBody>
          <a:bodyPr>
            <a:normAutofit fontScale="90000"/>
          </a:bodyPr>
          <a:lstStyle/>
          <a:p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/>
              <a:t>МЫ РАДЫ ВИДЕТЬ ВАС</a:t>
            </a:r>
            <a:br>
              <a:rPr lang="ru-RU" sz="3100" b="1" dirty="0"/>
            </a:br>
            <a:r>
              <a:rPr lang="ru-RU" sz="3100" b="1" dirty="0"/>
              <a:t>ПО АДРЕСУ:</a:t>
            </a:r>
            <a:br>
              <a:rPr lang="ru-RU" sz="3100" b="1" dirty="0"/>
            </a:br>
            <a:br>
              <a:rPr lang="ru-RU" sz="3100" b="1" dirty="0"/>
            </a:br>
            <a:r>
              <a:rPr lang="ru-RU" sz="3100" b="1" dirty="0"/>
              <a:t>г. БРАТСК</a:t>
            </a:r>
            <a:br>
              <a:rPr lang="ru-RU" sz="3100" b="1" dirty="0"/>
            </a:br>
            <a:r>
              <a:rPr lang="ru-RU" sz="3100" b="1" dirty="0"/>
              <a:t>ул. ПИОНЕРСКАЯ, 3Б;</a:t>
            </a:r>
            <a:br>
              <a:rPr lang="ru-RU" sz="3100" b="1" dirty="0"/>
            </a:br>
            <a:r>
              <a:rPr lang="ru-RU" sz="3100" b="1" dirty="0"/>
              <a:t>п. ОСИНОВКА</a:t>
            </a:r>
            <a:br>
              <a:rPr lang="ru-RU" sz="3100" b="1" dirty="0"/>
            </a:br>
            <a:r>
              <a:rPr lang="ru-RU" sz="3100" b="1" dirty="0"/>
              <a:t>ул. ЖЕЛЕЗНОДОРОЖНАЯ, 9А;</a:t>
            </a:r>
            <a:br>
              <a:rPr lang="ru-RU" sz="3100" b="1" dirty="0"/>
            </a:br>
            <a:r>
              <a:rPr lang="ru-RU" sz="3100" b="1" dirty="0"/>
              <a:t> п. ПАДУН</a:t>
            </a:r>
            <a:br>
              <a:rPr lang="ru-RU" sz="3100" b="1" dirty="0"/>
            </a:br>
            <a:r>
              <a:rPr lang="ru-RU" sz="3100" b="1" dirty="0"/>
              <a:t>пер. ДУБЫНИНСКИЙ, 20</a:t>
            </a:r>
            <a:br>
              <a:rPr lang="ru-RU" sz="3100" b="1" dirty="0"/>
            </a:br>
            <a:r>
              <a:rPr lang="ru-RU" sz="3100" b="1" dirty="0"/>
              <a:t>тел. 8-902-179-62-37</a:t>
            </a:r>
            <a:br>
              <a:rPr lang="ru-RU" sz="3100" b="1" dirty="0"/>
            </a:b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/>
              <a:t>эл. почта:</a:t>
            </a:r>
            <a:r>
              <a:rPr lang="en-US" sz="3100" b="1" dirty="0"/>
              <a:t> </a:t>
            </a:r>
            <a:r>
              <a:rPr lang="en-US" sz="3100" b="1" dirty="0">
                <a:solidFill>
                  <a:srgbClr val="FF0000"/>
                </a:solidFill>
                <a:hlinkClick r:id="rId2"/>
              </a:rPr>
              <a:t>cso4506@mail.ru</a:t>
            </a:r>
            <a:br>
              <a:rPr lang="ru-RU" sz="3100" b="1" dirty="0">
                <a:solidFill>
                  <a:srgbClr val="FF0000"/>
                </a:solidFill>
              </a:rPr>
            </a:br>
            <a:r>
              <a:rPr lang="ru-RU" sz="3100" b="1" dirty="0"/>
              <a:t>наш сайт: </a:t>
            </a:r>
            <a:r>
              <a:rPr lang="en-US" sz="3100" b="1" dirty="0">
                <a:solidFill>
                  <a:srgbClr val="002060"/>
                </a:solidFill>
              </a:rPr>
              <a:t>anoruth.ru</a:t>
            </a:r>
            <a:br>
              <a:rPr lang="ru-RU" sz="3100" b="1" dirty="0">
                <a:solidFill>
                  <a:srgbClr val="FF0000"/>
                </a:solidFill>
              </a:rPr>
            </a:br>
            <a:br>
              <a:rPr lang="ru-RU" sz="2500" b="1" dirty="0">
                <a:solidFill>
                  <a:srgbClr val="FF0000"/>
                </a:solidFill>
              </a:rPr>
            </a:br>
            <a:endParaRPr lang="ru-RU" sz="2000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57200" y="5373216"/>
            <a:ext cx="8229600" cy="1224136"/>
          </a:xfrm>
        </p:spPr>
        <p:txBody>
          <a:bodyPr>
            <a:normAutofit/>
          </a:bodyPr>
          <a:lstStyle/>
          <a:p>
            <a:endParaRPr lang="ru-RU" sz="2000" b="1" dirty="0">
              <a:solidFill>
                <a:srgbClr val="002060"/>
              </a:solidFill>
            </a:endParaRPr>
          </a:p>
          <a:p>
            <a:endParaRPr lang="ru-RU" sz="20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6857B5A9-C7D6-496E-ACD3-B7981BE18947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61448" y="5237307"/>
            <a:ext cx="1882552" cy="162069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Аспект">
      <a:maj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ajorFont>
      <a:minorFont>
        <a:latin typeface="Verdana"/>
        <a:ea typeface=""/>
        <a:cs typeface=""/>
        <a:font script="Jpan" typeface="ＭＳ ゴシック"/>
        <a:font script="Hang" typeface="굴림"/>
        <a:font script="Hans" typeface="微软雅黑"/>
        <a:font script="Hant" typeface="微軟正黑體"/>
        <a:font script="Arab" typeface="Tahoma"/>
        <a:font script="Hebr" typeface="Tahoma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7413</TotalTime>
  <Words>380</Words>
  <Application>Microsoft Office PowerPoint</Application>
  <PresentationFormat>Экран (4:3)</PresentationFormat>
  <Paragraphs>40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Arial Black</vt:lpstr>
      <vt:lpstr>Calibri</vt:lpstr>
      <vt:lpstr>Verdana</vt:lpstr>
      <vt:lpstr>Тема Office</vt:lpstr>
      <vt:lpstr>Презентация PowerPoint</vt:lpstr>
      <vt:lpstr> РЕЗУЛЬТАТЫ РАБОТЫ ЗА 2025 ГОД  </vt:lpstr>
      <vt:lpstr>Благотворительность  </vt:lpstr>
      <vt:lpstr>Благотворительность  </vt:lpstr>
      <vt:lpstr>ДОСУГ  </vt:lpstr>
      <vt:lpstr>ДОСУГ  </vt:lpstr>
      <vt:lpstr>   ОБУЧЕНИЕ Наш руководитель Митина Анна Валентиновна приняла участие в 1-й Международной конференции по болезни Альцгеймера и деменции, которая проходила в г. Москва. </vt:lpstr>
      <vt:lpstr>  ОТКРЫТИЕ ТРЕТЬЕГО ОТДЕЛЕНИЯ  </vt:lpstr>
      <vt:lpstr>  ОТКРЫТИЕ ТРЕТЬЕГО ОТДЕЛЕНИЯ  </vt:lpstr>
      <vt:lpstr>ПРОВОДИЛИ ПРАЗДНИКИ И ТЕМАТИЧЕСКИЕ МЕРОПРИЯТИЯ</vt:lpstr>
      <vt:lpstr>ПРОВОДИЛИ ПРАЗДНИКИ И ТЕМАТИЧЕСКИЕ МЕРОПРИЯТИЯ</vt:lpstr>
      <vt:lpstr>ПРОВОДИЛИ ПРАЗДНИКИ И ТЕМАТИЧЕСКИЕ МЕРОПРИЯТИЯ</vt:lpstr>
      <vt:lpstr>ПРОВОДИЛИ ПРАЗДНИКИ И ТЕМАТИЧЕСКИЕ МЕРОПРИЯТИЯ</vt:lpstr>
      <vt:lpstr>ПРОВОДИЛИ ПРАЗДНИКИ И ТЕМАТИЧЕСКИЕ МЕРОПРИЯТИЯ</vt:lpstr>
      <vt:lpstr>ПРОВОДИЛИ ПРАЗДНИКИ И ТЕМАТИЧЕСКИЕ МЕРОПРИЯТИЯ</vt:lpstr>
      <vt:lpstr>ПРОВОДИЛИ ПРАЗДНИКИ И ТЕМАТИЧЕСКИЕ МЕРОПРИЯТИЯ</vt:lpstr>
      <vt:lpstr>ОТЗЫВЫ О НАШЕЙ РАБОТЕ</vt:lpstr>
      <vt:lpstr>ОТЗЫВЫ О НАШЕЙ РАБОТЕ</vt:lpstr>
      <vt:lpstr>ОТЗЫВЫ О НАШЕЙ РАБОТЕ</vt:lpstr>
      <vt:lpstr> МЫ РАДЫ ВИДЕТЬ ВАС ПО АДРЕСУ:  г. БРАТСК ул. ПИОНЕРСКАЯ, 3Б; п. ОСИНОВКА ул. ЖЕЛЕЗНОДОРОЖНАЯ, 9А;  п. ПАДУН пер. ДУБЫНИНСКИЙ, 20 тел. 8-902-179-62-37  эл. почта: cso4506@mail.ru наш сайт: anoruth.ru  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User</dc:creator>
  <cp:lastModifiedBy>Professional</cp:lastModifiedBy>
  <cp:revision>199</cp:revision>
  <dcterms:created xsi:type="dcterms:W3CDTF">2015-05-15T06:58:36Z</dcterms:created>
  <dcterms:modified xsi:type="dcterms:W3CDTF">2026-04-08T09:06:49Z</dcterms:modified>
</cp:coreProperties>
</file>