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0BFC-E8FA-47DF-9862-12C0AB9A5CAB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FFEB-49D0-40AD-B621-DB76AE2A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6EBB-2135-4C48-A846-4CEFCBAF5C7C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AA19-4E56-4C04-BCE9-605A15CEF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BF65-158C-4377-BA67-0D9DD53E57A6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52CF-CCA6-432F-8FD5-82F3AB1E7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739D-7746-43AA-A3DD-857BB043F266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0AC2-7012-4CD4-9D4D-02CEA3C78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3F87-22C8-4B9F-A906-D13FE16811D8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D165-FBC3-4281-9D74-33A7072D0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9547-205A-4A08-9FFA-B41377A604F3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E782-8D4A-4596-BB1C-49B44275E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DA01-C9F6-4197-A849-1D07C4E1371D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6C18-B78E-4CA3-A68D-F6BFDADC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0CCA-8F84-4C3F-937E-BC73A3F3B621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7514-1E37-4447-B594-CC6F5A4DC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4C57-9984-4343-AF7C-65D4FC4A1380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DF21-AEAA-45B6-B66A-8BDADA98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B266-4C26-4955-BC80-465AFBBA1D36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C485-8BD8-4AA7-8F1E-BF9C08186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1C73-DCD7-40A9-98DA-E40860087CD6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5B2C-49A0-4E4A-B66B-FC4BDA97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643D-B173-429B-959E-1D6253A9FB44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7C6B-761C-4BEF-95EF-334B8530A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CD04-A81F-4ED3-8AAE-E33A72E68BBC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9670-398E-402D-9F92-8890E498B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23DA-FBED-44C8-9319-B8E6999F8FF6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CFC0-11A1-4C49-B1DB-782AE4CE8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618B-C582-42E3-8835-53AC9D42BF0A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9509-6743-475E-B507-BFC2A80CB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2001-637A-4FE5-989E-1D3F4005EC9E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DF28-4CB9-4AFD-A18F-1E2762E5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903D7-A409-426F-981C-D38DF117BFAE}" type="datetimeFigureOut">
              <a:rPr lang="ru-RU"/>
              <a:pPr>
                <a:defRPr/>
              </a:pPr>
              <a:t>чт 11.05.23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082C3-ADF2-400C-9567-C80D51185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97" r:id="rId11"/>
    <p:sldLayoutId id="2147483786" r:id="rId12"/>
    <p:sldLayoutId id="2147483798" r:id="rId13"/>
    <p:sldLayoutId id="2147483785" r:id="rId14"/>
    <p:sldLayoutId id="2147483784" r:id="rId15"/>
    <p:sldLayoutId id="214748378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eaLnBrk="1" hangingPunct="1"/>
            <a:r>
              <a:rPr lang="ru-RU"/>
              <a:t>Что такое система?..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9588" y="4487863"/>
            <a:ext cx="7767637" cy="1096962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/>
            <a:endParaRPr lang="ru-RU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Связи </a:t>
            </a:r>
            <a:r>
              <a:rPr lang="en-US">
                <a:latin typeface="Arial" charset="0"/>
                <a:cs typeface="Arial" charset="0"/>
              </a:rPr>
              <a:t>(</a:t>
            </a:r>
            <a:r>
              <a:rPr lang="ru-RU">
                <a:latin typeface="Arial" charset="0"/>
              </a:rPr>
              <a:t>отношения) в системе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581025" y="1560513"/>
            <a:ext cx="9551988" cy="48244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/>
              <a:t>Отношения между частями социальных систем</a:t>
            </a:r>
            <a:r>
              <a:rPr lang="en-US" sz="2400"/>
              <a:t>:</a:t>
            </a:r>
            <a:endParaRPr lang="ru-RU" sz="2400"/>
          </a:p>
          <a:p>
            <a:pPr lvl="2" eaLnBrk="1" hangingPunct="1"/>
            <a:r>
              <a:rPr lang="ru-RU" sz="2400">
                <a:solidFill>
                  <a:schemeClr val="tx1"/>
                </a:solidFill>
              </a:rPr>
              <a:t>Отношение подчинения</a:t>
            </a:r>
          </a:p>
          <a:p>
            <a:pPr lvl="2" eaLnBrk="1" hangingPunct="1"/>
            <a:r>
              <a:rPr lang="ru-RU" sz="2400">
                <a:solidFill>
                  <a:schemeClr val="tx1"/>
                </a:solidFill>
              </a:rPr>
              <a:t>Отношения вхождения</a:t>
            </a:r>
          </a:p>
          <a:p>
            <a:pPr lvl="2" eaLnBrk="1" hangingPunct="1"/>
            <a:r>
              <a:rPr lang="ru-RU" sz="2400">
                <a:solidFill>
                  <a:schemeClr val="tx1"/>
                </a:solidFill>
              </a:rPr>
              <a:t>Отношения родственных связей семьи</a:t>
            </a:r>
          </a:p>
          <a:p>
            <a:pPr lvl="2" eaLnBrk="1" hangingPunct="1"/>
            <a:endParaRPr lang="ru-RU" sz="2400"/>
          </a:p>
          <a:p>
            <a:pPr eaLnBrk="1" hangingPunct="1">
              <a:buFont typeface="Wingdings 3" pitchFamily="18" charset="2"/>
              <a:buNone/>
            </a:pPr>
            <a:r>
              <a:rPr lang="ru-RU" sz="2400">
                <a:solidFill>
                  <a:schemeClr val="tx1"/>
                </a:solidFill>
              </a:rPr>
              <a:t>Системный </a:t>
            </a:r>
            <a:r>
              <a:rPr lang="ru-RU" sz="2400">
                <a:solidFill>
                  <a:schemeClr val="tx1"/>
                </a:solidFill>
                <a:latin typeface="Arial" charset="0"/>
              </a:rPr>
              <a:t>эффект</a:t>
            </a:r>
            <a:r>
              <a:rPr lang="ru-RU" sz="2400">
                <a:solidFill>
                  <a:schemeClr val="tx1"/>
                </a:solidFill>
              </a:rPr>
              <a:t> обеспечивает не только наличием нужного состава частей системы, но и существованием необходимых связей между ними.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Структура системы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609600" y="1736725"/>
            <a:ext cx="7708900" cy="3881438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</a:rPr>
              <a:t>Структурой системы</a:t>
            </a:r>
            <a:r>
              <a:rPr lang="ru-RU" sz="2400"/>
              <a:t> </a:t>
            </a:r>
            <a:r>
              <a:rPr lang="ru-RU" sz="2400">
                <a:solidFill>
                  <a:schemeClr val="tx1"/>
                </a:solidFill>
              </a:rPr>
              <a:t>называется совокупность связей, существующих между частями системы</a:t>
            </a:r>
          </a:p>
        </p:txBody>
      </p:sp>
      <p:pic>
        <p:nvPicPr>
          <p:cNvPr id="28675" name="Picture 4" descr="0_77f3c_fa7bd01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963" y="3459163"/>
            <a:ext cx="371633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130697505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8438"/>
            <a:ext cx="2967038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Moleku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744788"/>
            <a:ext cx="34051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konstituci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71463"/>
            <a:ext cx="37988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preview_0001-001-Osnovnye-svedenija-o-stroenii-atomov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963" y="4183063"/>
            <a:ext cx="26749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Системный подход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</a:rPr>
              <a:t>Системным подходом</a:t>
            </a:r>
            <a:r>
              <a:rPr lang="ru-RU" sz="2400">
                <a:solidFill>
                  <a:schemeClr val="tx1"/>
                </a:solidFill>
              </a:rPr>
              <a:t> называется научный метод изучения действительности, при котором любой объект исследования рассматривается как система, при этом учитываются его существенные связи с внешней средой.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Что такое система?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</a:rPr>
              <a:t>Система</a:t>
            </a:r>
            <a:r>
              <a:rPr lang="ru-RU" sz="2400"/>
              <a:t> </a:t>
            </a:r>
            <a:r>
              <a:rPr lang="ru-RU" sz="2400">
                <a:solidFill>
                  <a:schemeClr val="tx1"/>
                </a:solidFill>
              </a:rPr>
              <a:t>– целостная, взаимосвязанная совокупность частей, существующая в некоторой среде и обладающая определенным назначением, подчиненная некоторой цели. Система обладает внутренней структурой, относительной обособленностью от окружающей среды, наличием связей со средой.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Mind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612775"/>
            <a:ext cx="109347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Домашнее задание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 9 – 14,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прочитать </a:t>
            </a:r>
          </a:p>
          <a:p>
            <a:pPr eaLnBrk="1" hangingPunct="1"/>
            <a: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Ответить на вопросы после параграфа</a:t>
            </a:r>
          </a:p>
          <a:p>
            <a:pPr eaLnBrk="1" hangingPunct="1"/>
            <a:r>
              <a:rPr lang="ru-RU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 задание № 6, 7 в тетради.</a:t>
            </a:r>
          </a:p>
          <a:p>
            <a:pPr eaLnBrk="1" hangingPunct="1"/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Понятие системы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6872288" y="2022475"/>
            <a:ext cx="4065587" cy="3341688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</a:rPr>
              <a:t>Система</a:t>
            </a:r>
            <a:r>
              <a:rPr lang="ru-RU" sz="2400"/>
              <a:t> – </a:t>
            </a:r>
            <a:r>
              <a:rPr lang="ru-RU" sz="2400">
                <a:solidFill>
                  <a:schemeClr val="tx1"/>
                </a:solidFill>
              </a:rPr>
              <a:t>это совокупность материальных или информационных объектов, обладающая определенной целостностью.</a:t>
            </a:r>
          </a:p>
        </p:txBody>
      </p:sp>
      <p:grpSp>
        <p:nvGrpSpPr>
          <p:cNvPr id="19459" name="Group 32"/>
          <p:cNvGrpSpPr>
            <a:grpSpLocks/>
          </p:cNvGrpSpPr>
          <p:nvPr/>
        </p:nvGrpSpPr>
        <p:grpSpPr bwMode="auto">
          <a:xfrm>
            <a:off x="1019175" y="1555750"/>
            <a:ext cx="6138863" cy="4826000"/>
            <a:chOff x="539" y="773"/>
            <a:chExt cx="3644" cy="3100"/>
          </a:xfrm>
        </p:grpSpPr>
        <p:sp>
          <p:nvSpPr>
            <p:cNvPr id="19460" name="Oval 30"/>
            <p:cNvSpPr>
              <a:spLocks noChangeArrowheads="1"/>
            </p:cNvSpPr>
            <p:nvPr/>
          </p:nvSpPr>
          <p:spPr bwMode="auto">
            <a:xfrm>
              <a:off x="1075" y="1092"/>
              <a:ext cx="2648" cy="2751"/>
            </a:xfrm>
            <a:prstGeom prst="ellips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461" name="Picture 12" descr="hello_html_700a03a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" y="2179"/>
              <a:ext cx="1397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28" descr="caterpillar-butterfly-dragonfly-beetle-1272959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775"/>
            <a:stretch>
              <a:fillRect/>
            </a:stretch>
          </p:blipFill>
          <p:spPr bwMode="auto">
            <a:xfrm>
              <a:off x="1775" y="773"/>
              <a:ext cx="1630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29" descr="761058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89" y="2540"/>
              <a:ext cx="1594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31"/>
            <p:cNvSpPr txBox="1">
              <a:spLocks noChangeArrowheads="1"/>
            </p:cNvSpPr>
            <p:nvPr/>
          </p:nvSpPr>
          <p:spPr bwMode="auto">
            <a:xfrm>
              <a:off x="1745" y="2373"/>
              <a:ext cx="1436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Система - парк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Понятие системы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7229475" y="2514600"/>
            <a:ext cx="3679825" cy="3881438"/>
          </a:xfrm>
        </p:spPr>
        <p:txBody>
          <a:bodyPr/>
          <a:lstStyle/>
          <a:p>
            <a:pPr eaLnBrk="1" hangingPunct="1">
              <a:buClr>
                <a:srgbClr val="A53010"/>
              </a:buClr>
            </a:pPr>
            <a:r>
              <a:rPr lang="ru-RU" sz="2400" b="1">
                <a:solidFill>
                  <a:srgbClr val="0000CC"/>
                </a:solidFill>
              </a:rPr>
              <a:t>Состав системы</a:t>
            </a:r>
            <a:r>
              <a:rPr lang="ru-RU" sz="2400"/>
              <a:t> – </a:t>
            </a:r>
            <a:r>
              <a:rPr lang="ru-RU" sz="2400">
                <a:solidFill>
                  <a:schemeClr val="tx1"/>
                </a:solidFill>
              </a:rPr>
              <a:t>это совокупность входящих в нее частей (элементов).</a:t>
            </a:r>
          </a:p>
          <a:p>
            <a:pPr eaLnBrk="1" hangingPunct="1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0483" name="Picture 7" descr="racunar-bolj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700" y="1792288"/>
            <a:ext cx="553243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Понятие системы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56600" y="2549525"/>
            <a:ext cx="3000375" cy="2994025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</a:rPr>
              <a:t>Подсистема</a:t>
            </a:r>
            <a:r>
              <a:rPr lang="ru-RU" sz="2400"/>
              <a:t> – </a:t>
            </a:r>
            <a:r>
              <a:rPr lang="ru-RU" sz="2400">
                <a:solidFill>
                  <a:schemeClr val="tx1"/>
                </a:solidFill>
              </a:rPr>
              <a:t>это система, входящая в состав другой, более крупной системы.</a:t>
            </a:r>
          </a:p>
          <a:p>
            <a:pPr eaLnBrk="1" hangingPunct="1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507" name="Picture 4" descr="2"/>
          <p:cNvPicPr>
            <a:picLocks noChangeAspect="1" noChangeArrowheads="1"/>
          </p:cNvPicPr>
          <p:nvPr/>
        </p:nvPicPr>
        <p:blipFill>
          <a:blip r:embed="rId2"/>
          <a:srcRect b="7730"/>
          <a:stretch>
            <a:fillRect/>
          </a:stretch>
        </p:blipFill>
        <p:spPr bwMode="auto">
          <a:xfrm>
            <a:off x="190500" y="1266825"/>
            <a:ext cx="80041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Вывод</a:t>
            </a:r>
            <a:r>
              <a:rPr lang="en-US">
                <a:latin typeface="Arial" charset="0"/>
              </a:rPr>
              <a:t>:</a:t>
            </a:r>
            <a:endParaRPr lang="ru-RU">
              <a:latin typeface="Arial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067675" y="1941513"/>
            <a:ext cx="2838450" cy="3881437"/>
          </a:xfrm>
        </p:spPr>
        <p:txBody>
          <a:bodyPr/>
          <a:lstStyle/>
          <a:p>
            <a:pPr eaLnBrk="1" hangingPunct="1"/>
            <a:r>
              <a:rPr lang="ru-RU" sz="2400" b="1">
                <a:solidFill>
                  <a:schemeClr val="tx1"/>
                </a:solidFill>
              </a:rPr>
              <a:t>Всякая система представляет собой иерархию составляющих её систем.</a:t>
            </a:r>
          </a:p>
          <a:p>
            <a:pPr eaLnBrk="1" hangingPunct="1"/>
            <a:endParaRPr lang="ru-RU" sz="2400" b="1">
              <a:solidFill>
                <a:schemeClr val="tx1"/>
              </a:solidFill>
            </a:endParaRPr>
          </a:p>
        </p:txBody>
      </p:sp>
      <p:grpSp>
        <p:nvGrpSpPr>
          <p:cNvPr id="22531" name="Group 23"/>
          <p:cNvGrpSpPr>
            <a:grpSpLocks/>
          </p:cNvGrpSpPr>
          <p:nvPr/>
        </p:nvGrpSpPr>
        <p:grpSpPr bwMode="auto">
          <a:xfrm>
            <a:off x="327025" y="1474788"/>
            <a:ext cx="7767638" cy="4995862"/>
            <a:chOff x="129" y="1041"/>
            <a:chExt cx="4652" cy="3052"/>
          </a:xfrm>
        </p:grpSpPr>
        <p:sp>
          <p:nvSpPr>
            <p:cNvPr id="22532" name="AutoShape 4" descr="Mindmap"/>
            <p:cNvSpPr>
              <a:spLocks noChangeAspect="1" noChangeArrowheads="1"/>
            </p:cNvSpPr>
            <p:nvPr/>
          </p:nvSpPr>
          <p:spPr bwMode="auto">
            <a:xfrm>
              <a:off x="374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129" y="1041"/>
              <a:ext cx="4652" cy="30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Oval 8"/>
            <p:cNvSpPr>
              <a:spLocks noChangeArrowheads="1"/>
            </p:cNvSpPr>
            <p:nvPr/>
          </p:nvSpPr>
          <p:spPr bwMode="auto">
            <a:xfrm>
              <a:off x="198" y="1719"/>
              <a:ext cx="4427" cy="2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Oval 9"/>
            <p:cNvSpPr>
              <a:spLocks noChangeArrowheads="1"/>
            </p:cNvSpPr>
            <p:nvPr/>
          </p:nvSpPr>
          <p:spPr bwMode="auto">
            <a:xfrm>
              <a:off x="430" y="2382"/>
              <a:ext cx="1994" cy="9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Oval 10"/>
            <p:cNvSpPr>
              <a:spLocks noChangeArrowheads="1"/>
            </p:cNvSpPr>
            <p:nvPr/>
          </p:nvSpPr>
          <p:spPr bwMode="auto">
            <a:xfrm>
              <a:off x="2576" y="2269"/>
              <a:ext cx="1865" cy="10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Oval 11"/>
            <p:cNvSpPr>
              <a:spLocks noChangeArrowheads="1"/>
            </p:cNvSpPr>
            <p:nvPr/>
          </p:nvSpPr>
          <p:spPr bwMode="auto">
            <a:xfrm>
              <a:off x="782" y="2820"/>
              <a:ext cx="1359" cy="47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Oval 12"/>
            <p:cNvSpPr>
              <a:spLocks noChangeArrowheads="1"/>
            </p:cNvSpPr>
            <p:nvPr/>
          </p:nvSpPr>
          <p:spPr bwMode="auto">
            <a:xfrm>
              <a:off x="2854" y="2708"/>
              <a:ext cx="1506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Text Box 13"/>
            <p:cNvSpPr txBox="1">
              <a:spLocks noChangeArrowheads="1"/>
            </p:cNvSpPr>
            <p:nvPr/>
          </p:nvSpPr>
          <p:spPr bwMode="auto">
            <a:xfrm>
              <a:off x="1892" y="1177"/>
              <a:ext cx="119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/>
                <a:t>СРЕДА</a:t>
              </a:r>
            </a:p>
          </p:txBody>
        </p:sp>
        <p:sp>
          <p:nvSpPr>
            <p:cNvPr id="22540" name="Text Box 17"/>
            <p:cNvSpPr txBox="1">
              <a:spLocks noChangeArrowheads="1"/>
            </p:cNvSpPr>
            <p:nvPr/>
          </p:nvSpPr>
          <p:spPr bwMode="auto">
            <a:xfrm>
              <a:off x="855" y="2494"/>
              <a:ext cx="119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Подсистема 1.</a:t>
              </a:r>
            </a:p>
          </p:txBody>
        </p:sp>
        <p:sp>
          <p:nvSpPr>
            <p:cNvPr id="22541" name="Text Box 18"/>
            <p:cNvSpPr txBox="1">
              <a:spLocks noChangeArrowheads="1"/>
            </p:cNvSpPr>
            <p:nvPr/>
          </p:nvSpPr>
          <p:spPr bwMode="auto">
            <a:xfrm>
              <a:off x="1951" y="1837"/>
              <a:ext cx="119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/>
                <a:t>система</a:t>
              </a:r>
            </a:p>
          </p:txBody>
        </p:sp>
        <p:sp>
          <p:nvSpPr>
            <p:cNvPr id="22542" name="Text Box 19"/>
            <p:cNvSpPr txBox="1">
              <a:spLocks noChangeArrowheads="1"/>
            </p:cNvSpPr>
            <p:nvPr/>
          </p:nvSpPr>
          <p:spPr bwMode="auto">
            <a:xfrm>
              <a:off x="793" y="2905"/>
              <a:ext cx="119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Подсистема 1.2</a:t>
              </a:r>
            </a:p>
          </p:txBody>
        </p:sp>
        <p:sp>
          <p:nvSpPr>
            <p:cNvPr id="22543" name="Text Box 21"/>
            <p:cNvSpPr txBox="1">
              <a:spLocks noChangeArrowheads="1"/>
            </p:cNvSpPr>
            <p:nvPr/>
          </p:nvSpPr>
          <p:spPr bwMode="auto">
            <a:xfrm>
              <a:off x="3041" y="2739"/>
              <a:ext cx="119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Подсистема 2.1.</a:t>
              </a:r>
            </a:p>
          </p:txBody>
        </p:sp>
        <p:sp>
          <p:nvSpPr>
            <p:cNvPr id="22544" name="Text Box 22"/>
            <p:cNvSpPr txBox="1">
              <a:spLocks noChangeArrowheads="1"/>
            </p:cNvSpPr>
            <p:nvPr/>
          </p:nvSpPr>
          <p:spPr bwMode="auto">
            <a:xfrm>
              <a:off x="2980" y="2375"/>
              <a:ext cx="119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Подсистема 2.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Системы бывают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80975" y="1833563"/>
            <a:ext cx="12011025" cy="3881437"/>
          </a:xfrm>
        </p:spPr>
        <p:txBody>
          <a:bodyPr/>
          <a:lstStyle/>
          <a:p>
            <a:pPr eaLnBrk="1" hangingPunct="1"/>
            <a:r>
              <a:rPr lang="ru-RU" sz="3200" b="1">
                <a:solidFill>
                  <a:schemeClr val="tx1"/>
                </a:solidFill>
                <a:latin typeface="Arial" charset="0"/>
              </a:rPr>
              <a:t>Естественные </a:t>
            </a:r>
          </a:p>
          <a:p>
            <a:pPr eaLnBrk="1" hangingPunct="1"/>
            <a:endParaRPr lang="ru-RU" sz="3200" b="1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ru-RU" sz="32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3200" b="1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ru-RU" sz="3200" b="1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ru-RU" sz="3200" b="1">
              <a:solidFill>
                <a:schemeClr val="tx1"/>
              </a:solidFill>
              <a:latin typeface="Arial" charset="0"/>
            </a:endParaRPr>
          </a:p>
          <a:p>
            <a:pPr algn="r" eaLnBrk="1" hangingPunct="1"/>
            <a:r>
              <a:rPr lang="ru-RU" sz="3200" b="1">
                <a:solidFill>
                  <a:schemeClr val="tx1"/>
                </a:solidFill>
                <a:latin typeface="Arial" charset="0"/>
              </a:rPr>
              <a:t>искусственные</a:t>
            </a:r>
          </a:p>
        </p:txBody>
      </p:sp>
      <p:pic>
        <p:nvPicPr>
          <p:cNvPr id="23555" name="Picture 4" descr="planety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35488"/>
            <a:ext cx="29511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sozvezdiya-vesennego-n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55700"/>
            <a:ext cx="32178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full_img_full_full_f0ddf6f1972faa64740c6f4b6c8994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9963" y="2763838"/>
            <a:ext cx="321468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proyzvodst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4713" y="3014663"/>
            <a:ext cx="33004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11116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5888" y="1096963"/>
            <a:ext cx="29956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z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9575" y="4389438"/>
            <a:ext cx="32305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Свойства системы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AutoNum type="arabicPeriod"/>
            </a:pPr>
            <a:r>
              <a:rPr lang="ru-RU" sz="2400" b="1">
                <a:solidFill>
                  <a:srgbClr val="0000CC"/>
                </a:solidFill>
                <a:latin typeface="Arial" charset="0"/>
              </a:rPr>
              <a:t>Целостность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:</a:t>
            </a:r>
            <a:r>
              <a:rPr lang="ru-RU" sz="2400">
                <a:latin typeface="Arial" charset="0"/>
              </a:rPr>
              <a:t> </a:t>
            </a:r>
            <a:r>
              <a:rPr lang="ru-RU" sz="2400">
                <a:solidFill>
                  <a:schemeClr val="tx1"/>
                </a:solidFill>
                <a:latin typeface="Arial" charset="0"/>
              </a:rPr>
              <a:t>система существует в совокупности своих частей и выполняет свою отдельную функцию в среде своего существования.</a:t>
            </a:r>
          </a:p>
          <a:p>
            <a:pPr eaLnBrk="1" hangingPunct="1">
              <a:buFont typeface="Wingdings 3" pitchFamily="18" charset="2"/>
              <a:buAutoNum type="arabicPeriod"/>
            </a:pPr>
            <a:r>
              <a:rPr lang="ru-RU" sz="2400" b="1">
                <a:solidFill>
                  <a:srgbClr val="0000CC"/>
                </a:solidFill>
                <a:latin typeface="Arial" charset="0"/>
              </a:rPr>
              <a:t>Целесообразность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:</a:t>
            </a:r>
            <a:r>
              <a:rPr lang="ru-RU" sz="2400">
                <a:latin typeface="Arial" charset="0"/>
              </a:rPr>
              <a:t> </a:t>
            </a:r>
            <a:r>
              <a:rPr lang="ru-RU" sz="2400">
                <a:solidFill>
                  <a:schemeClr val="tx1"/>
                </a:solidFill>
                <a:latin typeface="Arial" charset="0"/>
              </a:rPr>
              <a:t>главная функция, которую выполняет система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Системный эффект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>
                <a:solidFill>
                  <a:srgbClr val="0000CC"/>
                </a:solidFill>
                <a:latin typeface="Arial" charset="0"/>
              </a:rPr>
              <a:t>Система</a:t>
            </a:r>
            <a:r>
              <a:rPr lang="ru-RU" sz="2400">
                <a:latin typeface="Arial" charset="0"/>
              </a:rPr>
              <a:t> – </a:t>
            </a:r>
            <a:r>
              <a:rPr lang="ru-RU" sz="2400">
                <a:solidFill>
                  <a:schemeClr val="tx1"/>
                </a:solidFill>
                <a:latin typeface="Arial" charset="0"/>
              </a:rPr>
              <a:t>это средство достижения цели.</a:t>
            </a:r>
          </a:p>
        </p:txBody>
      </p:sp>
      <p:pic>
        <p:nvPicPr>
          <p:cNvPr id="25603" name="Picture 4" descr="ojScLmcrI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2987675"/>
            <a:ext cx="414178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1efrg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282575"/>
            <a:ext cx="45704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z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7788" y="3382963"/>
            <a:ext cx="415448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charset="0"/>
              </a:rPr>
              <a:t>Закон системного эффекта – принцип эмерджентности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>
                <a:solidFill>
                  <a:schemeClr val="tx1"/>
                </a:solidFill>
                <a:latin typeface="Arial" charset="0"/>
              </a:rPr>
              <a:t>Целое больше суммы своих частей.</a:t>
            </a:r>
          </a:p>
          <a:p>
            <a:pPr eaLnBrk="1" hangingPunct="1"/>
            <a:r>
              <a:rPr lang="ru-RU" sz="2400" b="1">
                <a:solidFill>
                  <a:schemeClr val="tx1"/>
                </a:solidFill>
                <a:latin typeface="Arial" charset="0"/>
              </a:rPr>
              <a:t>Свойства системы не сводятся к совокупности свойств её частей и не выводятся из них.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291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Что такое система?..</vt:lpstr>
      <vt:lpstr>Понятие системы</vt:lpstr>
      <vt:lpstr>Понятие системы</vt:lpstr>
      <vt:lpstr>Понятие системы</vt:lpstr>
      <vt:lpstr>Вывод:</vt:lpstr>
      <vt:lpstr>Системы бывают</vt:lpstr>
      <vt:lpstr>Свойства системы</vt:lpstr>
      <vt:lpstr>Системный эффект</vt:lpstr>
      <vt:lpstr>Закон системного эффекта – принцип эмерджентности</vt:lpstr>
      <vt:lpstr>Связи (отношения) в системе</vt:lpstr>
      <vt:lpstr>Структура системы</vt:lpstr>
      <vt:lpstr>Системный подход</vt:lpstr>
      <vt:lpstr>Что такое система?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Xчто такое система</dc:title>
  <dc:creator>user</dc:creator>
  <cp:lastModifiedBy>Пользователь</cp:lastModifiedBy>
  <cp:revision>6</cp:revision>
  <dcterms:created xsi:type="dcterms:W3CDTF">2015-09-10T13:47:10Z</dcterms:created>
  <dcterms:modified xsi:type="dcterms:W3CDTF">2023-05-11T06:00:18Z</dcterms:modified>
</cp:coreProperties>
</file>