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61" r:id="rId3"/>
    <p:sldId id="259" r:id="rId4"/>
    <p:sldId id="260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78" r:id="rId24"/>
    <p:sldId id="28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5D6A6-1261-4C97-A639-529A91DED42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B920A-9918-4458-9219-4AEA4C48E42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D7879-E6A1-4974-926B-3FC04F35823F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34198-2C30-4156-8339-A0B964A66CF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late.google.com/translate?hl=ru&amp;prev=_t&amp;sl=auto&amp;tl=ru&amp;u=https://csrnow.com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late.google.com/translate?hl=ru&amp;prev=_t&amp;sl=auto&amp;tl=ru&amp;u=https://csrnow.com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late.google.com/translate?hl=ru&amp;prev=_t&amp;sl=auto&amp;tl=ru&amp;u=https://csr-token.com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late.google.com/translate?hl=ru&amp;prev=_t&amp;sl=auto&amp;tl=ru&amp;u=https://csrnow.com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риншот 19-03-2021 170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42493"/>
            <a:ext cx="9144000" cy="51730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714356"/>
            <a:ext cx="800105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Для достижения этой общей цели в общей сложности 10 производственных</a:t>
            </a:r>
          </a:p>
          <a:p>
            <a:r>
              <a:rPr lang="ru-RU" sz="1600" dirty="0" smtClean="0"/>
              <a:t>Установки устанавливаются на каждом производственном объекте в течение 18-24 месяцев.</a:t>
            </a:r>
          </a:p>
          <a:p>
            <a:endParaRPr lang="ru-RU" sz="1600" dirty="0" smtClean="0"/>
          </a:p>
          <a:p>
            <a:r>
              <a:rPr lang="ru-RU" sz="1600" dirty="0" smtClean="0"/>
              <a:t>Таким образом, на одном отдельном производственном предприятии предполагается производить </a:t>
            </a:r>
            <a:r>
              <a:rPr lang="ru-RU" sz="1600" dirty="0" err="1" smtClean="0"/>
              <a:t>ок</a:t>
            </a:r>
            <a:r>
              <a:rPr lang="ru-RU" sz="1600" dirty="0" smtClean="0"/>
              <a:t>. 7,2 миллиона литров </a:t>
            </a:r>
            <a:r>
              <a:rPr lang="ru-RU" sz="1600" dirty="0" err="1" smtClean="0"/>
              <a:t>пиролизного</a:t>
            </a:r>
            <a:r>
              <a:rPr lang="ru-RU" sz="1600" dirty="0" smtClean="0"/>
              <a:t> масла с низким содержанием серы в год, в то время как в то же время удаление из окружающей среды более 14,4 миллиона килограммов пластиковых отходов.</a:t>
            </a:r>
          </a:p>
          <a:p>
            <a:endParaRPr lang="ru-RU" sz="1600" dirty="0" smtClean="0"/>
          </a:p>
          <a:p>
            <a:r>
              <a:rPr lang="ru-RU" sz="1600" dirty="0" err="1" smtClean="0"/>
              <a:t>Corsair</a:t>
            </a:r>
            <a:r>
              <a:rPr lang="ru-RU" sz="1600" dirty="0" smtClean="0"/>
              <a:t> стремится создать всемирную сеть производственных предприятий и достичь производственной цели +1 миллиард литров.</a:t>
            </a:r>
          </a:p>
          <a:p>
            <a:r>
              <a:rPr lang="ru-RU" sz="1600" dirty="0" err="1" smtClean="0"/>
              <a:t>пиролизного</a:t>
            </a:r>
            <a:r>
              <a:rPr lang="ru-RU" sz="1600" dirty="0" smtClean="0"/>
              <a:t> масла в год.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0"/>
            <a:ext cx="821537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3. ЗАГРЯЗНЕНИЕ ПЛАСТИКОВЫМИ ОТХОДАМИ</a:t>
            </a:r>
            <a:endParaRPr lang="ru-RU" dirty="0"/>
          </a:p>
          <a:p>
            <a:r>
              <a:rPr lang="ru-RU" sz="1600" b="1" dirty="0"/>
              <a:t>3.5.3.1. ПЕРВЫЙ АЗИАТСКИЙ ПРОЕКТ (БАНГКОК, ТАИЛАНД)</a:t>
            </a:r>
            <a:endParaRPr lang="ru-RU" sz="1600" dirty="0"/>
          </a:p>
          <a:p>
            <a:r>
              <a:rPr lang="ru-RU" dirty="0"/>
              <a:t> </a:t>
            </a:r>
            <a:r>
              <a:rPr lang="ru-RU" sz="1600" dirty="0" err="1" smtClean="0"/>
              <a:t>Corsair</a:t>
            </a:r>
            <a:r>
              <a:rPr lang="ru-RU" sz="1600" dirty="0" smtClean="0"/>
              <a:t> </a:t>
            </a:r>
            <a:r>
              <a:rPr lang="ru-RU" sz="1600" dirty="0"/>
              <a:t>запустила </a:t>
            </a:r>
            <a:r>
              <a:rPr lang="ru-RU" sz="1600" dirty="0" err="1"/>
              <a:t>пилотную</a:t>
            </a:r>
            <a:r>
              <a:rPr lang="ru-RU" sz="1600" dirty="0"/>
              <a:t> фазу своего первого предприятия в Бангкоке, введя в эксплуатацию 2 машины в начале 2020 года </a:t>
            </a:r>
            <a:r>
              <a:rPr lang="ru-RU" sz="1600" dirty="0" smtClean="0"/>
              <a:t>каждая с </a:t>
            </a:r>
            <a:r>
              <a:rPr lang="ru-RU" sz="1600" dirty="0"/>
              <a:t>производительностью </a:t>
            </a:r>
            <a:r>
              <a:rPr lang="ru-RU" sz="1600" dirty="0" err="1"/>
              <a:t>ок</a:t>
            </a:r>
            <a:r>
              <a:rPr lang="ru-RU" sz="1600" dirty="0"/>
              <a:t>. 60 000 литров в месяц. Позже в 2020 / начале 2021 года </a:t>
            </a:r>
            <a:r>
              <a:rPr lang="ru-RU" sz="1600" dirty="0" smtClean="0"/>
              <a:t>была добавлена </a:t>
            </a:r>
            <a:r>
              <a:rPr lang="ru-RU" sz="1600" dirty="0"/>
              <a:t>​​третья </a:t>
            </a:r>
            <a:r>
              <a:rPr lang="ru-RU" sz="1600" dirty="0" smtClean="0"/>
              <a:t>машина на объекте</a:t>
            </a:r>
            <a:endParaRPr lang="ru-RU" sz="1600" dirty="0"/>
          </a:p>
          <a:p>
            <a:r>
              <a:rPr lang="ru-RU" sz="1600" dirty="0"/>
              <a:t>Кроме того, была увеличена площадь объекта недвижимости, чтобы облегчить расширение объекта до его целевого уровня </a:t>
            </a:r>
            <a:r>
              <a:rPr lang="ru-RU" sz="1600" dirty="0" smtClean="0"/>
              <a:t>эксплуатации мощность </a:t>
            </a:r>
            <a:r>
              <a:rPr lang="ru-RU" sz="1600" dirty="0"/>
              <a:t>до 10 производственных единиц, таким образом, достигнув объема производства прибл. 600000 литров в месяц или 7,2 миллиона</a:t>
            </a:r>
          </a:p>
          <a:p>
            <a:r>
              <a:rPr lang="ru-RU" sz="1600" dirty="0"/>
              <a:t>литров в год, цель, которую Компания стремится достичь к концу 2021 - началу 2022 года.</a:t>
            </a:r>
          </a:p>
          <a:p>
            <a:r>
              <a:rPr lang="ru-RU" dirty="0"/>
              <a:t> </a:t>
            </a:r>
            <a:r>
              <a:rPr lang="ru-RU" sz="1600" b="1" dirty="0" smtClean="0"/>
              <a:t>3.5.3.2</a:t>
            </a:r>
            <a:r>
              <a:rPr lang="ru-RU" sz="1600" b="1" dirty="0"/>
              <a:t>. ПЕРВЫЙ ЕВРОПЕЙСКИЙ ПРОЕКТ (СЛОВЕНИЯ)</a:t>
            </a:r>
            <a:endParaRPr lang="ru-RU" sz="1600" dirty="0"/>
          </a:p>
          <a:p>
            <a:r>
              <a:rPr lang="ru-RU" sz="1600" dirty="0"/>
              <a:t>В конце 2020 года </a:t>
            </a:r>
            <a:r>
              <a:rPr lang="ru-RU" sz="1600" dirty="0" err="1"/>
              <a:t>Corsair</a:t>
            </a:r>
            <a:r>
              <a:rPr lang="ru-RU" sz="1600" dirty="0"/>
              <a:t> </a:t>
            </a:r>
            <a:r>
              <a:rPr lang="ru-RU" sz="1600" dirty="0" err="1"/>
              <a:t>Group</a:t>
            </a:r>
            <a:r>
              <a:rPr lang="ru-RU" sz="1600" dirty="0"/>
              <a:t> приобрела своего единственного оставшегося конкурента в Таиланде, приобретя существующее производство.</a:t>
            </a:r>
          </a:p>
          <a:p>
            <a:r>
              <a:rPr lang="ru-RU" sz="1600" dirty="0"/>
              <a:t>цех, его оперативно-технический персонал и две установки для </a:t>
            </a:r>
            <a:r>
              <a:rPr lang="ru-RU" sz="1600" dirty="0" err="1"/>
              <a:t>пиролизного</a:t>
            </a:r>
            <a:r>
              <a:rPr lang="ru-RU" sz="1600" dirty="0"/>
              <a:t> производства. Эти машины прошли испытания в сроки</a:t>
            </a:r>
          </a:p>
          <a:p>
            <a:r>
              <a:rPr lang="ru-RU" sz="1600" dirty="0"/>
              <a:t>производства и воздействия на окружающую среду в период с декабря 2020 года по февраль 2021 года.</a:t>
            </a:r>
          </a:p>
          <a:p>
            <a:r>
              <a:rPr lang="ru-RU" sz="1600" dirty="0"/>
              <a:t>После успешных результатов эти машины разбираются и отправляются в Словению для предварительного испытания и проверки.</a:t>
            </a:r>
          </a:p>
          <a:p>
            <a:r>
              <a:rPr lang="ru-RU" sz="1600" dirty="0" err="1"/>
              <a:t>пилотный</a:t>
            </a:r>
            <a:r>
              <a:rPr lang="ru-RU" sz="1600" dirty="0"/>
              <a:t> проект, что значительно сократит прогнозируемые сроки операций в Европе.</a:t>
            </a:r>
          </a:p>
          <a:p>
            <a:r>
              <a:rPr lang="ru-RU" sz="1600" dirty="0"/>
              <a:t>Планируется, что реализация проекта в Словении начнется в июне 2021 года с использованием этих двух производственных единиц.</a:t>
            </a:r>
          </a:p>
          <a:p>
            <a:r>
              <a:rPr lang="ru-RU" sz="1600" dirty="0"/>
              <a:t>производя около 150 000 литров масла в месяц. Это производство будет расширено за счет добавления шести (6)</a:t>
            </a:r>
          </a:p>
          <a:p>
            <a:r>
              <a:rPr lang="ru-RU" sz="1600" dirty="0"/>
              <a:t>к середине 2023 года увеличится количество производственных единиц, чтобы достичь общего объема производства +600 000 литров масла в месяц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142984"/>
            <a:ext cx="821537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3. ЗАГРЯЗНЕНИЕ ПЛАСТИКОВЫМИ ОТХОДАМИ</a:t>
            </a:r>
            <a:endParaRPr lang="ru-RU" dirty="0"/>
          </a:p>
          <a:p>
            <a:r>
              <a:rPr lang="en-US" dirty="0"/>
              <a:t> </a:t>
            </a:r>
            <a:r>
              <a:rPr lang="ru-RU" sz="1600" b="1" dirty="0" smtClean="0"/>
              <a:t>3.5.3.3</a:t>
            </a:r>
            <a:r>
              <a:rPr lang="ru-RU" sz="1600" b="1" dirty="0"/>
              <a:t>. ДАЛЬНЕЙШИЕ </a:t>
            </a:r>
            <a:r>
              <a:rPr lang="ru-RU" sz="1600" b="1" dirty="0" smtClean="0"/>
              <a:t>ПРОЕКТЫ</a:t>
            </a:r>
          </a:p>
          <a:p>
            <a:endParaRPr lang="ru-RU" sz="1600" dirty="0"/>
          </a:p>
          <a:p>
            <a:r>
              <a:rPr lang="ru-RU" dirty="0"/>
              <a:t>У </a:t>
            </a:r>
            <a:r>
              <a:rPr lang="ru-RU" dirty="0" err="1"/>
              <a:t>Corsair</a:t>
            </a:r>
            <a:r>
              <a:rPr lang="ru-RU" dirty="0"/>
              <a:t> потрясающее видение масштабирования различных операционных проектов </a:t>
            </a:r>
            <a:r>
              <a:rPr lang="ru-RU" dirty="0" smtClean="0"/>
              <a:t>на планета </a:t>
            </a:r>
            <a:r>
              <a:rPr lang="ru-RU" dirty="0"/>
              <a:t>в метеорной атаке по экологическим проблемам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Большое внимание было уделено ранним </a:t>
            </a:r>
            <a:r>
              <a:rPr lang="ru-RU" dirty="0" err="1"/>
              <a:t>пилотным</a:t>
            </a:r>
            <a:r>
              <a:rPr lang="ru-RU" dirty="0"/>
              <a:t> проектам и начальному </a:t>
            </a:r>
            <a:r>
              <a:rPr lang="ru-RU" dirty="0" smtClean="0"/>
              <a:t>расширению деятельность </a:t>
            </a:r>
            <a:r>
              <a:rPr lang="ru-RU" dirty="0"/>
              <a:t>по обеспечению надежного, повторяемого, ориентированного на процесс </a:t>
            </a:r>
            <a:r>
              <a:rPr lang="ru-RU" dirty="0" smtClean="0"/>
              <a:t> плана</a:t>
            </a:r>
            <a:r>
              <a:rPr lang="ru-RU" dirty="0"/>
              <a:t>, прежде </a:t>
            </a:r>
            <a:r>
              <a:rPr lang="ru-RU" dirty="0" smtClean="0"/>
              <a:t>всего подготовлены </a:t>
            </a:r>
            <a:r>
              <a:rPr lang="ru-RU" dirty="0"/>
              <a:t>и, что не менее важно, выполнены, что приведет к полному рабочему состоянию.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642918"/>
            <a:ext cx="8572561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4. СНИЖЕНИЕ ЗАГРЯЗНЕНИЯ </a:t>
            </a:r>
            <a:r>
              <a:rPr lang="ru-RU" b="1" dirty="0" smtClean="0"/>
              <a:t>ВОДЫ</a:t>
            </a:r>
          </a:p>
          <a:p>
            <a:r>
              <a:rPr lang="ru-RU" sz="1600" dirty="0" smtClean="0"/>
              <a:t>По </a:t>
            </a:r>
            <a:r>
              <a:rPr lang="ru-RU" sz="1600" dirty="0"/>
              <a:t>оценкам, ежегодно в океаны попадает около 8-10 миллионов метрических тонн пластиковых отходов.</a:t>
            </a:r>
          </a:p>
          <a:p>
            <a:r>
              <a:rPr lang="ru-RU" sz="1600" dirty="0"/>
              <a:t>Обломки образовали гигантские мусорные пятна. Их пять по всему миру, и самый крупный - «Великий Тихий океан».</a:t>
            </a:r>
          </a:p>
          <a:p>
            <a:r>
              <a:rPr lang="ru-RU" sz="1600" dirty="0" err="1"/>
              <a:t>Garbage</a:t>
            </a:r>
            <a:r>
              <a:rPr lang="ru-RU" sz="1600" dirty="0"/>
              <a:t> </a:t>
            </a:r>
            <a:r>
              <a:rPr lang="ru-RU" sz="1600" dirty="0" err="1"/>
              <a:t>Patch</a:t>
            </a:r>
            <a:r>
              <a:rPr lang="ru-RU" sz="1600" dirty="0"/>
              <a:t> »- включает около 1,8 трлн. Мусора и занимает площадь в три раза превышающую территорию Франции.</a:t>
            </a:r>
          </a:p>
          <a:p>
            <a:r>
              <a:rPr lang="ru-RU" sz="1600" dirty="0" err="1"/>
              <a:t>Corsair</a:t>
            </a:r>
            <a:r>
              <a:rPr lang="ru-RU" sz="1600" dirty="0"/>
              <a:t> будет участвовать в проектах по сокращению количества пластиковых отходов в наших океанах, озерах, реках и других водотоках для своих </a:t>
            </a:r>
            <a:r>
              <a:rPr lang="ru-RU" sz="1600" dirty="0" err="1"/>
              <a:t>пиролизных</a:t>
            </a:r>
            <a:r>
              <a:rPr lang="ru-RU" sz="1600" dirty="0"/>
              <a:t> установок.</a:t>
            </a:r>
          </a:p>
          <a:p>
            <a:r>
              <a:rPr lang="ru-RU" sz="1600" dirty="0"/>
              <a:t>Дополнительная информация об этих проектах будет опубликована на </a:t>
            </a:r>
            <a:r>
              <a:rPr lang="ru-RU" sz="1600" dirty="0">
                <a:hlinkClick r:id="rId2"/>
              </a:rPr>
              <a:t>https://csrnow.com</a:t>
            </a:r>
            <a:r>
              <a:rPr lang="ru-RU" sz="1600" dirty="0"/>
              <a:t> .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5. СНИЖЕНИЕ ЗАГРЯЗНЕНИЯ </a:t>
            </a:r>
            <a:r>
              <a:rPr lang="ru-RU" b="1" dirty="0" smtClean="0"/>
              <a:t>ВОЗДУХА</a:t>
            </a:r>
            <a:endParaRPr lang="ru-RU" dirty="0"/>
          </a:p>
          <a:p>
            <a:r>
              <a:rPr lang="ru-RU" sz="1600" dirty="0"/>
              <a:t>Воздух, которым мы дышим, загрязнен твердыми частицами (PM).</a:t>
            </a:r>
          </a:p>
          <a:p>
            <a:r>
              <a:rPr lang="ru-RU" sz="1600" dirty="0"/>
              <a:t>«ТЧ 2,5» - это термин, который относится к очень мелким частицам вещества (размером 2,5 микрометра), составляющим треть диаметра человеческого волоса,</a:t>
            </a:r>
          </a:p>
          <a:p>
            <a:r>
              <a:rPr lang="ru-RU" sz="1600" dirty="0"/>
              <a:t>которые выбрасываются в атмосферу выбросами от автомобилей, самолетов, электростанций, жилых и </a:t>
            </a:r>
            <a:r>
              <a:rPr lang="ru-RU" sz="1600" dirty="0" smtClean="0"/>
              <a:t>сельскохозяйственных  строений ( отопление </a:t>
            </a:r>
            <a:r>
              <a:rPr lang="ru-RU" sz="1600" dirty="0" err="1" smtClean="0"/>
              <a:t>помешений</a:t>
            </a:r>
            <a:r>
              <a:rPr lang="ru-RU" sz="1600" dirty="0" smtClean="0"/>
              <a:t> , </a:t>
            </a:r>
            <a:r>
              <a:rPr lang="ru-RU" sz="1600" dirty="0" err="1" smtClean="0"/>
              <a:t>уголь,дроваи</a:t>
            </a:r>
            <a:r>
              <a:rPr lang="ru-RU" sz="1600" dirty="0" smtClean="0"/>
              <a:t> </a:t>
            </a:r>
            <a:r>
              <a:rPr lang="ru-RU" sz="1600" dirty="0" err="1" smtClean="0"/>
              <a:t>т.д</a:t>
            </a:r>
            <a:r>
              <a:rPr lang="ru-RU" sz="1600" dirty="0" smtClean="0"/>
              <a:t> ) </a:t>
            </a:r>
            <a:r>
              <a:rPr lang="ru-RU" sz="1600" dirty="0"/>
              <a:t>и даже пыльные бури.</a:t>
            </a:r>
          </a:p>
          <a:p>
            <a:r>
              <a:rPr lang="ru-RU" sz="1600" dirty="0" err="1"/>
              <a:t>Corsair</a:t>
            </a:r>
            <a:r>
              <a:rPr lang="ru-RU" sz="1600" dirty="0"/>
              <a:t> предоставит научно доказанное решение для снижения уровня загрязнения PM 2,5, которым мы дышим ежедневно.</a:t>
            </a:r>
          </a:p>
          <a:p>
            <a:r>
              <a:rPr lang="ru-RU" sz="1600" dirty="0"/>
              <a:t>Цель состоит в том, чтобы сделать жизнь всех нас более здоровой и долгой.</a:t>
            </a:r>
          </a:p>
          <a:p>
            <a:r>
              <a:rPr lang="ru-RU" sz="1600" dirty="0"/>
              <a:t>Дополнительная информация об этих проектах будет опубликована на </a:t>
            </a:r>
            <a:r>
              <a:rPr lang="ru-RU" sz="1600" dirty="0">
                <a:hlinkClick r:id="rId2"/>
              </a:rPr>
              <a:t>https://csrnow.com</a:t>
            </a:r>
            <a:r>
              <a:rPr lang="ru-RU" sz="1600" dirty="0"/>
              <a:t> 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9" y="1357298"/>
            <a:ext cx="807249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6. </a:t>
            </a:r>
            <a:r>
              <a:rPr lang="ru-RU" b="1" dirty="0" smtClean="0"/>
              <a:t>«ПРОЕКТ  </a:t>
            </a:r>
            <a:r>
              <a:rPr lang="ru-RU" b="1" dirty="0"/>
              <a:t>X</a:t>
            </a:r>
            <a:r>
              <a:rPr lang="ru-RU" b="1" dirty="0" smtClean="0"/>
              <a:t>»</a:t>
            </a:r>
          </a:p>
          <a:p>
            <a:endParaRPr lang="ru-RU" dirty="0"/>
          </a:p>
          <a:p>
            <a:r>
              <a:rPr lang="ru-RU" sz="1600" b="1" dirty="0"/>
              <a:t>CORSAIR ПОДДЕРЖИВАЕТ НАУЧНЫЕ ИССЛЕДОВАНИЯ - ПРОЕКТ «POWER TO X</a:t>
            </a:r>
            <a:r>
              <a:rPr lang="ru-RU" sz="1600" b="1" dirty="0" smtClean="0"/>
              <a:t>».</a:t>
            </a:r>
          </a:p>
          <a:p>
            <a:endParaRPr lang="ru-RU" sz="1600" dirty="0"/>
          </a:p>
          <a:p>
            <a:r>
              <a:rPr lang="ru-RU" dirty="0"/>
              <a:t>Извлечение углерода из атмосферы и извлечение водорода из воды</a:t>
            </a:r>
          </a:p>
          <a:p>
            <a:r>
              <a:rPr lang="ru-RU" dirty="0"/>
              <a:t>дополнительный химический процесс может быть использован для создания топлива не на основе ископаемого топлива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Дополнительная информация об этих проектах будет опубликована на </a:t>
            </a:r>
            <a:r>
              <a:rPr lang="ru-RU" dirty="0">
                <a:hlinkClick r:id="rId2"/>
              </a:rPr>
              <a:t>https://csrnow.com</a:t>
            </a:r>
            <a:r>
              <a:rPr lang="ru-RU" dirty="0"/>
              <a:t> 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0"/>
            <a:ext cx="8143932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7. CORSAIR FOUNDATION</a:t>
            </a:r>
            <a:endParaRPr lang="ru-RU" dirty="0"/>
          </a:p>
          <a:p>
            <a:r>
              <a:rPr lang="ru-RU" sz="1600" b="1" dirty="0"/>
              <a:t>7.1. </a:t>
            </a:r>
            <a:r>
              <a:rPr lang="en-US" sz="1600" b="1" dirty="0"/>
              <a:t>CSR</a:t>
            </a:r>
            <a:r>
              <a:rPr lang="ru-RU" sz="1600" b="1" dirty="0"/>
              <a:t> - КОРПОРАТИВНАЯ СОЦИАЛЬНАЯ ОТВЕТСТВЕННОСТЬ</a:t>
            </a:r>
            <a:endParaRPr lang="ru-RU" sz="1600" dirty="0"/>
          </a:p>
          <a:p>
            <a:r>
              <a:rPr lang="ru-RU" sz="1600" dirty="0" err="1"/>
              <a:t>Corsair</a:t>
            </a:r>
            <a:r>
              <a:rPr lang="ru-RU" sz="1600" dirty="0"/>
              <a:t> твердо убежден в том, что каждая успешная компания должна что-то отдавать обществу. Поэтому </a:t>
            </a:r>
            <a:r>
              <a:rPr lang="ru-RU" sz="1600" dirty="0" err="1"/>
              <a:t>Corsair</a:t>
            </a:r>
            <a:r>
              <a:rPr lang="ru-RU" sz="1600" dirty="0"/>
              <a:t> основал </a:t>
            </a:r>
            <a:r>
              <a:rPr lang="ru-RU" sz="1600" dirty="0" err="1"/>
              <a:t>Corsair</a:t>
            </a:r>
            <a:r>
              <a:rPr lang="ru-RU" sz="1600" dirty="0"/>
              <a:t> </a:t>
            </a:r>
            <a:r>
              <a:rPr lang="ru-RU" sz="1600" dirty="0" err="1" smtClean="0"/>
              <a:t>Foundation</a:t>
            </a:r>
            <a:r>
              <a:rPr lang="ru-RU" sz="1600" dirty="0" smtClean="0"/>
              <a:t>, через </a:t>
            </a:r>
            <a:r>
              <a:rPr lang="ru-RU" sz="1600" dirty="0"/>
              <a:t>которые компания будет направлять часть своей прибыли на благотворительные проекты, то есть на поддержку образовательных программ, медицинское обслуживание, охрану окружающей среды.</a:t>
            </a:r>
          </a:p>
          <a:p>
            <a:r>
              <a:rPr lang="ru-RU" sz="1600" dirty="0"/>
              <a:t>улучшения и стремление улучшить жизнь людей в менее благополучных регионах по всему миру.</a:t>
            </a:r>
          </a:p>
          <a:p>
            <a:r>
              <a:rPr lang="ru-RU" dirty="0"/>
              <a:t> </a:t>
            </a:r>
          </a:p>
          <a:p>
            <a:r>
              <a:rPr lang="ru-RU" sz="1600" b="1" dirty="0"/>
              <a:t>7.2. БЛАГОТВОРИТЕЛЬНОСТЬ </a:t>
            </a:r>
            <a:r>
              <a:rPr lang="en-US" sz="1600" b="1" dirty="0"/>
              <a:t>CSR</a:t>
            </a:r>
            <a:r>
              <a:rPr lang="ru-RU" sz="1600" b="1" dirty="0"/>
              <a:t> - Оцифровка, </a:t>
            </a:r>
            <a:r>
              <a:rPr lang="ru-RU" sz="1600" b="1" dirty="0" err="1" smtClean="0"/>
              <a:t>Токенизация</a:t>
            </a:r>
            <a:r>
              <a:rPr lang="ru-RU" sz="1600" b="1" dirty="0"/>
              <a:t>, </a:t>
            </a:r>
            <a:r>
              <a:rPr lang="ru-RU" sz="1600" b="1" dirty="0" smtClean="0"/>
              <a:t>Современный способ</a:t>
            </a:r>
            <a:endParaRPr lang="ru-RU" sz="1600" dirty="0"/>
          </a:p>
          <a:p>
            <a:r>
              <a:rPr lang="ru-RU" sz="1600" dirty="0" err="1"/>
              <a:t>Corsair</a:t>
            </a:r>
            <a:r>
              <a:rPr lang="ru-RU" sz="1600" dirty="0"/>
              <a:t> предложит организациям по всему миру возможность присоединиться к благому делу и отдать деньги сообществам с помощью </a:t>
            </a:r>
            <a:r>
              <a:rPr lang="ru-RU" sz="1600" dirty="0" err="1"/>
              <a:t>токена</a:t>
            </a:r>
            <a:r>
              <a:rPr lang="ru-RU" sz="1600" dirty="0"/>
              <a:t> CSR.</a:t>
            </a:r>
          </a:p>
          <a:p>
            <a:r>
              <a:rPr lang="en-US" sz="1600" dirty="0"/>
              <a:t>CSR</a:t>
            </a:r>
            <a:r>
              <a:rPr lang="ru-RU" sz="1600" dirty="0"/>
              <a:t> - это современный оцифрованный </a:t>
            </a:r>
            <a:r>
              <a:rPr lang="ru-RU" sz="1600" dirty="0" err="1"/>
              <a:t>токенизированный</a:t>
            </a:r>
            <a:r>
              <a:rPr lang="ru-RU" sz="1600" dirty="0"/>
              <a:t> способ для всех организаций по всему миру проводить свою деятельность в области </a:t>
            </a:r>
            <a:r>
              <a:rPr lang="en-US" sz="1600" dirty="0"/>
              <a:t>CSR</a:t>
            </a:r>
            <a:r>
              <a:rPr lang="ru-RU" sz="1600" dirty="0"/>
              <a:t>.</a:t>
            </a:r>
          </a:p>
          <a:p>
            <a:r>
              <a:rPr lang="ru-RU" sz="1600" dirty="0"/>
              <a:t>Взамен Организации могут обменивать </a:t>
            </a:r>
            <a:r>
              <a:rPr lang="ru-RU" sz="1600" dirty="0" err="1"/>
              <a:t>токены</a:t>
            </a:r>
            <a:r>
              <a:rPr lang="ru-RU" sz="1600" dirty="0"/>
              <a:t> на услуги наших партнеров на торговой платформе, продавать </a:t>
            </a:r>
            <a:r>
              <a:rPr lang="ru-RU" sz="1600" dirty="0" err="1"/>
              <a:t>токены</a:t>
            </a:r>
            <a:r>
              <a:rPr lang="ru-RU" sz="1600" dirty="0"/>
              <a:t> CSR в </a:t>
            </a:r>
            <a:r>
              <a:rPr lang="ru-RU" sz="1600" dirty="0" err="1"/>
              <a:t>криптовалюте</a:t>
            </a:r>
            <a:r>
              <a:rPr lang="ru-RU" sz="1600" dirty="0"/>
              <a:t>.</a:t>
            </a:r>
          </a:p>
          <a:p>
            <a:r>
              <a:rPr lang="ru-RU" sz="1600" dirty="0"/>
              <a:t>Обменивает или сохраняет </a:t>
            </a:r>
            <a:r>
              <a:rPr lang="ru-RU" sz="1600" dirty="0" err="1"/>
              <a:t>токены</a:t>
            </a:r>
            <a:r>
              <a:rPr lang="ru-RU" sz="1600" dirty="0"/>
              <a:t> CSR, чтобы продемонстрировать участие в проекте под знаменем корпоративной социальной ответственности.</a:t>
            </a:r>
          </a:p>
          <a:p>
            <a:r>
              <a:rPr lang="ru-RU" sz="1600" dirty="0"/>
              <a:t>Такой </a:t>
            </a:r>
            <a:r>
              <a:rPr lang="ru-RU" sz="1600" dirty="0" err="1"/>
              <a:t>токенизированный</a:t>
            </a:r>
            <a:r>
              <a:rPr lang="ru-RU" sz="1600" dirty="0"/>
              <a:t> подход к корпоративной социальной ответственности снижает или устраняет необходимость для организации физически участвовать в деятельности </a:t>
            </a:r>
            <a:r>
              <a:rPr lang="ru-RU" sz="1600" dirty="0" smtClean="0"/>
              <a:t>фонда и </a:t>
            </a:r>
            <a:r>
              <a:rPr lang="ru-RU" sz="1600" dirty="0"/>
              <a:t>сосредоточиться на своей повседневной деятельности, одновременно поддерживая </a:t>
            </a:r>
            <a:r>
              <a:rPr lang="ru-RU" sz="1600" dirty="0" err="1"/>
              <a:t>Corsair</a:t>
            </a:r>
            <a:r>
              <a:rPr lang="ru-RU" sz="1600" dirty="0"/>
              <a:t> </a:t>
            </a:r>
            <a:r>
              <a:rPr lang="ru-RU" sz="1600" dirty="0" err="1"/>
              <a:t>Group</a:t>
            </a:r>
            <a:r>
              <a:rPr lang="ru-RU" sz="1600" dirty="0"/>
              <a:t> в ее миссии по решению некоторых из самых неотложных экологических проблем, с которыми сталкивается</a:t>
            </a:r>
          </a:p>
          <a:p>
            <a:r>
              <a:rPr lang="ru-RU" sz="1600" dirty="0"/>
              <a:t>человечность; Загрязнение пластиком, загрязнение воздуха, загрязнение воды, изменение климата и бедность.</a:t>
            </a:r>
          </a:p>
          <a:p>
            <a:r>
              <a:rPr lang="ru-RU" sz="1600" dirty="0"/>
              <a:t>Организации могут делать добро, поддерживая </a:t>
            </a:r>
            <a:r>
              <a:rPr lang="ru-RU" sz="1600" dirty="0" err="1"/>
              <a:t>Corsair</a:t>
            </a:r>
            <a:r>
              <a:rPr lang="ru-RU" sz="1600" dirty="0"/>
              <a:t> в Миссии по спасению нашей планеты, продолжая при этом сосредотачиваться на своей основной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357166"/>
            <a:ext cx="807249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8. ТОКЕН </a:t>
            </a:r>
            <a:r>
              <a:rPr lang="en-US" b="1" dirty="0"/>
              <a:t>CSR</a:t>
            </a:r>
            <a:endParaRPr lang="ru-RU" dirty="0"/>
          </a:p>
          <a:p>
            <a:r>
              <a:rPr lang="ru-RU" sz="1600" b="1" dirty="0"/>
              <a:t>8.1. </a:t>
            </a:r>
            <a:r>
              <a:rPr lang="en-US" sz="1600" b="1" dirty="0"/>
              <a:t>CSR</a:t>
            </a:r>
            <a:r>
              <a:rPr lang="ru-RU" sz="1600" b="1" dirty="0"/>
              <a:t> ТОКЕН</a:t>
            </a:r>
            <a:endParaRPr lang="ru-RU" sz="1600" dirty="0"/>
          </a:p>
          <a:p>
            <a:r>
              <a:rPr lang="ru-RU" sz="1600" dirty="0" err="1"/>
              <a:t>Corsair</a:t>
            </a:r>
            <a:r>
              <a:rPr lang="ru-RU" sz="1600" dirty="0"/>
              <a:t> привлекла </a:t>
            </a:r>
            <a:r>
              <a:rPr lang="ru-RU" sz="1600" dirty="0" smtClean="0"/>
              <a:t> </a:t>
            </a:r>
            <a:r>
              <a:rPr lang="ru-RU" sz="1600" dirty="0" err="1" smtClean="0"/>
              <a:t>Сщщбщество</a:t>
            </a:r>
            <a:r>
              <a:rPr lang="ru-RU" sz="1600" dirty="0" smtClean="0"/>
              <a:t> </a:t>
            </a:r>
            <a:r>
              <a:rPr lang="ru-RU" sz="1600" dirty="0" err="1" smtClean="0"/>
              <a:t>Amplivo</a:t>
            </a:r>
            <a:r>
              <a:rPr lang="ru-RU" sz="1600" dirty="0" smtClean="0"/>
              <a:t> </a:t>
            </a:r>
            <a:r>
              <a:rPr lang="ru-RU" sz="1600" dirty="0"/>
              <a:t>к созданию и распространению служебного </a:t>
            </a:r>
            <a:r>
              <a:rPr lang="ru-RU" sz="1600" dirty="0" err="1"/>
              <a:t>токена</a:t>
            </a:r>
            <a:r>
              <a:rPr lang="ru-RU" sz="1600" dirty="0"/>
              <a:t> под названием «CSR» в </a:t>
            </a:r>
            <a:r>
              <a:rPr lang="ru-RU" sz="1600" dirty="0" err="1"/>
              <a:t>блокчейне</a:t>
            </a:r>
            <a:r>
              <a:rPr lang="ru-RU" sz="1600" dirty="0"/>
              <a:t> </a:t>
            </a:r>
            <a:r>
              <a:rPr lang="ru-RU" sz="1600" dirty="0" err="1"/>
              <a:t>Ethereum</a:t>
            </a:r>
            <a:r>
              <a:rPr lang="ru-RU" sz="1600" dirty="0"/>
              <a:t>.</a:t>
            </a:r>
          </a:p>
          <a:p>
            <a:r>
              <a:rPr lang="ru-RU" sz="1600" dirty="0"/>
              <a:t>Предполагается, что </a:t>
            </a:r>
            <a:r>
              <a:rPr lang="ru-RU" sz="1600" dirty="0" err="1"/>
              <a:t>токен</a:t>
            </a:r>
            <a:r>
              <a:rPr lang="ru-RU" sz="1600" dirty="0"/>
              <a:t> CSR будет использоваться, чтобы воспользоваться преимуществами множества различных предложений по продуктам и услугам.</a:t>
            </a:r>
          </a:p>
          <a:p>
            <a:r>
              <a:rPr lang="ru-RU" sz="1600" dirty="0"/>
              <a:t>доступны в торговой сети (например, скидки в отелях, туристических агентствах, ресторанах, </a:t>
            </a:r>
            <a:r>
              <a:rPr lang="ru-RU" sz="1600" dirty="0" err="1"/>
              <a:t>интернет-магазинах</a:t>
            </a:r>
            <a:r>
              <a:rPr lang="ru-RU" sz="1600" dirty="0"/>
              <a:t> и т. д</a:t>
            </a:r>
            <a:r>
              <a:rPr lang="ru-RU" sz="1600" dirty="0" smtClean="0"/>
              <a:t>.).</a:t>
            </a:r>
          </a:p>
          <a:p>
            <a:endParaRPr lang="ru-RU" sz="1600" dirty="0"/>
          </a:p>
          <a:p>
            <a:r>
              <a:rPr lang="ru-RU" sz="1600" b="1" dirty="0"/>
              <a:t>8.2. РАСПРЕДЕЛЕНИЕ</a:t>
            </a:r>
            <a:endParaRPr lang="ru-RU" sz="1600" dirty="0"/>
          </a:p>
          <a:p>
            <a:r>
              <a:rPr lang="ru-RU" sz="1600" dirty="0"/>
              <a:t>Есть несколько каналов, из которых можно получить CSR, включая, помимо прочего, различные публичные </a:t>
            </a:r>
            <a:r>
              <a:rPr lang="ru-RU" sz="1600" dirty="0" err="1"/>
              <a:t>криптобиржи</a:t>
            </a:r>
            <a:r>
              <a:rPr lang="ru-RU" sz="1600" dirty="0"/>
              <a:t> (скоро).</a:t>
            </a:r>
          </a:p>
          <a:p>
            <a:r>
              <a:rPr lang="ru-RU" sz="1600" dirty="0"/>
              <a:t>Основным каналом распространения будет программа вознаграждений </a:t>
            </a:r>
            <a:r>
              <a:rPr lang="ru-RU" sz="1600" dirty="0" err="1"/>
              <a:t>Amplivo</a:t>
            </a:r>
            <a:r>
              <a:rPr lang="ru-RU" sz="1600" dirty="0"/>
              <a:t> FLP.</a:t>
            </a:r>
          </a:p>
          <a:p>
            <a:r>
              <a:rPr lang="ru-RU" sz="1600" dirty="0"/>
              <a:t>Более подробная информация будет предоставлена ​​на </a:t>
            </a:r>
            <a:r>
              <a:rPr lang="ru-RU" sz="1600" dirty="0">
                <a:hlinkClick r:id="rId2"/>
              </a:rPr>
              <a:t>https://CSRnow.com по</a:t>
            </a:r>
            <a:r>
              <a:rPr lang="ru-RU" sz="1600" dirty="0"/>
              <a:t> мере появления источников в сети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sz="1600" b="1" dirty="0"/>
              <a:t>8.3. ПОЛЕЗНОСТЬ</a:t>
            </a:r>
            <a:endParaRPr lang="ru-RU" sz="1600" dirty="0"/>
          </a:p>
          <a:p>
            <a:r>
              <a:rPr lang="ru-RU" sz="1600" dirty="0"/>
              <a:t>CSR - это </a:t>
            </a:r>
            <a:r>
              <a:rPr lang="ru-RU" sz="1600" dirty="0" err="1"/>
              <a:t>токен</a:t>
            </a:r>
            <a:r>
              <a:rPr lang="ru-RU" sz="1600" dirty="0"/>
              <a:t>, который позволит </a:t>
            </a:r>
            <a:r>
              <a:rPr lang="ru-RU" sz="1600" dirty="0" smtClean="0"/>
              <a:t>держателю </a:t>
            </a:r>
            <a:r>
              <a:rPr lang="ru-RU" sz="1600" dirty="0"/>
              <a:t>получить доступ к услугам и продуктам, связанным с рядом экологических проектов, </a:t>
            </a:r>
            <a:r>
              <a:rPr lang="ru-RU" sz="1600" dirty="0" smtClean="0"/>
              <a:t>включая, но </a:t>
            </a:r>
            <a:r>
              <a:rPr lang="ru-RU" sz="1600" dirty="0"/>
              <a:t>не ограничиваясь </a:t>
            </a:r>
            <a:r>
              <a:rPr lang="ru-RU" sz="1600" dirty="0" smtClean="0"/>
              <a:t>этими: </a:t>
            </a:r>
            <a:r>
              <a:rPr lang="ru-RU" sz="1600" dirty="0"/>
              <a:t>пластиковые отходы для переработки топлива, путешествия, гостеприимство и скидки на </a:t>
            </a:r>
            <a:r>
              <a:rPr lang="ru-RU" sz="1600" dirty="0" smtClean="0"/>
              <a:t>платформе в сотрудничества </a:t>
            </a:r>
            <a:r>
              <a:rPr lang="ru-RU" sz="1600" dirty="0"/>
              <a:t>с торговцами.</a:t>
            </a:r>
          </a:p>
          <a:p>
            <a:r>
              <a:rPr lang="ru-RU" sz="1600" dirty="0"/>
              <a:t>Более подробная информация будет предоставлена ​​на </a:t>
            </a:r>
            <a:r>
              <a:rPr lang="ru-RU" sz="1600" dirty="0">
                <a:hlinkClick r:id="rId2"/>
              </a:rPr>
              <a:t>https://CSRnow.com по</a:t>
            </a:r>
            <a:r>
              <a:rPr lang="ru-RU" sz="1600" dirty="0"/>
              <a:t> мере появления источников в сети.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2071678"/>
          <a:ext cx="8286806" cy="31035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4075"/>
                <a:gridCol w="2907824"/>
                <a:gridCol w="4714907"/>
              </a:tblGrid>
              <a:tr h="51726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АТРИБУТИКА</a:t>
                      </a:r>
                      <a:endParaRPr lang="ru-RU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ПОДРОБНОСТИ</a:t>
                      </a:r>
                      <a:endParaRPr lang="ru-RU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1726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Символ </a:t>
                      </a:r>
                      <a:endParaRPr lang="ru-RU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CSR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1726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Имя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CSR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1726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Выпуск</a:t>
                      </a:r>
                      <a:endParaRPr lang="ru-RU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10 000 000 000 (10 МЛРД)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1726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Десятичные места</a:t>
                      </a:r>
                      <a:endParaRPr lang="ru-RU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17262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Адрес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baseline="0" dirty="0" err="1" smtClean="0"/>
                        <a:t>токена</a:t>
                      </a:r>
                      <a:endParaRPr lang="ru-RU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0X75ECB52E403C617679FBD3E77A50F9D10A842387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1538" y="357166"/>
            <a:ext cx="6902980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8. ТОКЕН </a:t>
            </a:r>
            <a:r>
              <a:rPr lang="en-US" b="1" dirty="0" smtClean="0"/>
              <a:t>CSR</a:t>
            </a:r>
            <a:endParaRPr lang="ru-RU" dirty="0" smtClean="0"/>
          </a:p>
          <a:p>
            <a:r>
              <a:rPr lang="ru-RU" sz="1600" b="1" dirty="0" smtClean="0"/>
              <a:t>8.4. ТЕХНИЧЕСКИЕ ДЕТАЛИ</a:t>
            </a:r>
          </a:p>
          <a:p>
            <a:endParaRPr lang="ru-RU" sz="1600" dirty="0" smtClean="0"/>
          </a:p>
          <a:p>
            <a:r>
              <a:rPr lang="ru-RU" dirty="0" smtClean="0"/>
              <a:t>CSR - это проверенный </a:t>
            </a:r>
            <a:r>
              <a:rPr lang="ru-RU" dirty="0" err="1" smtClean="0"/>
              <a:t>смарт-контракт</a:t>
            </a:r>
            <a:r>
              <a:rPr lang="ru-RU" dirty="0" smtClean="0"/>
              <a:t> на </a:t>
            </a:r>
            <a:r>
              <a:rPr lang="ru-RU" dirty="0" err="1" smtClean="0"/>
              <a:t>блокчейне</a:t>
            </a:r>
            <a:r>
              <a:rPr lang="ru-RU" dirty="0" smtClean="0"/>
              <a:t> </a:t>
            </a:r>
            <a:r>
              <a:rPr lang="ru-RU" dirty="0" err="1" smtClean="0"/>
              <a:t>Ethereum</a:t>
            </a:r>
            <a:r>
              <a:rPr lang="ru-RU" dirty="0" smtClean="0"/>
              <a:t> в CA: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0"/>
            <a:ext cx="850112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9. ПРАВОВАЯ </a:t>
            </a:r>
            <a:r>
              <a:rPr lang="ru-RU" b="1" dirty="0" smtClean="0"/>
              <a:t>ИНФОРМАЦИЯ</a:t>
            </a:r>
          </a:p>
          <a:p>
            <a:endParaRPr lang="ru-RU" dirty="0"/>
          </a:p>
          <a:p>
            <a:r>
              <a:rPr lang="ru-RU" sz="1600" b="1" dirty="0"/>
              <a:t>9.1. ОБЩАЯ ИНФОРМАЦИЯ</a:t>
            </a:r>
            <a:endParaRPr lang="ru-RU" sz="1600" dirty="0"/>
          </a:p>
          <a:p>
            <a:r>
              <a:rPr lang="ru-RU" sz="1600" dirty="0"/>
              <a:t>10 миллиардов CSR были созданы с использованием </a:t>
            </a:r>
            <a:r>
              <a:rPr lang="ru-RU" sz="1600" dirty="0" err="1"/>
              <a:t>смарт-контракта</a:t>
            </a:r>
            <a:r>
              <a:rPr lang="ru-RU" sz="1600" dirty="0"/>
              <a:t>, развернутого в </a:t>
            </a:r>
            <a:r>
              <a:rPr lang="ru-RU" sz="1600" dirty="0" err="1"/>
              <a:t>блокчейне</a:t>
            </a:r>
            <a:r>
              <a:rPr lang="ru-RU" sz="1600" dirty="0"/>
              <a:t> </a:t>
            </a:r>
            <a:r>
              <a:rPr lang="ru-RU" sz="1600" dirty="0" err="1"/>
              <a:t>Ethereum</a:t>
            </a:r>
            <a:r>
              <a:rPr lang="ru-RU" sz="1600" dirty="0"/>
              <a:t> </a:t>
            </a:r>
            <a:r>
              <a:rPr lang="ru-RU" sz="1600" dirty="0" smtClean="0"/>
              <a:t> 9 </a:t>
            </a:r>
            <a:r>
              <a:rPr lang="ru-RU" sz="1600" dirty="0"/>
              <a:t>февраля 2021 года.</a:t>
            </a:r>
          </a:p>
          <a:p>
            <a:r>
              <a:rPr lang="ru-RU" sz="1600" dirty="0" err="1"/>
              <a:t>Токены</a:t>
            </a:r>
            <a:r>
              <a:rPr lang="ru-RU" sz="1600" dirty="0"/>
              <a:t> распространяются по различным каналам развития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sz="1600" dirty="0" err="1"/>
              <a:t>Токен</a:t>
            </a:r>
            <a:r>
              <a:rPr lang="ru-RU" sz="1600" dirty="0"/>
              <a:t> </a:t>
            </a:r>
            <a:r>
              <a:rPr lang="ru-RU" sz="1600" dirty="0" smtClean="0"/>
              <a:t> CSR </a:t>
            </a:r>
            <a:r>
              <a:rPr lang="ru-RU" sz="1600" dirty="0"/>
              <a:t>не дает и не предполагает каких-либо прав на дивиденды или проценты, является служебным </a:t>
            </a:r>
            <a:r>
              <a:rPr lang="ru-RU" sz="1600" dirty="0" err="1"/>
              <a:t>токеном</a:t>
            </a:r>
            <a:r>
              <a:rPr lang="ru-RU" sz="1600" dirty="0"/>
              <a:t> и не имеет юридической </a:t>
            </a:r>
            <a:r>
              <a:rPr lang="ru-RU" sz="1600" dirty="0" smtClean="0"/>
              <a:t>классификации, ценной </a:t>
            </a:r>
            <a:r>
              <a:rPr lang="ru-RU" sz="1600" dirty="0"/>
              <a:t>бумаги. Кроме того, </a:t>
            </a:r>
            <a:r>
              <a:rPr lang="ru-RU" sz="1600" dirty="0" err="1"/>
              <a:t>токены</a:t>
            </a:r>
            <a:r>
              <a:rPr lang="ru-RU" sz="1600" dirty="0"/>
              <a:t> CSR не являются акциями и не дают права участвовать в общем собрании или делах </a:t>
            </a:r>
            <a:r>
              <a:rPr lang="ru-RU" sz="1600" dirty="0" err="1"/>
              <a:t>Amplivo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sz="1600" dirty="0" err="1"/>
              <a:t>Токены</a:t>
            </a:r>
            <a:r>
              <a:rPr lang="ru-RU" sz="1600" dirty="0"/>
              <a:t> CSR будут продаваться на публичных биржах. </a:t>
            </a:r>
            <a:r>
              <a:rPr lang="ru-RU" sz="1600" dirty="0" err="1"/>
              <a:t>Токены</a:t>
            </a:r>
            <a:r>
              <a:rPr lang="ru-RU" sz="1600" dirty="0"/>
              <a:t> CSR должны использоваться в качестве полезности для приобретения созданных продуктов и услуг.</a:t>
            </a:r>
          </a:p>
          <a:p>
            <a:r>
              <a:rPr lang="ru-RU" sz="1600" dirty="0"/>
              <a:t>различными экологически выгодными проектами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sz="1600" dirty="0" err="1"/>
              <a:t>Токены</a:t>
            </a:r>
            <a:r>
              <a:rPr lang="ru-RU" sz="1600" dirty="0"/>
              <a:t> CSR нельзя приобретать в спекулятивных или инвестиционных целях.</a:t>
            </a:r>
          </a:p>
          <a:p>
            <a:r>
              <a:rPr lang="ru-RU" sz="1600" dirty="0"/>
              <a:t>Потенциальные держатели должны убедиться, что они осведомлены о том, что Федеральный закон о фондовых биржах и торговле ценными бумагами и Финансовые</a:t>
            </a:r>
          </a:p>
          <a:p>
            <a:r>
              <a:rPr lang="ru-RU" sz="1600" dirty="0"/>
              <a:t>Закон о рыночной инфраструктуре, который гарантирует, что инвесторам продаются инвестиции, которые включают всю надлежащую информацию и подлежат</a:t>
            </a:r>
          </a:p>
          <a:p>
            <a:r>
              <a:rPr lang="ru-RU" sz="1600" dirty="0"/>
              <a:t>к регулирующему контролю для защиты инвесторов, не применяются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sz="1600" dirty="0"/>
              <a:t>Любой, кто приобретает </a:t>
            </a:r>
            <a:r>
              <a:rPr lang="ru-RU" sz="1600" dirty="0" err="1"/>
              <a:t>токены</a:t>
            </a:r>
            <a:r>
              <a:rPr lang="ru-RU" sz="1600" dirty="0"/>
              <a:t> CSR, прямо признает и заявляет, что они внимательно ознакомились с данным техническим документом и полностью</a:t>
            </a:r>
          </a:p>
          <a:p>
            <a:r>
              <a:rPr lang="ru-RU" sz="1600" dirty="0" smtClean="0"/>
              <a:t>Понимает  </a:t>
            </a:r>
            <a:r>
              <a:rPr lang="ru-RU" sz="1600" dirty="0"/>
              <a:t>риски, затраты и преимущества, связанные с </a:t>
            </a:r>
            <a:r>
              <a:rPr lang="ru-RU" sz="1600" dirty="0" err="1"/>
              <a:t>токеном</a:t>
            </a:r>
            <a:r>
              <a:rPr lang="ru-RU" sz="1600" dirty="0"/>
              <a:t> CSR.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0"/>
            <a:ext cx="8286808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9. ПРАВОВАЯ </a:t>
            </a:r>
            <a:r>
              <a:rPr lang="ru-RU" b="1" dirty="0" smtClean="0"/>
              <a:t>ИНФОРМАЦИЯ</a:t>
            </a:r>
          </a:p>
          <a:p>
            <a:endParaRPr lang="ru-RU" dirty="0"/>
          </a:p>
          <a:p>
            <a:r>
              <a:rPr lang="ru-RU" sz="1600" b="1" dirty="0"/>
              <a:t>9.2. НЕОБХОДИМЫЕ ЗНАНИЯ</a:t>
            </a:r>
            <a:endParaRPr lang="ru-RU" sz="1600" dirty="0"/>
          </a:p>
          <a:p>
            <a:r>
              <a:rPr lang="ru-RU" sz="1600" dirty="0"/>
              <a:t>Все потенциальные держатели CSR обязуются иметь глубокое понимание и значительный опыт работы с </a:t>
            </a:r>
            <a:r>
              <a:rPr lang="ru-RU" sz="1600" dirty="0" err="1"/>
              <a:t>токенами</a:t>
            </a:r>
            <a:r>
              <a:rPr lang="ru-RU" sz="1600" dirty="0"/>
              <a:t>, </a:t>
            </a:r>
            <a:r>
              <a:rPr lang="ru-RU" sz="1600" dirty="0" err="1"/>
              <a:t>криптоактивами</a:t>
            </a:r>
            <a:r>
              <a:rPr lang="ru-RU" sz="1600" dirty="0"/>
              <a:t>, системами </a:t>
            </a:r>
            <a:r>
              <a:rPr lang="ru-RU" sz="1600" dirty="0" err="1" smtClean="0"/>
              <a:t>блокчейнов</a:t>
            </a:r>
            <a:r>
              <a:rPr lang="ru-RU" sz="1600" dirty="0" smtClean="0"/>
              <a:t>, и </a:t>
            </a:r>
            <a:r>
              <a:rPr lang="ru-RU" sz="1600" dirty="0"/>
              <a:t>сопутствующие услуги, и как таковые полностью понимать связанные риски, а также механизм, связанный с использованием </a:t>
            </a:r>
            <a:r>
              <a:rPr lang="ru-RU" sz="1600" dirty="0" err="1"/>
              <a:t>криптоактивов</a:t>
            </a:r>
            <a:r>
              <a:rPr lang="ru-RU" sz="1600" dirty="0"/>
              <a:t> (включая кошельки и хранилище).</a:t>
            </a:r>
          </a:p>
          <a:p>
            <a:r>
              <a:rPr lang="ru-RU" sz="1600" dirty="0" err="1"/>
              <a:t>Corsair</a:t>
            </a:r>
            <a:r>
              <a:rPr lang="ru-RU" sz="1600" dirty="0"/>
              <a:t> не несет ответственности за любую потерю CSR или за ситуации, делающие невозможным доступ к </a:t>
            </a:r>
            <a:r>
              <a:rPr lang="ru-RU" sz="1600" dirty="0" err="1"/>
              <a:t>токенам</a:t>
            </a:r>
            <a:r>
              <a:rPr lang="ru-RU" sz="1600" dirty="0"/>
              <a:t> CSR </a:t>
            </a:r>
            <a:r>
              <a:rPr lang="ru-RU" sz="1600" dirty="0" smtClean="0"/>
              <a:t>держателей</a:t>
            </a:r>
            <a:r>
              <a:rPr lang="ru-RU" sz="1600" dirty="0"/>
              <a:t>, которые могли или не могли привести </a:t>
            </a:r>
            <a:r>
              <a:rPr lang="ru-RU" sz="1600" dirty="0" smtClean="0"/>
              <a:t>к любым действиям, бездействиям </a:t>
            </a:r>
            <a:r>
              <a:rPr lang="ru-RU" sz="1600" dirty="0"/>
              <a:t>или </a:t>
            </a:r>
            <a:r>
              <a:rPr lang="ru-RU" sz="1600" dirty="0" smtClean="0"/>
              <a:t>бездействиям держателя </a:t>
            </a:r>
            <a:r>
              <a:rPr lang="ru-RU" sz="1600" dirty="0"/>
              <a:t>или Предполагаемого держателя.</a:t>
            </a:r>
          </a:p>
          <a:p>
            <a:r>
              <a:rPr lang="ru-RU" sz="1600" dirty="0"/>
              <a:t>В дополнение к вышесказанному, </a:t>
            </a:r>
            <a:r>
              <a:rPr lang="ru-RU" sz="1600" dirty="0" err="1"/>
              <a:t>Corsair</a:t>
            </a:r>
            <a:r>
              <a:rPr lang="ru-RU" sz="1600" dirty="0"/>
              <a:t> не несет ответственности за любые убытки из-за хакерских атак в какой бы то ни было форме, сбоев оборудования и / или программных </a:t>
            </a:r>
            <a:r>
              <a:rPr lang="ru-RU" sz="1600" dirty="0" smtClean="0"/>
              <a:t>сбоев </a:t>
            </a:r>
            <a:r>
              <a:rPr lang="ru-RU" sz="1600" dirty="0"/>
              <a:t>/ или недостатки программного обеспечения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dirty="0"/>
              <a:t> </a:t>
            </a:r>
            <a:r>
              <a:rPr lang="ru-RU" sz="1600" b="1" dirty="0" smtClean="0"/>
              <a:t>9.3</a:t>
            </a:r>
            <a:r>
              <a:rPr lang="ru-RU" sz="1600" b="1" dirty="0"/>
              <a:t>. РИСКИ</a:t>
            </a:r>
            <a:endParaRPr lang="ru-RU" sz="1600" dirty="0"/>
          </a:p>
          <a:p>
            <a:r>
              <a:rPr lang="ru-RU" sz="1600" dirty="0"/>
              <a:t>Приобретение и хранение </a:t>
            </a:r>
            <a:r>
              <a:rPr lang="ru-RU" sz="1600" dirty="0" err="1"/>
              <a:t>токенов</a:t>
            </a:r>
            <a:r>
              <a:rPr lang="ru-RU" sz="1600" dirty="0"/>
              <a:t> CSR сопряжено с различными рисками. В частности, риск того, что </a:t>
            </a:r>
            <a:r>
              <a:rPr lang="ru-RU" sz="1600" dirty="0" err="1"/>
              <a:t>Corsair</a:t>
            </a:r>
            <a:r>
              <a:rPr lang="ru-RU" sz="1600" dirty="0"/>
              <a:t> не сможет довести различные проекты до рабочего </a:t>
            </a:r>
            <a:r>
              <a:rPr lang="ru-RU" sz="1600" dirty="0" smtClean="0"/>
              <a:t>состояния и </a:t>
            </a:r>
            <a:r>
              <a:rPr lang="ru-RU" sz="1600" dirty="0"/>
              <a:t>предоставлять предусмотренные продукты и услуги. Следовательно, перед приобретением </a:t>
            </a:r>
            <a:r>
              <a:rPr lang="ru-RU" sz="1600" dirty="0" err="1"/>
              <a:t>токенов</a:t>
            </a:r>
            <a:r>
              <a:rPr lang="ru-RU" sz="1600" dirty="0"/>
              <a:t> CSR любой потенциальный держатель должен тщательно рассмотреть все риски,</a:t>
            </a:r>
          </a:p>
          <a:p>
            <a:r>
              <a:rPr lang="ru-RU" sz="1600" dirty="0"/>
              <a:t>затраты и выгоды от приобретения </a:t>
            </a:r>
            <a:r>
              <a:rPr lang="ru-RU" sz="1600" dirty="0" err="1"/>
              <a:t>токенов</a:t>
            </a:r>
            <a:r>
              <a:rPr lang="ru-RU" sz="1600" dirty="0"/>
              <a:t> CSR и, при необходимости, получить любую независимую консультацию по этому поводу.</a:t>
            </a:r>
          </a:p>
          <a:p>
            <a:r>
              <a:rPr lang="ru-RU" sz="1600" dirty="0"/>
              <a:t>Любое заинтересованное лицо, которое не в состоянии понять и принять риски, связанные с приобретением CSR (включая риски, связанные с </a:t>
            </a:r>
            <a:r>
              <a:rPr lang="ru-RU" sz="1600" dirty="0" smtClean="0"/>
              <a:t>недоставкой проектов</a:t>
            </a:r>
            <a:r>
              <a:rPr lang="ru-RU" sz="1600" dirty="0"/>
              <a:t>) или любые другие риски, указанные в этом техническом документе и на </a:t>
            </a:r>
            <a:r>
              <a:rPr lang="ru-RU" sz="1600" dirty="0" err="1"/>
              <a:t>веб-сайте</a:t>
            </a:r>
            <a:r>
              <a:rPr lang="ru-RU" sz="1600" dirty="0"/>
              <a:t> CSR (включая, помимо прочего, положения и условия на </a:t>
            </a:r>
            <a:r>
              <a:rPr lang="ru-RU" sz="1600" dirty="0" smtClean="0"/>
              <a:t>сайте) не </a:t>
            </a:r>
            <a:r>
              <a:rPr lang="ru-RU" sz="1600" dirty="0"/>
              <a:t>должен становиться </a:t>
            </a:r>
            <a:r>
              <a:rPr lang="ru-RU" sz="1600" dirty="0" smtClean="0"/>
              <a:t>держателем</a:t>
            </a:r>
            <a:r>
              <a:rPr lang="ru-RU" sz="1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Times"/>
                <a:ea typeface="Times New Roman" pitchFamily="18" charset="0"/>
                <a:cs typeface="Times New Roman" pitchFamily="18" charset="0"/>
              </a:rPr>
              <a:t>БЕЛАЯ КНИГА CSR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Times"/>
                <a:ea typeface="Times New Roman" pitchFamily="18" charset="0"/>
                <a:cs typeface="Times New Roman" pitchFamily="18" charset="0"/>
              </a:rPr>
              <a:t>ОГЛАВЛЕНИЕ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None/>
            </a:pPr>
            <a:r>
              <a:rPr lang="ru-RU" dirty="0" smtClean="0"/>
              <a:t>2.           ОГЛАВЛЕНИЕ</a:t>
            </a:r>
            <a:endParaRPr lang="ru-RU" dirty="0"/>
          </a:p>
          <a:p>
            <a:pPr marL="514350" indent="-514350">
              <a:buNone/>
            </a:pPr>
            <a:r>
              <a:rPr lang="ru-RU" dirty="0" smtClean="0"/>
              <a:t>3.           CORSAIR </a:t>
            </a:r>
            <a:r>
              <a:rPr lang="ru-RU" dirty="0"/>
              <a:t>GROUP </a:t>
            </a:r>
            <a:r>
              <a:rPr lang="ru-RU" dirty="0" smtClean="0"/>
              <a:t>INTERNATIONAL</a:t>
            </a:r>
          </a:p>
          <a:p>
            <a:pPr marL="514350" indent="-514350">
              <a:buNone/>
            </a:pPr>
            <a:r>
              <a:rPr lang="ru-RU" dirty="0" smtClean="0"/>
              <a:t>3.           АМПЛИВО</a:t>
            </a:r>
          </a:p>
          <a:p>
            <a:pPr marL="514350" indent="-514350">
              <a:buAutoNum type="arabicPeriod" startAt="4"/>
            </a:pPr>
            <a:r>
              <a:rPr lang="ru-RU" dirty="0" smtClean="0"/>
              <a:t>ЗАГРЯЗНЕНИЕ </a:t>
            </a:r>
            <a:r>
              <a:rPr lang="ru-RU" dirty="0"/>
              <a:t>ПЛАСТИКОВЫМИ </a:t>
            </a:r>
            <a:r>
              <a:rPr lang="ru-RU" dirty="0" smtClean="0"/>
              <a:t>ОТХОДАМИ</a:t>
            </a:r>
          </a:p>
          <a:p>
            <a:pPr marL="514350" indent="-514350">
              <a:buNone/>
            </a:pPr>
            <a:r>
              <a:rPr lang="ru-RU" dirty="0" smtClean="0"/>
              <a:t>4.           Глобальная </a:t>
            </a:r>
            <a:r>
              <a:rPr lang="ru-RU" dirty="0"/>
              <a:t>проблема пластиковых отходов</a:t>
            </a:r>
          </a:p>
          <a:p>
            <a:pPr marL="514350" indent="-514350">
              <a:buAutoNum type="arabicPeriod" startAt="5"/>
            </a:pPr>
            <a:r>
              <a:rPr lang="ru-RU" dirty="0" smtClean="0"/>
              <a:t>Государственный </a:t>
            </a:r>
            <a:r>
              <a:rPr lang="ru-RU" dirty="0"/>
              <a:t>контроль должен повысить спрос на мазут с низким содержанием </a:t>
            </a:r>
            <a:r>
              <a:rPr lang="ru-RU" dirty="0" smtClean="0"/>
              <a:t>серы</a:t>
            </a:r>
          </a:p>
          <a:p>
            <a:pPr marL="514350" indent="-514350">
              <a:buAutoNum type="arabicPeriod" startAt="5"/>
            </a:pPr>
            <a:r>
              <a:rPr lang="ru-RU" dirty="0" smtClean="0"/>
              <a:t>Законодательство </a:t>
            </a:r>
            <a:r>
              <a:rPr lang="ru-RU" dirty="0"/>
              <a:t>правительства вынуждает предприятия покупать </a:t>
            </a:r>
            <a:r>
              <a:rPr lang="ru-RU" dirty="0" err="1"/>
              <a:t>пиролизное</a:t>
            </a:r>
            <a:r>
              <a:rPr lang="ru-RU" dirty="0"/>
              <a:t> масло с низким содержанием </a:t>
            </a:r>
            <a:r>
              <a:rPr lang="ru-RU" dirty="0" smtClean="0"/>
              <a:t>серы</a:t>
            </a:r>
          </a:p>
          <a:p>
            <a:pPr marL="514350" indent="-514350">
              <a:buAutoNum type="arabicPeriod" startAt="5"/>
            </a:pPr>
            <a:r>
              <a:rPr lang="ru-RU" dirty="0" smtClean="0"/>
              <a:t>Производители </a:t>
            </a:r>
            <a:r>
              <a:rPr lang="ru-RU" dirty="0"/>
              <a:t>пластика вынуждены покупать переработанный пластик (Законодательство правительства)</a:t>
            </a:r>
          </a:p>
          <a:p>
            <a:pPr marL="514350" indent="-514350">
              <a:buAutoNum type="arabicPeriod" startAt="7"/>
            </a:pPr>
            <a:r>
              <a:rPr lang="ru-RU" dirty="0" smtClean="0"/>
              <a:t>Решение</a:t>
            </a:r>
          </a:p>
          <a:p>
            <a:pPr marL="514350" indent="-514350">
              <a:buAutoNum type="arabicPeriod" startAt="7"/>
            </a:pPr>
            <a:r>
              <a:rPr lang="ru-RU" dirty="0" smtClean="0"/>
              <a:t>Инновации </a:t>
            </a:r>
            <a:r>
              <a:rPr lang="ru-RU" dirty="0"/>
              <a:t>в технологиях</a:t>
            </a:r>
          </a:p>
          <a:p>
            <a:pPr marL="514350" indent="-514350">
              <a:buAutoNum type="arabicPeriod" startAt="8"/>
            </a:pPr>
            <a:r>
              <a:rPr lang="ru-RU" dirty="0" smtClean="0"/>
              <a:t>Химическая </a:t>
            </a:r>
            <a:r>
              <a:rPr lang="ru-RU" dirty="0"/>
              <a:t>переработка пластиковых </a:t>
            </a:r>
            <a:r>
              <a:rPr lang="ru-RU" dirty="0" smtClean="0"/>
              <a:t>отходов</a:t>
            </a:r>
          </a:p>
          <a:p>
            <a:pPr marL="514350" indent="-514350">
              <a:buAutoNum type="arabicPeriod" startAt="8"/>
            </a:pPr>
            <a:r>
              <a:rPr lang="ru-RU" dirty="0" smtClean="0"/>
              <a:t>Пластиковые </a:t>
            </a:r>
            <a:r>
              <a:rPr lang="ru-RU" dirty="0"/>
              <a:t>отходы </a:t>
            </a:r>
            <a:r>
              <a:rPr lang="ru-RU" dirty="0" err="1"/>
              <a:t>Corsairs</a:t>
            </a:r>
            <a:r>
              <a:rPr lang="ru-RU" dirty="0"/>
              <a:t> для проекта </a:t>
            </a:r>
            <a:r>
              <a:rPr lang="ru-RU" dirty="0" err="1"/>
              <a:t>пиролизного</a:t>
            </a:r>
            <a:r>
              <a:rPr lang="ru-RU" dirty="0"/>
              <a:t> </a:t>
            </a:r>
            <a:r>
              <a:rPr lang="ru-RU" dirty="0" smtClean="0"/>
              <a:t>масла</a:t>
            </a:r>
          </a:p>
          <a:p>
            <a:pPr marL="514350" indent="-514350">
              <a:buAutoNum type="arabicPeriod" startAt="8"/>
            </a:pPr>
            <a:r>
              <a:rPr lang="ru-RU" dirty="0" smtClean="0"/>
              <a:t>Первый </a:t>
            </a:r>
            <a:r>
              <a:rPr lang="ru-RU" dirty="0"/>
              <a:t>азиатский проект (Бангкок, Таиланд)</a:t>
            </a:r>
          </a:p>
          <a:p>
            <a:pPr marL="514350" indent="-514350">
              <a:buNone/>
            </a:pPr>
            <a:r>
              <a:rPr lang="ru-RU" dirty="0" smtClean="0"/>
              <a:t>10.        Первый </a:t>
            </a:r>
            <a:r>
              <a:rPr lang="ru-RU" dirty="0"/>
              <a:t>европейский проект (Словения)</a:t>
            </a:r>
          </a:p>
          <a:p>
            <a:pPr marL="514350" indent="-514350">
              <a:buAutoNum type="arabicPeriod" startAt="11"/>
            </a:pPr>
            <a:r>
              <a:rPr lang="ru-RU" dirty="0" smtClean="0"/>
              <a:t>Дальнейшие проекты</a:t>
            </a:r>
          </a:p>
          <a:p>
            <a:pPr marL="514350" indent="-514350">
              <a:buAutoNum type="arabicPeriod" startAt="11"/>
            </a:pPr>
            <a:r>
              <a:rPr lang="ru-RU" dirty="0" smtClean="0"/>
              <a:t>СНИЖЕНИЕ </a:t>
            </a:r>
            <a:r>
              <a:rPr lang="ru-RU" dirty="0"/>
              <a:t>ЗАГРЯЗНЕНИЯ ВОДЫ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AutoNum type="arabicPeriod" startAt="12"/>
            </a:pPr>
            <a:r>
              <a:rPr lang="ru-RU" dirty="0" smtClean="0"/>
              <a:t>СНИЖЕНИЕ </a:t>
            </a:r>
            <a:r>
              <a:rPr lang="ru-RU" dirty="0"/>
              <a:t>ЗАГРЯЗНЕНИЯ </a:t>
            </a:r>
            <a:r>
              <a:rPr lang="ru-RU" dirty="0" smtClean="0"/>
              <a:t>ВОЗДУХА</a:t>
            </a:r>
          </a:p>
          <a:p>
            <a:pPr marL="514350" indent="-514350">
              <a:buAutoNum type="arabicPeriod" startAt="12"/>
            </a:pPr>
            <a:r>
              <a:rPr lang="ru-RU" dirty="0" smtClean="0"/>
              <a:t>«СИЛА </a:t>
            </a:r>
            <a:r>
              <a:rPr lang="ru-RU" dirty="0"/>
              <a:t>К Х»</a:t>
            </a:r>
          </a:p>
          <a:p>
            <a:pPr marL="514350" indent="-514350">
              <a:buNone/>
            </a:pPr>
            <a:r>
              <a:rPr lang="ru-RU" dirty="0" smtClean="0"/>
              <a:t>14.        CORSAIR </a:t>
            </a:r>
            <a:r>
              <a:rPr lang="ru-RU" dirty="0"/>
              <a:t>FOUNDATION</a:t>
            </a:r>
          </a:p>
          <a:p>
            <a:pPr marL="514350" indent="-514350">
              <a:buAutoNum type="arabicPeriod" startAt="14"/>
            </a:pPr>
            <a:r>
              <a:rPr lang="en-US" dirty="0" smtClean="0"/>
              <a:t>CSR</a:t>
            </a:r>
            <a:r>
              <a:rPr lang="ru-RU" dirty="0" smtClean="0"/>
              <a:t> </a:t>
            </a:r>
            <a:r>
              <a:rPr lang="ru-RU" dirty="0"/>
              <a:t>- Корпоративная социальная </a:t>
            </a:r>
            <a:r>
              <a:rPr lang="ru-RU" dirty="0" smtClean="0"/>
              <a:t>ответственность</a:t>
            </a:r>
            <a:endParaRPr lang="en-US" dirty="0" smtClean="0"/>
          </a:p>
          <a:p>
            <a:pPr marL="514350" indent="-514350">
              <a:buAutoNum type="arabicPeriod" startAt="14"/>
            </a:pPr>
            <a:r>
              <a:rPr lang="ru-RU" dirty="0" smtClean="0"/>
              <a:t>Благотворительная </a:t>
            </a:r>
            <a:r>
              <a:rPr lang="ru-RU" dirty="0"/>
              <a:t>деятельность по </a:t>
            </a:r>
            <a:r>
              <a:rPr lang="en-US" dirty="0" smtClean="0"/>
              <a:t>CSR</a:t>
            </a:r>
            <a:r>
              <a:rPr lang="ru-RU" dirty="0" smtClean="0"/>
              <a:t> </a:t>
            </a:r>
            <a:r>
              <a:rPr lang="ru-RU" dirty="0"/>
              <a:t>- оцифровка, </a:t>
            </a:r>
            <a:r>
              <a:rPr lang="ru-RU" dirty="0" err="1"/>
              <a:t>токенизация</a:t>
            </a:r>
            <a:r>
              <a:rPr lang="ru-RU" dirty="0"/>
              <a:t>, современный подход</a:t>
            </a:r>
          </a:p>
          <a:p>
            <a:pPr marL="514350" indent="-514350">
              <a:buNone/>
            </a:pPr>
            <a:r>
              <a:rPr lang="en-US" dirty="0" smtClean="0"/>
              <a:t>15</a:t>
            </a:r>
            <a:r>
              <a:rPr lang="ru-RU" dirty="0" smtClean="0"/>
              <a:t>.        </a:t>
            </a:r>
            <a:r>
              <a:rPr lang="en-US" dirty="0" smtClean="0"/>
              <a:t>CSR </a:t>
            </a:r>
            <a:r>
              <a:rPr lang="ru-RU" dirty="0" smtClean="0"/>
              <a:t> </a:t>
            </a:r>
            <a:r>
              <a:rPr lang="ru-RU" dirty="0"/>
              <a:t>ТОКЕН</a:t>
            </a:r>
          </a:p>
          <a:p>
            <a:pPr marL="514350" indent="-514350">
              <a:buNone/>
            </a:pPr>
            <a:r>
              <a:rPr lang="ru-RU" dirty="0" smtClean="0"/>
              <a:t>15.        </a:t>
            </a:r>
            <a:r>
              <a:rPr lang="ru-RU" dirty="0" err="1" smtClean="0"/>
              <a:t>Токен</a:t>
            </a:r>
            <a:r>
              <a:rPr lang="ru-RU" dirty="0" smtClean="0"/>
              <a:t> </a:t>
            </a:r>
            <a:r>
              <a:rPr lang="ru-RU" dirty="0"/>
              <a:t>CSR</a:t>
            </a:r>
          </a:p>
          <a:p>
            <a:pPr marL="514350" indent="-514350">
              <a:buAutoNum type="arabicPeriod" startAt="15"/>
            </a:pPr>
            <a:r>
              <a:rPr lang="ru-RU" dirty="0" smtClean="0"/>
              <a:t>Распределение</a:t>
            </a:r>
          </a:p>
          <a:p>
            <a:pPr marL="514350" indent="-514350">
              <a:buAutoNum type="arabicPeriod" startAt="15"/>
            </a:pPr>
            <a:r>
              <a:rPr lang="ru-RU" dirty="0" smtClean="0"/>
              <a:t>Полезность</a:t>
            </a:r>
            <a:endParaRPr lang="ru-RU" dirty="0"/>
          </a:p>
          <a:p>
            <a:pPr marL="514350" indent="-514350">
              <a:buNone/>
            </a:pPr>
            <a:r>
              <a:rPr lang="ru-RU" dirty="0" smtClean="0"/>
              <a:t>17.        Технические </a:t>
            </a:r>
            <a:r>
              <a:rPr lang="ru-RU" dirty="0"/>
              <a:t>детали</a:t>
            </a:r>
          </a:p>
          <a:p>
            <a:pPr marL="514350" indent="-514350">
              <a:buAutoNum type="arabicPeriod" startAt="17"/>
            </a:pPr>
            <a:r>
              <a:rPr lang="ru-RU" dirty="0" smtClean="0"/>
              <a:t>ЛЕГАЛЬНАЯ ИНФОРМАЦИЯ</a:t>
            </a:r>
          </a:p>
          <a:p>
            <a:pPr marL="514350" indent="-514350">
              <a:buAutoNum type="arabicPeriod" startAt="17"/>
            </a:pPr>
            <a:r>
              <a:rPr lang="ru-RU" dirty="0" smtClean="0"/>
              <a:t>Общая </a:t>
            </a:r>
            <a:r>
              <a:rPr lang="ru-RU" dirty="0"/>
              <a:t>информация</a:t>
            </a:r>
          </a:p>
          <a:p>
            <a:pPr marL="514350" indent="-514350">
              <a:buNone/>
            </a:pPr>
            <a:r>
              <a:rPr lang="ru-RU" dirty="0" smtClean="0"/>
              <a:t>18.        Требуемые </a:t>
            </a:r>
            <a:r>
              <a:rPr lang="ru-RU" dirty="0"/>
              <a:t>знания</a:t>
            </a:r>
          </a:p>
          <a:p>
            <a:pPr marL="514350" indent="-514350">
              <a:buAutoNum type="arabicPeriod" startAt="19"/>
            </a:pPr>
            <a:r>
              <a:rPr lang="ru-RU" dirty="0" smtClean="0"/>
              <a:t>Риски</a:t>
            </a:r>
          </a:p>
          <a:p>
            <a:pPr marL="514350" indent="-514350">
              <a:buAutoNum type="arabicPeriod" startAt="19"/>
            </a:pPr>
            <a:r>
              <a:rPr lang="ru-RU" dirty="0" smtClean="0"/>
              <a:t>Отказ </a:t>
            </a:r>
            <a:r>
              <a:rPr lang="ru-RU" dirty="0"/>
              <a:t>от </a:t>
            </a:r>
            <a:r>
              <a:rPr lang="ru-RU" dirty="0" smtClean="0"/>
              <a:t>ответственности</a:t>
            </a:r>
          </a:p>
          <a:p>
            <a:pPr marL="514350" indent="-514350">
              <a:buAutoNum type="arabicPeriod" startAt="19"/>
            </a:pPr>
            <a:r>
              <a:rPr lang="ru-RU" dirty="0" smtClean="0"/>
              <a:t>Заявление </a:t>
            </a:r>
            <a:r>
              <a:rPr lang="ru-RU" dirty="0"/>
              <a:t>и </a:t>
            </a:r>
            <a:r>
              <a:rPr lang="ru-RU" dirty="0" smtClean="0"/>
              <a:t>гарантии</a:t>
            </a:r>
          </a:p>
          <a:p>
            <a:pPr marL="514350" indent="-514350">
              <a:buAutoNum type="arabicPeriod" startAt="19"/>
            </a:pPr>
            <a:r>
              <a:rPr lang="ru-RU" dirty="0" smtClean="0"/>
              <a:t>ОПРЕДЕЛЕНИЯ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571480"/>
            <a:ext cx="821537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9. ПРАВОВАЯ ИНФОРМАЦИЯ</a:t>
            </a:r>
            <a:endParaRPr lang="ru-RU" dirty="0"/>
          </a:p>
          <a:p>
            <a:r>
              <a:rPr lang="ru-RU" sz="1600" b="1" dirty="0"/>
              <a:t>9.4. ОТКАЗ ОТ </a:t>
            </a:r>
            <a:r>
              <a:rPr lang="ru-RU" sz="1600" b="1" dirty="0" smtClean="0"/>
              <a:t>ОТВЕТСТВЕННОСТИ</a:t>
            </a:r>
          </a:p>
          <a:p>
            <a:endParaRPr lang="ru-RU" sz="1600" dirty="0"/>
          </a:p>
          <a:p>
            <a:r>
              <a:rPr lang="ru-RU" sz="1600" b="1" dirty="0"/>
              <a:t>ЭТА БЕЛАЯ КНИГА:</a:t>
            </a:r>
            <a:endParaRPr lang="ru-RU" sz="1600" dirty="0"/>
          </a:p>
          <a:p>
            <a:r>
              <a:rPr lang="ru-RU" sz="1600" dirty="0"/>
              <a:t>не может рассматриваться как предложение ценных бумаг в какой-либо юрисдикции и не может рассматриваться как приглашение к участию в инвестициях.</a:t>
            </a:r>
          </a:p>
          <a:p>
            <a:r>
              <a:rPr lang="ru-RU" sz="1600" dirty="0"/>
              <a:t>не следует рассматривать как рекомендацию и не следует использовать в качестве источника информации для принятия любого инвестиционного решения.</a:t>
            </a:r>
          </a:p>
          <a:p>
            <a:r>
              <a:rPr lang="ru-RU" sz="1600" dirty="0"/>
              <a:t>не является предложением или приглашением продать или купить акции, ценные бумаги или права, принадлежащие </a:t>
            </a:r>
            <a:r>
              <a:rPr lang="ru-RU" sz="1600" dirty="0" err="1"/>
              <a:t>Amplivo</a:t>
            </a:r>
            <a:r>
              <a:rPr lang="ru-RU" sz="1600" dirty="0"/>
              <a:t> вместе с его партнерами и ассоциированными лицами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sz="1600" b="1" dirty="0"/>
              <a:t>ТОКЕНЫ CSR:</a:t>
            </a:r>
            <a:endParaRPr lang="ru-RU" sz="1600" dirty="0"/>
          </a:p>
          <a:p>
            <a:r>
              <a:rPr lang="ru-RU" sz="1600" dirty="0"/>
              <a:t>• Это просто служебные </a:t>
            </a:r>
            <a:r>
              <a:rPr lang="ru-RU" sz="1600" dirty="0" err="1"/>
              <a:t>токены</a:t>
            </a:r>
            <a:r>
              <a:rPr lang="ru-RU" sz="1600" dirty="0"/>
              <a:t>, которые можно использовать в поддерживаемых проектах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sz="1600" dirty="0"/>
              <a:t>• Не предназначены для использования в качестве </a:t>
            </a:r>
            <a:r>
              <a:rPr lang="ru-RU" sz="1600" dirty="0" smtClean="0"/>
              <a:t>инвестиций</a:t>
            </a:r>
          </a:p>
          <a:p>
            <a:endParaRPr lang="ru-RU" sz="1600" dirty="0"/>
          </a:p>
          <a:p>
            <a:r>
              <a:rPr lang="ru-RU" sz="1600" dirty="0"/>
              <a:t>• Должны быть перечислены на нескольких биржевых площадках. Это сделано для того</a:t>
            </a:r>
            <a:r>
              <a:rPr lang="ru-RU" sz="1600" dirty="0" smtClean="0"/>
              <a:t>, </a:t>
            </a:r>
            <a:r>
              <a:rPr lang="ru-RU" sz="1600" dirty="0"/>
              <a:t>чтобы можно было использовать платформу </a:t>
            </a:r>
            <a:r>
              <a:rPr lang="ru-RU" sz="1600" dirty="0" err="1"/>
              <a:t>токенов</a:t>
            </a:r>
            <a:r>
              <a:rPr lang="ru-RU" sz="1600" dirty="0"/>
              <a:t>, а не в спекулятивных целях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sz="1600" dirty="0"/>
              <a:t>• Размещение на платформе обмена не изменит юридическую квалификацию </a:t>
            </a:r>
            <a:r>
              <a:rPr lang="ru-RU" sz="1600" dirty="0" err="1"/>
              <a:t>токена</a:t>
            </a:r>
            <a:r>
              <a:rPr lang="ru-RU" sz="1600" dirty="0"/>
              <a:t>, который остается простым служебным </a:t>
            </a:r>
            <a:r>
              <a:rPr lang="ru-RU" sz="1600" dirty="0" err="1"/>
              <a:t>токеном</a:t>
            </a:r>
            <a:r>
              <a:rPr lang="ru-RU" sz="1600" dirty="0"/>
              <a:t> и не является ценной бумагой.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42852"/>
            <a:ext cx="8286808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9. ПРАВОВАЯ </a:t>
            </a:r>
            <a:r>
              <a:rPr lang="ru-RU" b="1" dirty="0" smtClean="0"/>
              <a:t>ИНФОРМАЦИЯ</a:t>
            </a:r>
          </a:p>
          <a:p>
            <a:endParaRPr lang="ru-RU" dirty="0"/>
          </a:p>
          <a:p>
            <a:r>
              <a:rPr lang="ru-RU" sz="1600" b="1" dirty="0"/>
              <a:t>9.4. ОТКАЗ ОТ ОТВЕТСТВЕННОСТИ</a:t>
            </a:r>
            <a:endParaRPr lang="ru-RU" sz="1600" dirty="0"/>
          </a:p>
          <a:p>
            <a:r>
              <a:rPr lang="ru-RU" sz="1600" dirty="0" err="1"/>
              <a:t>Corsair</a:t>
            </a:r>
            <a:r>
              <a:rPr lang="ru-RU" sz="1600" dirty="0"/>
              <a:t> не следует рассматривать в качестве консультанта по каким-либо юридическим, налоговым или финансовым вопросам.</a:t>
            </a:r>
          </a:p>
          <a:p>
            <a:r>
              <a:rPr lang="ru-RU" sz="1600" dirty="0"/>
              <a:t>Любая информация, представленная в этом техническом документе, или любой </a:t>
            </a:r>
            <a:r>
              <a:rPr lang="ru-RU" sz="1600" dirty="0" err="1"/>
              <a:t>контент</a:t>
            </a:r>
            <a:r>
              <a:rPr lang="ru-RU" sz="1600" dirty="0"/>
              <a:t> </a:t>
            </a:r>
            <a:r>
              <a:rPr lang="ru-RU" sz="1600" dirty="0" err="1"/>
              <a:t>веб-сайта</a:t>
            </a:r>
            <a:r>
              <a:rPr lang="ru-RU" sz="1600" dirty="0"/>
              <a:t>, созданный </a:t>
            </a:r>
            <a:r>
              <a:rPr lang="ru-RU" sz="1600" dirty="0" err="1"/>
              <a:t>Corsair</a:t>
            </a:r>
            <a:r>
              <a:rPr lang="ru-RU" sz="1600" dirty="0"/>
              <a:t>, предназначен только для общих информационных целей и не дает никаких </a:t>
            </a:r>
            <a:r>
              <a:rPr lang="ru-RU" sz="1600" dirty="0" smtClean="0"/>
              <a:t>гарантий и  предоставляется </a:t>
            </a:r>
            <a:r>
              <a:rPr lang="ru-RU" sz="1600" dirty="0"/>
              <a:t>в отношении точности и полноты предоставленной информации.</a:t>
            </a:r>
          </a:p>
          <a:p>
            <a:r>
              <a:rPr lang="ru-RU" sz="1600" dirty="0"/>
              <a:t>Каждому </a:t>
            </a:r>
            <a:r>
              <a:rPr lang="ru-RU" sz="1600" dirty="0" smtClean="0"/>
              <a:t>держателю </a:t>
            </a:r>
            <a:r>
              <a:rPr lang="ru-RU" sz="1600" dirty="0"/>
              <a:t>настоятельно рекомендуется провести юридический и налоговый анализ приобретения по контракту ERC20 в ЦС с использованием любого инструмента.</a:t>
            </a:r>
          </a:p>
          <a:p>
            <a:r>
              <a:rPr lang="ru-RU" sz="1600" dirty="0"/>
              <a:t>или обрабатывать, хранить в EOA или иным образом и использовать </a:t>
            </a:r>
            <a:r>
              <a:rPr lang="ru-RU" sz="1600" dirty="0" err="1"/>
              <a:t>токены</a:t>
            </a:r>
            <a:r>
              <a:rPr lang="ru-RU" sz="1600" dirty="0"/>
              <a:t> CSR в соответствии с их национальностью и местом проживания.</a:t>
            </a:r>
          </a:p>
          <a:p>
            <a:r>
              <a:rPr lang="ru-RU" sz="1600" dirty="0" err="1"/>
              <a:t>Corsair</a:t>
            </a:r>
            <a:r>
              <a:rPr lang="ru-RU" sz="1600" dirty="0"/>
              <a:t> сделает все возможное для запуска различных проектов в рабочее состояние.</a:t>
            </a:r>
          </a:p>
          <a:p>
            <a:r>
              <a:rPr lang="ru-RU" sz="1600" dirty="0"/>
              <a:t>Любой, кто берет на себя обязательства по приобретению </a:t>
            </a:r>
            <a:r>
              <a:rPr lang="ru-RU" sz="1600" dirty="0" err="1"/>
              <a:t>токенов</a:t>
            </a:r>
            <a:r>
              <a:rPr lang="ru-RU" sz="1600" dirty="0"/>
              <a:t> CSR, признает и понимает, что нет никаких гарантий, что какой-либо проект будет успешным.</a:t>
            </a:r>
          </a:p>
          <a:p>
            <a:r>
              <a:rPr lang="ru-RU" sz="1600" dirty="0"/>
              <a:t>перешел в рабочий статус.</a:t>
            </a:r>
          </a:p>
          <a:p>
            <a:r>
              <a:rPr lang="ru-RU" sz="1600" dirty="0" err="1"/>
              <a:t>Токены</a:t>
            </a:r>
            <a:r>
              <a:rPr lang="ru-RU" sz="1600" dirty="0"/>
              <a:t> CSR будут выпускаться посредством прозрачных транзакций </a:t>
            </a:r>
            <a:r>
              <a:rPr lang="ru-RU" sz="1600" dirty="0" err="1"/>
              <a:t>блокчейна</a:t>
            </a:r>
            <a:r>
              <a:rPr lang="ru-RU" sz="1600" dirty="0"/>
              <a:t> в </a:t>
            </a:r>
            <a:r>
              <a:rPr lang="ru-RU" sz="1600" dirty="0" err="1"/>
              <a:t>блокчейне</a:t>
            </a:r>
            <a:r>
              <a:rPr lang="ru-RU" sz="1600" dirty="0"/>
              <a:t> </a:t>
            </a:r>
            <a:r>
              <a:rPr lang="ru-RU" sz="1600" dirty="0" err="1"/>
              <a:t>Ethereum</a:t>
            </a:r>
            <a:r>
              <a:rPr lang="ru-RU" sz="1600" dirty="0"/>
              <a:t>, на которые </a:t>
            </a:r>
            <a:r>
              <a:rPr lang="ru-RU" sz="1600" dirty="0" err="1"/>
              <a:t>Corsair</a:t>
            </a:r>
            <a:r>
              <a:rPr lang="ru-RU" sz="1600" dirty="0"/>
              <a:t> не имеет влияния или контроля.</a:t>
            </a:r>
          </a:p>
          <a:p>
            <a:r>
              <a:rPr lang="ru-RU" sz="1600" dirty="0"/>
              <a:t>и как таковая не имеет прав или ответственности в отношении ее разработки и эксплуатации.</a:t>
            </a:r>
          </a:p>
          <a:p>
            <a:r>
              <a:rPr lang="ru-RU" sz="1600" dirty="0"/>
              <a:t>Механизм доставки </a:t>
            </a:r>
            <a:r>
              <a:rPr lang="ru-RU" sz="1600" dirty="0" err="1"/>
              <a:t>токенов</a:t>
            </a:r>
            <a:r>
              <a:rPr lang="ru-RU" sz="1600" dirty="0"/>
              <a:t> будет контролироваться </a:t>
            </a:r>
            <a:r>
              <a:rPr lang="ru-RU" sz="1600" dirty="0" err="1"/>
              <a:t>смарт-контрактом</a:t>
            </a:r>
            <a:r>
              <a:rPr lang="ru-RU" sz="1600" dirty="0"/>
              <a:t> ERC20; это включает в себя компьютерную программу, которая может быть </a:t>
            </a:r>
            <a:r>
              <a:rPr lang="ru-RU" sz="1600" dirty="0" smtClean="0"/>
              <a:t>выполнена на </a:t>
            </a:r>
            <a:r>
              <a:rPr lang="ru-RU" sz="1600" dirty="0" err="1"/>
              <a:t>блокчейне</a:t>
            </a:r>
            <a:r>
              <a:rPr lang="ru-RU" sz="1600" dirty="0"/>
              <a:t> </a:t>
            </a:r>
            <a:r>
              <a:rPr lang="ru-RU" sz="1600" dirty="0" err="1"/>
              <a:t>Ethereum</a:t>
            </a:r>
            <a:r>
              <a:rPr lang="ru-RU" sz="1600" dirty="0" smtClean="0"/>
              <a:t>.</a:t>
            </a:r>
          </a:p>
          <a:p>
            <a:r>
              <a:rPr lang="ru-RU" sz="1600" dirty="0" err="1" smtClean="0"/>
              <a:t>Токены</a:t>
            </a:r>
            <a:r>
              <a:rPr lang="ru-RU" sz="1600" dirty="0" smtClean="0"/>
              <a:t> </a:t>
            </a:r>
            <a:r>
              <a:rPr lang="ru-RU" sz="1600" dirty="0"/>
              <a:t>CSR основаны на протоколе </a:t>
            </a:r>
            <a:r>
              <a:rPr lang="ru-RU" sz="1600" dirty="0" err="1"/>
              <a:t>Ethereum</a:t>
            </a:r>
            <a:r>
              <a:rPr lang="ru-RU" sz="1600" dirty="0"/>
              <a:t> и, следовательно, возможны любые неисправности, незапланированные функции или неожиданные операции.</a:t>
            </a:r>
          </a:p>
          <a:p>
            <a:r>
              <a:rPr lang="ru-RU" sz="1600" dirty="0"/>
              <a:t>протокола </a:t>
            </a:r>
            <a:r>
              <a:rPr lang="ru-RU" sz="1600" dirty="0" err="1"/>
              <a:t>Ethereum</a:t>
            </a:r>
            <a:r>
              <a:rPr lang="ru-RU" sz="1600" dirty="0"/>
              <a:t> может отрицательно повлиять на полезность и работу </a:t>
            </a:r>
            <a:r>
              <a:rPr lang="ru-RU" sz="1600" dirty="0" err="1"/>
              <a:t>токена</a:t>
            </a:r>
            <a:r>
              <a:rPr lang="ru-RU" sz="1600" dirty="0"/>
              <a:t> CSR.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85720" y="0"/>
            <a:ext cx="8643998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9. ПРАВОВАЯ ИНФОРМАЦИЯ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9.5.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ЗАЯВЛЕНИЕ И ГАРАНТИИ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ПРИОБРЕТАЯ И / ИЛИ ПОДДЕРЖИВАЯ CSR, ВЫ ПРЕДСТАВЛЯЕТЕ И ГАРАНТИРУЕТЕ, ЧТО ВЫ: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6A19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Внимательно прочли этот Технический документ и полное содержание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веб-сайта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  <a:hlinkClick r:id="rId2"/>
              </a:rPr>
              <a:t>https://csrnow.com,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соглашаются с полным содержанием и соглашаются с их юридическими обязательствами.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6A19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Уполномочены и имеют полное право приобретать и хранить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токены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 CSR в соответствии с законами, действующими в юрисдикции вашего местонахождения.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6A19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Вы не являетесь гражданином, резидентом или юридическим лицом США (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лицо в США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), а также не приобретаете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токены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 CSR или не подписываете от имени лица США.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6A19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Проживать в юрисдикции, которая позволяет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Amplivo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 выпускать и распространять CSR, не требуя какого-либо местного разрешения, и в соответствии с местными, государственными</a:t>
            </a:r>
            <a:r>
              <a:rPr lang="ru-RU" sz="16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а также национальные законы и правила при любом взаимодействии с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токенами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 CSR.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6A19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Знакомы со всеми соответствующими нормативными актами в конкретной юрисдикции, в которой вы находитесь, и со всеми правилами приобретения криптографических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токенов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 в вашей юрисдикции.</a:t>
            </a:r>
            <a:r>
              <a:rPr lang="ru-RU" sz="16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не запрещена, не ограничена и не подлежит дополнительным условиям любого рода.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6A19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Не будет использовать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токены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 CSR для какой-либо незаконной деятельности, включая, помимо прочего, отмывание денег и финансирование терроризма.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6A19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Иметь достаточные знания о природе криптографических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токенов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, а также значительный опыт и функциональное понимание их использования.</a:t>
            </a:r>
            <a:r>
              <a:rPr lang="ru-RU" sz="16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а также сложности работы с криптографическими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токенами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 и системами и услугами на основе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блокчейнов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6A19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Приобретайте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токены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 CSR, потому что вы хотите иметь доступ к продуктам и услугам, вытекающим из различных проектов, поддерживаемых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Corsair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6A19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Не приобретаете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токены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21E2E"/>
                </a:solidFill>
                <a:effectLst/>
                <a:latin typeface="Times" charset="-52"/>
                <a:ea typeface="Times New Roman" pitchFamily="18" charset="0"/>
                <a:cs typeface="Times New Roman" pitchFamily="18" charset="0"/>
              </a:rPr>
              <a:t> CSR для использования спекулятивных инвестиций..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94692"/>
            <a:ext cx="835824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10. </a:t>
            </a:r>
            <a:r>
              <a:rPr lang="ru-RU" b="1" dirty="0" smtClean="0"/>
              <a:t>ОПРЕДЕЛЕНИЯ  В  </a:t>
            </a:r>
            <a:r>
              <a:rPr lang="ru-RU" b="1" dirty="0"/>
              <a:t>БЕЗОПАСНОСТИ </a:t>
            </a:r>
            <a:r>
              <a:rPr lang="ru-RU" b="1" dirty="0" smtClean="0"/>
              <a:t> И СЛЕДУЮЩИЕ </a:t>
            </a:r>
            <a:r>
              <a:rPr lang="ru-RU" b="1" dirty="0"/>
              <a:t>УСЛОВИЯ ИМЕЮТ УКАЗАННЫЕ НИЖЕ ЗНАЧЕНИЯ:</a:t>
            </a:r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«</a:t>
            </a:r>
            <a:r>
              <a:rPr lang="ru-RU" dirty="0"/>
              <a:t>Мы», «Нас» и «</a:t>
            </a:r>
            <a:r>
              <a:rPr lang="ru-RU" dirty="0" err="1"/>
              <a:t>Corsair</a:t>
            </a:r>
            <a:r>
              <a:rPr lang="ru-RU" dirty="0"/>
              <a:t>» относятся к </a:t>
            </a:r>
            <a:r>
              <a:rPr lang="ru-RU" dirty="0" err="1"/>
              <a:t>Corsair</a:t>
            </a:r>
            <a:r>
              <a:rPr lang="ru-RU" dirty="0"/>
              <a:t> </a:t>
            </a:r>
            <a:r>
              <a:rPr lang="ru-RU" dirty="0" err="1"/>
              <a:t>Group</a:t>
            </a:r>
            <a:r>
              <a:rPr lang="ru-RU" dirty="0"/>
              <a:t> </a:t>
            </a:r>
            <a:r>
              <a:rPr lang="ru-RU" dirty="0" err="1"/>
              <a:t>International</a:t>
            </a:r>
            <a:r>
              <a:rPr lang="ru-RU" dirty="0"/>
              <a:t> и ее дочерним и ассоциированным </a:t>
            </a:r>
            <a:r>
              <a:rPr lang="ru-RU" dirty="0" smtClean="0"/>
              <a:t>предприятиям, включая </a:t>
            </a:r>
            <a:r>
              <a:rPr lang="ru-RU" dirty="0"/>
              <a:t>сотрудников, партнеров, партнеров, агентов и </a:t>
            </a:r>
            <a:r>
              <a:rPr lang="ru-RU" dirty="0" err="1"/>
              <a:t>аффилированных</a:t>
            </a:r>
            <a:r>
              <a:rPr lang="ru-RU" dirty="0"/>
              <a:t> лиц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 «</a:t>
            </a:r>
            <a:r>
              <a:rPr lang="ru-RU" dirty="0"/>
              <a:t>CSR», «CSR </a:t>
            </a:r>
            <a:r>
              <a:rPr lang="ru-RU" dirty="0" err="1"/>
              <a:t>Token</a:t>
            </a:r>
            <a:r>
              <a:rPr lang="ru-RU" dirty="0"/>
              <a:t>» и «CSR </a:t>
            </a:r>
            <a:r>
              <a:rPr lang="ru-RU" dirty="0" err="1"/>
              <a:t>Tokens</a:t>
            </a:r>
            <a:r>
              <a:rPr lang="ru-RU" dirty="0"/>
              <a:t>» относятся к </a:t>
            </a:r>
            <a:r>
              <a:rPr lang="ru-RU" dirty="0" err="1"/>
              <a:t>токену</a:t>
            </a:r>
            <a:r>
              <a:rPr lang="ru-RU" dirty="0"/>
              <a:t> ERC20, как записано в </a:t>
            </a:r>
            <a:r>
              <a:rPr lang="ru-RU" dirty="0" err="1"/>
              <a:t>смарт-контракте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Блокчейн</a:t>
            </a:r>
            <a:r>
              <a:rPr lang="ru-RU" dirty="0"/>
              <a:t> </a:t>
            </a:r>
            <a:r>
              <a:rPr lang="ru-RU" dirty="0" err="1"/>
              <a:t>Ethereum</a:t>
            </a:r>
            <a:r>
              <a:rPr lang="ru-RU" dirty="0"/>
              <a:t> по адресу контракта: </a:t>
            </a:r>
            <a:r>
              <a:rPr lang="ru-RU" dirty="0" smtClean="0"/>
              <a:t>0x75ecb52e403c617679fbd3e77a50f9d10a842387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 «</a:t>
            </a:r>
            <a:r>
              <a:rPr lang="ru-RU" dirty="0"/>
              <a:t>Владельцы» относятся к физическим лицам (независимо или как часть организованной или неорганизованной группы или объединения</a:t>
            </a:r>
          </a:p>
          <a:p>
            <a:r>
              <a:rPr lang="ru-RU" dirty="0"/>
              <a:t>которые держат CSR на внешнем адресе в </a:t>
            </a:r>
            <a:r>
              <a:rPr lang="ru-RU" dirty="0" err="1"/>
              <a:t>блокчейне</a:t>
            </a:r>
            <a:r>
              <a:rPr lang="ru-RU" dirty="0"/>
              <a:t> </a:t>
            </a:r>
            <a:r>
              <a:rPr lang="ru-RU" dirty="0" err="1"/>
              <a:t>Ethereum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 «</a:t>
            </a:r>
            <a:r>
              <a:rPr lang="ru-RU" dirty="0"/>
              <a:t>Потенциальные держатели» относятся к физическому лицу (независимо или как часть организованной или неорганизованной группы</a:t>
            </a:r>
            <a:r>
              <a:rPr lang="ru-RU" dirty="0" smtClean="0"/>
              <a:t>), или </a:t>
            </a:r>
            <a:r>
              <a:rPr lang="ru-RU" dirty="0"/>
              <a:t>инкорпорация, которая рассматривает / </a:t>
            </a:r>
            <a:r>
              <a:rPr lang="ru-RU" dirty="0" err="1"/>
              <a:t>рассматривает</a:t>
            </a:r>
            <a:r>
              <a:rPr lang="ru-RU" dirty="0"/>
              <a:t> возможность стать </a:t>
            </a:r>
            <a:r>
              <a:rPr lang="ru-RU" dirty="0" smtClean="0"/>
              <a:t>держателем </a:t>
            </a:r>
            <a:r>
              <a:rPr lang="ru-RU" dirty="0"/>
              <a:t>(как определено выше) CSR на </a:t>
            </a:r>
            <a:r>
              <a:rPr lang="ru-RU" dirty="0" smtClean="0"/>
              <a:t>внешнем принадлежащий </a:t>
            </a:r>
            <a:r>
              <a:rPr lang="ru-RU" dirty="0"/>
              <a:t>адрес в </a:t>
            </a:r>
            <a:r>
              <a:rPr lang="ru-RU" dirty="0" err="1"/>
              <a:t>блокчейне</a:t>
            </a:r>
            <a:r>
              <a:rPr lang="ru-RU" dirty="0"/>
              <a:t> </a:t>
            </a:r>
            <a:r>
              <a:rPr lang="ru-RU" dirty="0" err="1"/>
              <a:t>Ethereum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/>
              <a:t>«CA» относится к адресу контракта в цепочке блоков </a:t>
            </a:r>
            <a:r>
              <a:rPr lang="ru-RU" dirty="0" err="1"/>
              <a:t>Ethereum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/>
              <a:t>«EOA» относится к неконтрактному адресу в </a:t>
            </a:r>
            <a:r>
              <a:rPr lang="ru-RU" dirty="0" err="1"/>
              <a:t>блокчейне</a:t>
            </a:r>
            <a:r>
              <a:rPr lang="ru-RU" dirty="0"/>
              <a:t> </a:t>
            </a:r>
            <a:r>
              <a:rPr lang="ru-RU" dirty="0" err="1"/>
              <a:t>Ethereum</a:t>
            </a:r>
            <a:endParaRPr lang="ru-RU" dirty="0"/>
          </a:p>
          <a:p>
            <a:r>
              <a:rPr lang="ru-RU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криншот 19-03-2021 1705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32"/>
            <a:ext cx="9143999" cy="51744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428736"/>
            <a:ext cx="835824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/>
              <a:t>CORSAIR </a:t>
            </a:r>
            <a:r>
              <a:rPr lang="ru-RU" b="1" dirty="0"/>
              <a:t>GROUP </a:t>
            </a:r>
            <a:r>
              <a:rPr lang="ru-RU" b="1" dirty="0" smtClean="0"/>
              <a:t>INTERNATIONAL</a:t>
            </a:r>
          </a:p>
          <a:p>
            <a:pPr marL="342900" indent="-342900"/>
            <a:endParaRPr lang="ru-RU" dirty="0"/>
          </a:p>
          <a:p>
            <a:r>
              <a:rPr lang="ru-RU" sz="1600" dirty="0" err="1"/>
              <a:t>Corsair</a:t>
            </a:r>
            <a:r>
              <a:rPr lang="ru-RU" sz="1600" dirty="0"/>
              <a:t> </a:t>
            </a:r>
            <a:r>
              <a:rPr lang="ru-RU" sz="1600" dirty="0" err="1"/>
              <a:t>Group</a:t>
            </a:r>
            <a:r>
              <a:rPr lang="ru-RU" sz="1600" dirty="0"/>
              <a:t> </a:t>
            </a:r>
            <a:r>
              <a:rPr lang="ru-RU" sz="1600" dirty="0" err="1"/>
              <a:t>International</a:t>
            </a:r>
            <a:r>
              <a:rPr lang="ru-RU" sz="1600" dirty="0"/>
              <a:t> - это консорциум компаний, развивающих </a:t>
            </a:r>
            <a:r>
              <a:rPr lang="ru-RU" sz="1600" dirty="0" smtClean="0"/>
              <a:t>жизнеспособные  </a:t>
            </a:r>
            <a:r>
              <a:rPr lang="ru-RU" sz="1600" dirty="0" err="1" smtClean="0"/>
              <a:t>бизнес-решения</a:t>
            </a:r>
            <a:r>
              <a:rPr lang="ru-RU" sz="1600" dirty="0" smtClean="0"/>
              <a:t> </a:t>
            </a:r>
            <a:r>
              <a:rPr lang="ru-RU" sz="1600" dirty="0"/>
              <a:t>для глобальных экологических проблем, таких как пластиковые отходы, </a:t>
            </a:r>
            <a:r>
              <a:rPr lang="ru-RU" sz="1600" dirty="0" smtClean="0"/>
              <a:t>загрязнение воздуха , </a:t>
            </a:r>
            <a:r>
              <a:rPr lang="ru-RU" sz="1600" dirty="0"/>
              <a:t>загрязнение воды, изменение климата и бедность.</a:t>
            </a:r>
          </a:p>
          <a:p>
            <a:r>
              <a:rPr lang="ru-RU" sz="1600" dirty="0"/>
              <a:t>Основанная в Таиланде и Нидерландах, с головным офисом по всему миру.</a:t>
            </a:r>
          </a:p>
          <a:p>
            <a:r>
              <a:rPr lang="ru-RU" sz="1600" dirty="0"/>
              <a:t>расположен в Бангкоке, а его европейский головной офис - в Амстердаме</a:t>
            </a:r>
            <a:r>
              <a:rPr lang="ru-RU" sz="1600" dirty="0" smtClean="0"/>
              <a:t>.</a:t>
            </a:r>
          </a:p>
          <a:p>
            <a:endParaRPr lang="ru-RU" dirty="0"/>
          </a:p>
          <a:p>
            <a:r>
              <a:rPr lang="ru-RU" b="1" dirty="0"/>
              <a:t>2. АМПЛИВО</a:t>
            </a:r>
            <a:endParaRPr lang="ru-RU" dirty="0"/>
          </a:p>
          <a:p>
            <a:r>
              <a:rPr lang="ru-RU" sz="1600" dirty="0" err="1"/>
              <a:t>Amplivo</a:t>
            </a:r>
            <a:r>
              <a:rPr lang="ru-RU" sz="1600" dirty="0"/>
              <a:t>, входящая в консорциум </a:t>
            </a:r>
            <a:r>
              <a:rPr lang="ru-RU" sz="1600" dirty="0" err="1"/>
              <a:t>Corsair</a:t>
            </a:r>
            <a:r>
              <a:rPr lang="ru-RU" sz="1600" dirty="0"/>
              <a:t> </a:t>
            </a:r>
            <a:r>
              <a:rPr lang="ru-RU" sz="1600" dirty="0" err="1"/>
              <a:t>Group</a:t>
            </a:r>
            <a:r>
              <a:rPr lang="ru-RU" sz="1600" dirty="0"/>
              <a:t> </a:t>
            </a:r>
            <a:r>
              <a:rPr lang="ru-RU" sz="1600" dirty="0" err="1"/>
              <a:t>International</a:t>
            </a:r>
            <a:r>
              <a:rPr lang="ru-RU" sz="1600" dirty="0"/>
              <a:t>, является </a:t>
            </a:r>
            <a:r>
              <a:rPr lang="ru-RU" sz="1600" dirty="0" smtClean="0"/>
              <a:t>создателем </a:t>
            </a:r>
            <a:r>
              <a:rPr lang="ru-RU" sz="1600" dirty="0"/>
              <a:t>и дистрибьютор </a:t>
            </a:r>
            <a:r>
              <a:rPr lang="ru-RU" sz="1600" dirty="0" err="1"/>
              <a:t>токена</a:t>
            </a:r>
            <a:r>
              <a:rPr lang="ru-RU" sz="1600" dirty="0"/>
              <a:t> CSR.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1" y="857232"/>
            <a:ext cx="807249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3. ЗАГРЯЗНЕНИЕ ПЛАСТИКОВЫМИ ОТХОДАМИ</a:t>
            </a:r>
            <a:endParaRPr lang="ru-RU" dirty="0"/>
          </a:p>
          <a:p>
            <a:r>
              <a:rPr lang="ru-RU" sz="1600" b="1" dirty="0"/>
              <a:t>3.1. ГЛОБАЛЬНЫЙ ВЫЗОВ ПЛАСТИКОВЫХ </a:t>
            </a:r>
            <a:r>
              <a:rPr lang="ru-RU" sz="1600" b="1" dirty="0" smtClean="0"/>
              <a:t>ОТХОДОВ</a:t>
            </a:r>
          </a:p>
          <a:p>
            <a:endParaRPr lang="ru-RU" sz="1600" dirty="0"/>
          </a:p>
          <a:p>
            <a:r>
              <a:rPr lang="ru-RU" sz="1600" dirty="0"/>
              <a:t>Как широко сообщалось почти во всех мыслимых средствах массовой информации, </a:t>
            </a:r>
            <a:r>
              <a:rPr lang="ru-RU" sz="1600" dirty="0" smtClean="0"/>
              <a:t>мировая проблема </a:t>
            </a:r>
            <a:r>
              <a:rPr lang="ru-RU" sz="1600" dirty="0"/>
              <a:t>чрезмерного количества пластиковых отходов достигла критического уровня.</a:t>
            </a:r>
          </a:p>
          <a:p>
            <a:r>
              <a:rPr lang="ru-RU" sz="1600" dirty="0"/>
              <a:t>Было подсчитано, что за последние 60-70 лет, с момента начала производства пластика, </a:t>
            </a:r>
            <a:r>
              <a:rPr lang="ru-RU" sz="1600" dirty="0" smtClean="0"/>
              <a:t>8,3 миллиарда </a:t>
            </a:r>
            <a:r>
              <a:rPr lang="ru-RU" sz="1600" dirty="0"/>
              <a:t>тонн первичного пластика было произведено, и почти весь пластик, когда-либо </a:t>
            </a:r>
            <a:r>
              <a:rPr lang="ru-RU" sz="1600" dirty="0" smtClean="0"/>
              <a:t>созданный все </a:t>
            </a:r>
            <a:r>
              <a:rPr lang="ru-RU" sz="1600" dirty="0"/>
              <a:t>еще существует в той или иной форме сегодня.</a:t>
            </a:r>
          </a:p>
          <a:p>
            <a:r>
              <a:rPr lang="ru-RU" sz="1600" dirty="0"/>
              <a:t>По оценкам, по состоянию на 2015 год образовалось 6,3 миллиарда тонн пластиковых </a:t>
            </a:r>
            <a:r>
              <a:rPr lang="ru-RU" sz="1600" dirty="0" smtClean="0"/>
              <a:t>отходов из </a:t>
            </a:r>
            <a:r>
              <a:rPr lang="ru-RU" sz="1600" dirty="0"/>
              <a:t>которых только 9% было переработано.</a:t>
            </a:r>
          </a:p>
          <a:p>
            <a:r>
              <a:rPr lang="ru-RU" sz="1600" dirty="0"/>
              <a:t>Годовое производство пластика постоянно увеличивается вместе с мировым производством.</a:t>
            </a:r>
          </a:p>
          <a:p>
            <a:r>
              <a:rPr lang="ru-RU" sz="1600" dirty="0" smtClean="0"/>
              <a:t>Сообщается</a:t>
            </a:r>
            <a:r>
              <a:rPr lang="ru-RU" sz="1600" dirty="0"/>
              <a:t>, что она составляет около 315 миллионов метрических тонн в год.</a:t>
            </a:r>
          </a:p>
          <a:p>
            <a:r>
              <a:rPr lang="ru-RU" sz="1600" dirty="0"/>
              <a:t>Если текущие тенденции в области производства пластика и обращения с отходами сохранятся, 12 миллиардов </a:t>
            </a:r>
            <a:r>
              <a:rPr lang="ru-RU" sz="1600" dirty="0" smtClean="0"/>
              <a:t>тонн пластика </a:t>
            </a:r>
            <a:r>
              <a:rPr lang="ru-RU" sz="1600" dirty="0"/>
              <a:t>к 2050 году будет на свалках и в окружающей среде.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42852"/>
            <a:ext cx="792961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3. ЗАГРЯЗНЕНИЕ ПЛАСТИКОВЫМИ ОТХОДАМИ</a:t>
            </a:r>
            <a:endParaRPr lang="ru-RU" dirty="0"/>
          </a:p>
          <a:p>
            <a:r>
              <a:rPr lang="en-US" dirty="0"/>
              <a:t> </a:t>
            </a:r>
            <a:r>
              <a:rPr lang="ru-RU" sz="1600" b="1" dirty="0" smtClean="0"/>
              <a:t>3.2</a:t>
            </a:r>
            <a:r>
              <a:rPr lang="ru-RU" sz="1600" b="1" dirty="0"/>
              <a:t>. ГОСУДАРСТВЕННЫЙ КОНТРОЛЬ ДЛЯ ПОВЫШЕНИЯ СПРОСА НА ТОПЛИВНОЕ МАСЛО С НИЗКИМ </a:t>
            </a:r>
            <a:r>
              <a:rPr lang="ru-RU" sz="1600" b="1" dirty="0" smtClean="0"/>
              <a:t>СЕРЫМ</a:t>
            </a:r>
          </a:p>
          <a:p>
            <a:endParaRPr lang="ru-RU" sz="1600" dirty="0"/>
          </a:p>
          <a:p>
            <a:r>
              <a:rPr lang="ru-RU" sz="1600" dirty="0"/>
              <a:t>1 января 2020 года вступит в силу долгожданный глобальный регламент по содержанию серы в используемом </a:t>
            </a:r>
            <a:r>
              <a:rPr lang="ru-RU" sz="1600" dirty="0" smtClean="0"/>
              <a:t>топливе  морскими </a:t>
            </a:r>
            <a:r>
              <a:rPr lang="ru-RU" sz="1600" dirty="0"/>
              <a:t>судами, вызвало фундаментальные изменения в судоходной отрасли.</a:t>
            </a:r>
          </a:p>
          <a:p>
            <a:r>
              <a:rPr lang="ru-RU" sz="1600" dirty="0"/>
              <a:t>Новые правила, установленные Международной морской организацией (ИМО), снизили разрешенный максимальный </a:t>
            </a:r>
            <a:r>
              <a:rPr lang="ru-RU" sz="1600" dirty="0" smtClean="0"/>
              <a:t>уровень серы </a:t>
            </a:r>
            <a:r>
              <a:rPr lang="ru-RU" sz="1600" dirty="0"/>
              <a:t>с 3,5% до нового максимума 0,5%.</a:t>
            </a:r>
          </a:p>
          <a:p>
            <a:r>
              <a:rPr lang="ru-RU" sz="1600" dirty="0"/>
              <a:t>По мере того как судовладельцы, </a:t>
            </a:r>
            <a:r>
              <a:rPr lang="ru-RU" sz="1600" dirty="0" err="1"/>
              <a:t>трейдеры</a:t>
            </a:r>
            <a:r>
              <a:rPr lang="ru-RU" sz="1600" dirty="0"/>
              <a:t> и нефтеперерабатывающие заводы начали разбираться в далеко идущих последствиях самого крупного</a:t>
            </a:r>
          </a:p>
          <a:p>
            <a:r>
              <a:rPr lang="ru-RU" sz="1600" dirty="0"/>
              <a:t>изменение спецификации в недавней истории, мазут с низким содержанием серы теперь стал новым глобальным товаром.</a:t>
            </a:r>
          </a:p>
          <a:p>
            <a:r>
              <a:rPr lang="ru-RU" sz="1600" dirty="0"/>
              <a:t>Масло, произведенное из пластиковых отходов потребления с использованием процесса пиролиза, по умолчанию имеет очень низкий уровень </a:t>
            </a:r>
            <a:r>
              <a:rPr lang="ru-RU" sz="1600" dirty="0" smtClean="0"/>
              <a:t>серы, что </a:t>
            </a:r>
            <a:r>
              <a:rPr lang="ru-RU" sz="1600" dirty="0"/>
              <a:t>делает его востребованным топливным продуктом для международных нефтяных компаний.</a:t>
            </a:r>
          </a:p>
          <a:p>
            <a:r>
              <a:rPr lang="ru-RU" sz="1600" dirty="0"/>
              <a:t>Хотя предполагается, что большая часть этой нефти будет переработана в топливо более высокого качества, ее также можно будет использовать.</a:t>
            </a:r>
          </a:p>
          <a:p>
            <a:r>
              <a:rPr lang="ru-RU" sz="1600" dirty="0"/>
              <a:t>для питания тихоходных дизельных двигателей от источника.</a:t>
            </a:r>
          </a:p>
          <a:p>
            <a:r>
              <a:rPr lang="ru-RU" sz="1600" dirty="0"/>
              <a:t>Жизнеспособность серийной модели как стабильной технологической базы подтверждена реальными примерами использования.</a:t>
            </a:r>
          </a:p>
          <a:p>
            <a:r>
              <a:rPr lang="ru-RU" sz="1600" dirty="0"/>
              <a:t>Независимые анализы топлива также подтвердили превосходное качество </a:t>
            </a:r>
            <a:r>
              <a:rPr lang="ru-RU" sz="1600" dirty="0" err="1"/>
              <a:t>пиролизного</a:t>
            </a:r>
            <a:r>
              <a:rPr lang="ru-RU" sz="1600" dirty="0"/>
              <a:t> масла.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857232"/>
            <a:ext cx="807249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3. ЗАГРЯЗНЕНИЕ ПЛАСТИКОВЫМИ ОТХОДАМИ</a:t>
            </a:r>
            <a:endParaRPr lang="ru-RU" dirty="0"/>
          </a:p>
          <a:p>
            <a:r>
              <a:rPr lang="en-US" dirty="0"/>
              <a:t> </a:t>
            </a:r>
            <a:r>
              <a:rPr lang="ru-RU" sz="1600" b="1" dirty="0" smtClean="0"/>
              <a:t>3.3</a:t>
            </a:r>
            <a:r>
              <a:rPr lang="ru-RU" sz="1600" b="1" dirty="0"/>
              <a:t>. ПРАВИТЕЛЬСТВЕННОЕ ЗАКОНОДАТЕЛЬСТВО ОБЯЗАНЫ ОТРАСЛИ ПОКУПАТЬ ПИРОЛИЗНОЕ МАСЛО С НИЗКИМ </a:t>
            </a:r>
            <a:r>
              <a:rPr lang="ru-RU" sz="1600" b="1" dirty="0" smtClean="0"/>
              <a:t>СЕРЫ</a:t>
            </a:r>
          </a:p>
          <a:p>
            <a:endParaRPr lang="ru-RU" sz="1600" dirty="0"/>
          </a:p>
          <a:p>
            <a:r>
              <a:rPr lang="ru-RU" sz="1600" dirty="0"/>
              <a:t>Круг покупателей </a:t>
            </a:r>
            <a:r>
              <a:rPr lang="ru-RU" sz="1600" dirty="0" err="1"/>
              <a:t>пиролизного</a:t>
            </a:r>
            <a:r>
              <a:rPr lang="ru-RU" sz="1600" dirty="0"/>
              <a:t> масла с низким содержанием серы широк. Благодаря универсальности масла может быть как</a:t>
            </a:r>
          </a:p>
          <a:p>
            <a:r>
              <a:rPr lang="ru-RU" sz="1600" dirty="0"/>
              <a:t>перерабатывается в различные товарные топливные продукты или частично используется в качестве сырья при химической переработке, например, при </a:t>
            </a:r>
            <a:r>
              <a:rPr lang="ru-RU" sz="1600" dirty="0" smtClean="0"/>
              <a:t>переработке  в </a:t>
            </a:r>
            <a:r>
              <a:rPr lang="ru-RU" sz="1600" dirty="0"/>
              <a:t>новые пластиковые изделия.</a:t>
            </a:r>
          </a:p>
          <a:p>
            <a:r>
              <a:rPr lang="ru-RU" dirty="0"/>
              <a:t> </a:t>
            </a:r>
          </a:p>
          <a:p>
            <a:r>
              <a:rPr lang="ru-RU" sz="1600" b="1" dirty="0"/>
              <a:t>МАСЛО, ПРОИЗВОДИМОЕ CORSAIR GROUP, БУДЕТ ДОСТУПНО РАЗЛИЧНЫМ ПОКУПАТЕЛЯМ, ТАКИМ КАК</a:t>
            </a:r>
            <a:r>
              <a:rPr lang="ru-RU" sz="1600" b="1" dirty="0" smtClean="0"/>
              <a:t>:</a:t>
            </a:r>
          </a:p>
          <a:p>
            <a:endParaRPr lang="ru-RU" sz="1600" dirty="0"/>
          </a:p>
          <a:p>
            <a:pPr>
              <a:buFont typeface="Wingdings" pitchFamily="2" charset="2"/>
              <a:buChar char="Ø"/>
            </a:pPr>
            <a:r>
              <a:rPr lang="ru-RU" sz="1600" dirty="0" smtClean="0"/>
              <a:t>   Государственные </a:t>
            </a:r>
            <a:r>
              <a:rPr lang="ru-RU" sz="1600" dirty="0"/>
              <a:t>органы и департаменты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/>
              <a:t>   Региональные </a:t>
            </a:r>
            <a:r>
              <a:rPr lang="ru-RU" sz="1600" dirty="0"/>
              <a:t>и международные нефтеперерабатывающие заводы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/>
              <a:t>   Международные </a:t>
            </a:r>
            <a:r>
              <a:rPr lang="ru-RU" sz="1600" dirty="0" err="1"/>
              <a:t>нефтетрейдеры</a:t>
            </a:r>
            <a:endParaRPr lang="ru-RU" sz="1600" dirty="0"/>
          </a:p>
          <a:p>
            <a:pPr>
              <a:buFont typeface="Wingdings" pitchFamily="2" charset="2"/>
              <a:buChar char="Ø"/>
            </a:pPr>
            <a:r>
              <a:rPr lang="ru-RU" sz="1600" dirty="0" smtClean="0"/>
              <a:t>   Производители </a:t>
            </a:r>
            <a:r>
              <a:rPr lang="ru-RU" sz="1600" dirty="0"/>
              <a:t>пластика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/>
              <a:t>   </a:t>
            </a:r>
            <a:r>
              <a:rPr lang="ru-RU" sz="1600" dirty="0" err="1" smtClean="0"/>
              <a:t>Логистические</a:t>
            </a:r>
            <a:r>
              <a:rPr lang="ru-RU" sz="1600" dirty="0"/>
              <a:t>, морские и транспортные компании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785794"/>
            <a:ext cx="792961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3. ЗАГРЯЗНЕНИЕ ПЛАСТИКОВЫМИ ОТХОДАМИ</a:t>
            </a:r>
            <a:endParaRPr lang="ru-RU" dirty="0"/>
          </a:p>
          <a:p>
            <a:r>
              <a:rPr lang="en-US" dirty="0"/>
              <a:t> </a:t>
            </a:r>
            <a:r>
              <a:rPr lang="ru-RU" sz="1600" b="1" dirty="0" smtClean="0"/>
              <a:t>3.4</a:t>
            </a:r>
            <a:r>
              <a:rPr lang="ru-RU" sz="1600" b="1" dirty="0"/>
              <a:t>. ПРОИЗВОДИТЕЛЕЙ ПЛАСТМАССА ПРИНУЖДАЮТ КУПИТЬ ЗА ПЕРЕРАБОТАННЫЙ ПЛАСТМАСС (ЗАКОНОДАТЕЛЬСТВО</a:t>
            </a:r>
            <a:r>
              <a:rPr lang="ru-RU" sz="1600" b="1" dirty="0" smtClean="0"/>
              <a:t>)</a:t>
            </a:r>
          </a:p>
          <a:p>
            <a:endParaRPr lang="ru-RU" sz="1600" dirty="0"/>
          </a:p>
          <a:p>
            <a:r>
              <a:rPr lang="ru-RU" sz="1600" dirty="0"/>
              <a:t>Последние правила, установленные для индустрии производства пластмасс в Европейском Союзе, рассматривают производителей пластмасс.</a:t>
            </a:r>
          </a:p>
          <a:p>
            <a:r>
              <a:rPr lang="ru-RU" sz="1600" dirty="0"/>
              <a:t>начало использования 30-60% переработанного пластика в качестве сырья для производства новых пластиковых изделий.</a:t>
            </a:r>
          </a:p>
          <a:p>
            <a:r>
              <a:rPr lang="ru-RU" sz="1600" dirty="0"/>
              <a:t>Это создает повышенный спрос на химическую переработку, тогда как использованные полиэтиленовые пакеты, упаковочные материалы</a:t>
            </a:r>
          </a:p>
          <a:p>
            <a:r>
              <a:rPr lang="ru-RU" sz="1600" dirty="0"/>
              <a:t>а упаковочные продукты сначала необходимо превратить в </a:t>
            </a:r>
            <a:r>
              <a:rPr lang="ru-RU" sz="1600" dirty="0" err="1"/>
              <a:t>пиролизное</a:t>
            </a:r>
            <a:r>
              <a:rPr lang="ru-RU" sz="1600" dirty="0"/>
              <a:t> масло.</a:t>
            </a:r>
          </a:p>
          <a:p>
            <a:r>
              <a:rPr lang="ru-RU" sz="1600" dirty="0"/>
              <a:t>Ожидается, что такая адаптация переработанного сырья для производства новых пластиков приведет к созданию крупных мировых компаний.</a:t>
            </a:r>
          </a:p>
          <a:p>
            <a:r>
              <a:rPr lang="ru-RU" sz="1600" dirty="0"/>
              <a:t>спрос на </a:t>
            </a:r>
            <a:r>
              <a:rPr lang="ru-RU" sz="1600" dirty="0" err="1"/>
              <a:t>пиролизное</a:t>
            </a:r>
            <a:r>
              <a:rPr lang="ru-RU" sz="1600" dirty="0"/>
              <a:t> масло, производимое компаниями по переработке химической продукции, такими как </a:t>
            </a:r>
            <a:r>
              <a:rPr lang="ru-RU" sz="1600" dirty="0" err="1"/>
              <a:t>Corsair</a:t>
            </a:r>
            <a:r>
              <a:rPr lang="ru-RU" sz="1600" dirty="0"/>
              <a:t> </a:t>
            </a:r>
            <a:r>
              <a:rPr lang="ru-RU" sz="1600" dirty="0" err="1"/>
              <a:t>Group</a:t>
            </a:r>
            <a:r>
              <a:rPr lang="ru-RU" sz="1600" dirty="0" smtClean="0"/>
              <a:t>.</a:t>
            </a:r>
          </a:p>
          <a:p>
            <a:endParaRPr lang="ru-RU" dirty="0"/>
          </a:p>
          <a:p>
            <a:r>
              <a:rPr lang="ru-RU" sz="1600" b="1" dirty="0"/>
              <a:t>3.5. РЕШЕНИЕ</a:t>
            </a:r>
            <a:endParaRPr lang="ru-RU" sz="1600" dirty="0"/>
          </a:p>
          <a:p>
            <a:r>
              <a:rPr lang="ru-RU" sz="1600" dirty="0"/>
              <a:t>Решение - это результат действия нескольких своевременных факторов.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0"/>
            <a:ext cx="8286808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3. ЗАГРЯЗНЕНИЕ ПЛАСТИКОВЫМИ ОТХОДАМИ</a:t>
            </a:r>
            <a:endParaRPr lang="ru-RU" dirty="0"/>
          </a:p>
          <a:p>
            <a:r>
              <a:rPr lang="en-US" dirty="0"/>
              <a:t> </a:t>
            </a:r>
            <a:r>
              <a:rPr lang="ru-RU" sz="1600" b="1" dirty="0" smtClean="0"/>
              <a:t>3.5.1</a:t>
            </a:r>
            <a:r>
              <a:rPr lang="ru-RU" sz="1600" b="1" dirty="0"/>
              <a:t>. ИННОВАЦИИ В ТЕХНОЛОГИИ</a:t>
            </a:r>
            <a:endParaRPr lang="ru-RU" sz="1600" dirty="0"/>
          </a:p>
          <a:p>
            <a:r>
              <a:rPr lang="ru-RU" sz="1600" dirty="0"/>
              <a:t>Пластмассы производятся из сырой нефти. Используя процесс, называемый пиролизом, отходы пластика, такие как использованные пластиковые пакеты,</a:t>
            </a:r>
          </a:p>
          <a:p>
            <a:r>
              <a:rPr lang="ru-RU" sz="1600" dirty="0"/>
              <a:t>оберточные материалы и упаковочные продукты, могут быть преобразованы из их существующего твердого состояния в исходное жидкая форма, масло.</a:t>
            </a:r>
          </a:p>
          <a:p>
            <a:r>
              <a:rPr lang="ru-RU" sz="1600" dirty="0"/>
              <a:t>Это масло, произведенное из пластиковых отходов, по своим свойствам похоже на сырую нефть, имеет очень низкое содержание серы.</a:t>
            </a:r>
          </a:p>
          <a:p>
            <a:r>
              <a:rPr lang="ru-RU" sz="1600" dirty="0"/>
              <a:t>и может быть дополнительно переработан в коммерческие топливные продукты, такие как дизельное топливо, бензин и керосин, или для использования</a:t>
            </a:r>
          </a:p>
          <a:p>
            <a:r>
              <a:rPr lang="ru-RU" sz="1600" dirty="0"/>
              <a:t>как сырье для производства пластмасс.</a:t>
            </a:r>
          </a:p>
          <a:p>
            <a:r>
              <a:rPr lang="ru-RU" dirty="0"/>
              <a:t> </a:t>
            </a:r>
          </a:p>
          <a:p>
            <a:r>
              <a:rPr lang="ru-RU" sz="1600" b="1" dirty="0"/>
              <a:t>3.5.2. ХИМИЧЕСКАЯ ПЕРЕРАБОТКА ПЛАСТИКОВЫХ ОТХОДОВ</a:t>
            </a:r>
            <a:endParaRPr lang="ru-RU" sz="1600" dirty="0"/>
          </a:p>
          <a:p>
            <a:r>
              <a:rPr lang="ru-RU" sz="1600" dirty="0"/>
              <a:t>Пиролиз широко считается наиболее жизнеспособным и экологически чистым решением для удаления пластиковых отходов </a:t>
            </a:r>
            <a:r>
              <a:rPr lang="ru-RU" sz="1600" dirty="0" smtClean="0"/>
              <a:t>из окружающая </a:t>
            </a:r>
            <a:r>
              <a:rPr lang="ru-RU" sz="1600" dirty="0"/>
              <a:t>среда. После того, как пластик превратился в масло, его также можно частично использовать для создания новых пластиковых </a:t>
            </a:r>
            <a:r>
              <a:rPr lang="ru-RU" sz="1600" dirty="0" smtClean="0"/>
              <a:t>изделий, таким </a:t>
            </a:r>
            <a:r>
              <a:rPr lang="ru-RU" sz="1600" dirty="0"/>
              <a:t>образом снижается потребность в сырой нефти на основе ископаемого топлива.</a:t>
            </a:r>
          </a:p>
          <a:p>
            <a:r>
              <a:rPr lang="ru-RU" sz="1600" dirty="0"/>
              <a:t>Вышеупомянутое требование об использовании переработанного пластика при производстве новых пластиковых изделий </a:t>
            </a:r>
            <a:r>
              <a:rPr lang="ru-RU" sz="1600" dirty="0" smtClean="0"/>
              <a:t>станет один </a:t>
            </a:r>
            <a:r>
              <a:rPr lang="ru-RU" sz="1600" dirty="0"/>
              <a:t>из самых важных аспектов в отрасли и основное влияние на весь процесс переработки.</a:t>
            </a:r>
          </a:p>
          <a:p>
            <a:r>
              <a:rPr lang="ru-RU" sz="1600" dirty="0" err="1"/>
              <a:t>Corsair</a:t>
            </a:r>
            <a:r>
              <a:rPr lang="ru-RU" sz="1600" dirty="0"/>
              <a:t>, как группа, стремится стать ведущим производителем </a:t>
            </a:r>
            <a:r>
              <a:rPr lang="ru-RU" sz="1600" dirty="0" err="1"/>
              <a:t>пиролизного</a:t>
            </a:r>
            <a:r>
              <a:rPr lang="ru-RU" sz="1600" dirty="0"/>
              <a:t> масла, сокращая загрязнение пластиковыми отходами,</a:t>
            </a:r>
          </a:p>
          <a:p>
            <a:r>
              <a:rPr lang="ru-RU" sz="1600" dirty="0"/>
              <a:t>и поддержка нефтехимической промышленности в производстве изделий из переработанного пластика.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42852"/>
            <a:ext cx="821537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3. ЗАГРЯЗНЕНИЕ ПЛАСТИКОВЫМИ ОТХОДАМИ</a:t>
            </a:r>
            <a:endParaRPr lang="ru-RU" dirty="0"/>
          </a:p>
          <a:p>
            <a:r>
              <a:rPr lang="ru-RU" sz="1600" b="1" dirty="0"/>
              <a:t>3.5.3. ПРОЕКТ ПИРОЛИЗА ПЛАСТИКОВЫХ ОТХОДОВ CORSAIRS</a:t>
            </a:r>
            <a:endParaRPr lang="ru-RU" sz="1600" dirty="0"/>
          </a:p>
          <a:p>
            <a:r>
              <a:rPr lang="en-US" dirty="0"/>
              <a:t> </a:t>
            </a:r>
            <a:endParaRPr lang="ru-RU" dirty="0"/>
          </a:p>
          <a:p>
            <a:r>
              <a:rPr lang="ru-RU" dirty="0"/>
              <a:t>Благодаря инновационному подходу, основанному на «проектном» подходе, </a:t>
            </a:r>
            <a:r>
              <a:rPr lang="ru-RU" sz="1600" dirty="0" err="1"/>
              <a:t>Corsair</a:t>
            </a:r>
            <a:r>
              <a:rPr lang="ru-RU" sz="1600" dirty="0"/>
              <a:t> </a:t>
            </a:r>
            <a:r>
              <a:rPr lang="ru-RU" sz="1600" dirty="0" err="1"/>
              <a:t>Group</a:t>
            </a:r>
            <a:r>
              <a:rPr lang="ru-RU" sz="1600" dirty="0"/>
              <a:t> позволяет производить </a:t>
            </a:r>
            <a:r>
              <a:rPr lang="ru-RU" sz="1600" dirty="0" err="1"/>
              <a:t>пиролизное</a:t>
            </a:r>
            <a:r>
              <a:rPr lang="ru-RU" sz="1600" dirty="0"/>
              <a:t> масло на своих «производственных объектах», </a:t>
            </a:r>
            <a:r>
              <a:rPr lang="ru-RU" sz="1600" dirty="0" smtClean="0"/>
              <a:t>запустив его </a:t>
            </a:r>
            <a:r>
              <a:rPr lang="ru-RU" sz="1600" dirty="0"/>
              <a:t>операции с «</a:t>
            </a:r>
            <a:r>
              <a:rPr lang="ru-RU" sz="1600" dirty="0" err="1"/>
              <a:t>пилотной</a:t>
            </a:r>
            <a:r>
              <a:rPr lang="ru-RU" sz="1600" dirty="0"/>
              <a:t> фазой», за которой следуют дальнейшие «фазы расширения</a:t>
            </a:r>
            <a:r>
              <a:rPr lang="ru-RU" sz="1600" dirty="0" smtClean="0"/>
              <a:t>».</a:t>
            </a:r>
          </a:p>
          <a:p>
            <a:endParaRPr lang="ru-RU" sz="1600" dirty="0"/>
          </a:p>
          <a:p>
            <a:r>
              <a:rPr lang="ru-RU" sz="1600" dirty="0"/>
              <a:t>Запустив свою деятельность в рамках </a:t>
            </a:r>
            <a:r>
              <a:rPr lang="ru-RU" sz="1600" dirty="0" err="1"/>
              <a:t>пилотного</a:t>
            </a:r>
            <a:r>
              <a:rPr lang="ru-RU" sz="1600" dirty="0"/>
              <a:t> этапа, Компания может органично наращивать свою деятельность, а затем масштабировать производство.</a:t>
            </a:r>
          </a:p>
          <a:p>
            <a:r>
              <a:rPr lang="ru-RU" sz="1600" dirty="0"/>
              <a:t>с уменьшением риска и затрат при одновременном повышении эффективности и результативности.</a:t>
            </a:r>
          </a:p>
          <a:p>
            <a:r>
              <a:rPr lang="ru-RU" sz="1600" dirty="0"/>
              <a:t>Первоначальные операции на каждом производственном объекте начинаются с </a:t>
            </a:r>
            <a:r>
              <a:rPr lang="ru-RU" sz="1600" dirty="0" err="1"/>
              <a:t>пилотного</a:t>
            </a:r>
            <a:r>
              <a:rPr lang="ru-RU" sz="1600" dirty="0"/>
              <a:t> этапа, в течение которого ежемесячный объем производства будет составлять </a:t>
            </a:r>
            <a:r>
              <a:rPr lang="ru-RU" sz="1600" dirty="0" smtClean="0"/>
              <a:t>прибл. 120 </a:t>
            </a:r>
            <a:r>
              <a:rPr lang="ru-RU" sz="1600" dirty="0"/>
              <a:t>000 литров </a:t>
            </a:r>
            <a:r>
              <a:rPr lang="ru-RU" sz="1600" dirty="0" err="1"/>
              <a:t>пиролизного</a:t>
            </a:r>
            <a:r>
              <a:rPr lang="ru-RU" sz="1600" dirty="0"/>
              <a:t> масла при удалении </a:t>
            </a:r>
            <a:r>
              <a:rPr lang="ru-RU" sz="1600" dirty="0" err="1"/>
              <a:t>ок</a:t>
            </a:r>
            <a:r>
              <a:rPr lang="ru-RU" sz="1600" dirty="0"/>
              <a:t>. 240 000 кг отходов пластика из окружающей среды каждый месяц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sz="1600" dirty="0"/>
              <a:t>Для достижения этой первоначальной цели используются две производственные единицы, каждая из которых может принимать прибл. 120 000 кг пластиковых </a:t>
            </a:r>
            <a:r>
              <a:rPr lang="ru-RU" sz="1600" dirty="0" smtClean="0"/>
              <a:t>отходов и </a:t>
            </a:r>
            <a:r>
              <a:rPr lang="ru-RU" sz="1600" dirty="0"/>
              <a:t>производя </a:t>
            </a:r>
            <a:r>
              <a:rPr lang="ru-RU" sz="1600" dirty="0" err="1"/>
              <a:t>ок</a:t>
            </a:r>
            <a:r>
              <a:rPr lang="ru-RU" sz="1600" dirty="0"/>
              <a:t>. 60 000 литров </a:t>
            </a:r>
            <a:r>
              <a:rPr lang="ru-RU" sz="1600" dirty="0" err="1"/>
              <a:t>пиролизного</a:t>
            </a:r>
            <a:r>
              <a:rPr lang="ru-RU" sz="1600" dirty="0"/>
              <a:t> масла в месяц.</a:t>
            </a:r>
          </a:p>
          <a:p>
            <a:r>
              <a:rPr lang="ru-RU" sz="1600" dirty="0"/>
              <a:t>Каждый производственный объект имеет цель достичь ежемесячного объема производства 600 000 литров </a:t>
            </a:r>
            <a:r>
              <a:rPr lang="ru-RU" sz="1600" dirty="0" err="1"/>
              <a:t>пиролизного</a:t>
            </a:r>
            <a:r>
              <a:rPr lang="ru-RU" sz="1600" dirty="0"/>
              <a:t> масла, в то же время</a:t>
            </a:r>
          </a:p>
          <a:p>
            <a:r>
              <a:rPr lang="ru-RU" sz="1600" dirty="0"/>
              <a:t>ежемесячно удаляет из окружающей среды более 1,2 миллиона килограммов пластиковых отходов. </a:t>
            </a:r>
            <a:endParaRPr lang="ru-RU" sz="1600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529</Words>
  <Application>Microsoft Office PowerPoint</Application>
  <PresentationFormat>Экран (4:3)</PresentationFormat>
  <Paragraphs>297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Слайд 1</vt:lpstr>
      <vt:lpstr>БЕЛАЯ КНИГА CSR ОГЛАВЛЕНИЕ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Игорь</cp:lastModifiedBy>
  <cp:revision>14</cp:revision>
  <dcterms:created xsi:type="dcterms:W3CDTF">2021-03-22T06:46:25Z</dcterms:created>
  <dcterms:modified xsi:type="dcterms:W3CDTF">2021-03-22T08:56:57Z</dcterms:modified>
</cp:coreProperties>
</file>