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8B74"/>
    <a:srgbClr val="0038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3B0BF-57B9-45E9-9396-557A2DBF85AA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02057-CEC5-4132-AE12-BC76F9067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579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02057-CEC5-4132-AE12-BC76F90678DE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524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6509-ABBC-4C09-B94C-5C6555A58569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6AC6-E168-41C7-897C-FFE4DD52B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790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6509-ABBC-4C09-B94C-5C6555A58569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6AC6-E168-41C7-897C-FFE4DD52B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331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6509-ABBC-4C09-B94C-5C6555A58569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6AC6-E168-41C7-897C-FFE4DD52B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426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6509-ABBC-4C09-B94C-5C6555A58569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6AC6-E168-41C7-897C-FFE4DD52B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691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6509-ABBC-4C09-B94C-5C6555A58569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6AC6-E168-41C7-897C-FFE4DD52B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555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6509-ABBC-4C09-B94C-5C6555A58569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6AC6-E168-41C7-897C-FFE4DD52B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65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6509-ABBC-4C09-B94C-5C6555A58569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6AC6-E168-41C7-897C-FFE4DD52B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111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6509-ABBC-4C09-B94C-5C6555A58569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6AC6-E168-41C7-897C-FFE4DD52B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248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6509-ABBC-4C09-B94C-5C6555A58569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6AC6-E168-41C7-897C-FFE4DD52B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273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6509-ABBC-4C09-B94C-5C6555A58569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6AC6-E168-41C7-897C-FFE4DD52B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190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6509-ABBC-4C09-B94C-5C6555A58569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66AC6-E168-41C7-897C-FFE4DD52B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023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36509-ABBC-4C09-B94C-5C6555A58569}" type="datetimeFigureOut">
              <a:rPr lang="ru-RU" smtClean="0"/>
              <a:t>27.06.2022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66AC6-E168-41C7-897C-FFE4DD52B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4973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49254" y="1481814"/>
            <a:ext cx="9144000" cy="23876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Book Antiqua" panose="02040602050305030304" pitchFamily="18" charset="0"/>
              </a:rPr>
              <a:t>Презентация бизнеса </a:t>
            </a:r>
            <a:br>
              <a:rPr lang="ru-RU" sz="3600" b="1" dirty="0" smtClean="0">
                <a:latin typeface="Book Antiqua" panose="02040602050305030304" pitchFamily="18" charset="0"/>
              </a:rPr>
            </a:br>
            <a:r>
              <a:rPr lang="en-US" sz="3600" b="1" dirty="0" smtClean="0">
                <a:latin typeface="Book Antiqua" panose="02040602050305030304" pitchFamily="18" charset="0"/>
              </a:rPr>
              <a:t>Corsair-</a:t>
            </a:r>
            <a:r>
              <a:rPr lang="en-US" sz="3600" b="1" dirty="0" err="1" smtClean="0">
                <a:latin typeface="Book Antiqua" panose="02040602050305030304" pitchFamily="18" charset="0"/>
              </a:rPr>
              <a:t>Amplivo</a:t>
            </a:r>
            <a:r>
              <a:rPr lang="en-US" sz="3600" b="1" dirty="0" smtClean="0">
                <a:latin typeface="Book Antiqua" panose="02040602050305030304" pitchFamily="18" charset="0"/>
              </a:rPr>
              <a:t> </a:t>
            </a:r>
            <a:r>
              <a:rPr lang="ru-RU" sz="3600" b="1" dirty="0" smtClean="0">
                <a:latin typeface="Book Antiqua" panose="02040602050305030304" pitchFamily="18" charset="0"/>
              </a:rPr>
              <a:t>от </a:t>
            </a:r>
            <a:br>
              <a:rPr lang="ru-RU" sz="3600" b="1" dirty="0" smtClean="0">
                <a:latin typeface="Book Antiqua" panose="02040602050305030304" pitchFamily="18" charset="0"/>
              </a:rPr>
            </a:br>
            <a:r>
              <a:rPr lang="ru-RU" sz="3600" b="1" dirty="0" smtClean="0">
                <a:latin typeface="Book Antiqua" panose="02040602050305030304" pitchFamily="18" charset="0"/>
              </a:rPr>
              <a:t>Игоря Костенко </a:t>
            </a:r>
            <a:endParaRPr lang="ru-RU" sz="3600" b="1" dirty="0">
              <a:latin typeface="Book Antiqua" panose="0204060205030503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20653"/>
            <a:ext cx="9144000" cy="165576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37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17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" y="0"/>
            <a:ext cx="12128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519021" y="1187355"/>
            <a:ext cx="893026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 smtClean="0"/>
              <a:t>Добро пожаловать!</a:t>
            </a:r>
          </a:p>
          <a:p>
            <a:pPr algn="ctr"/>
            <a:r>
              <a:rPr lang="ru-RU" sz="4800" b="1" dirty="0" smtClean="0"/>
              <a:t>От пластиковых отходов к нефти</a:t>
            </a:r>
            <a:endParaRPr lang="ru-RU" sz="4800" dirty="0" smtClean="0"/>
          </a:p>
          <a:p>
            <a:pPr algn="ctr"/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Решение загрязнения</a:t>
            </a:r>
            <a:endParaRPr lang="ru-RU" sz="4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53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154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753134" y="791569"/>
            <a:ext cx="3398293" cy="133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68739"/>
            <a:ext cx="1219199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002060"/>
                </a:solidFill>
              </a:rPr>
              <a:t>ОТКАЗ ОТ ОТВЕТСТВЕННОСТИ</a:t>
            </a:r>
          </a:p>
          <a:p>
            <a:pPr algn="ctr"/>
            <a:endParaRPr lang="ru-RU" sz="2400" dirty="0" smtClean="0">
              <a:solidFill>
                <a:srgbClr val="002060"/>
              </a:solidFill>
            </a:endParaRPr>
          </a:p>
          <a:p>
            <a:pPr algn="ctr"/>
            <a:endParaRPr lang="ru-RU" sz="2400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u="sng" dirty="0" smtClean="0">
                <a:solidFill>
                  <a:srgbClr val="002060"/>
                </a:solidFill>
              </a:rPr>
              <a:t>Мы независимые влиятельные лица и не являемся финансовыми консультантами.</a:t>
            </a:r>
          </a:p>
          <a:p>
            <a:pPr algn="ctr"/>
            <a:endParaRPr lang="ru-RU" sz="2400" dirty="0">
              <a:solidFill>
                <a:srgbClr val="002060"/>
              </a:solidFill>
            </a:endParaRPr>
          </a:p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Как независимые влиятельные лица, мы несем ответственность за то,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что мы показываем и сообщаем.</a:t>
            </a:r>
          </a:p>
          <a:p>
            <a:pPr algn="ctr"/>
            <a:endParaRPr lang="ru-RU" sz="2400" dirty="0">
              <a:solidFill>
                <a:srgbClr val="002060"/>
              </a:solidFill>
            </a:endParaRPr>
          </a:p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Наша цель — не убедить тех, кто нас слушает, а просто использовать эту презентацию, чтобы дать вам  правильные факты и информацию о реальных возможностях в рамках проекта </a:t>
            </a:r>
            <a:r>
              <a:rPr lang="ru-RU" sz="2400" dirty="0" err="1" smtClean="0">
                <a:solidFill>
                  <a:srgbClr val="002060"/>
                </a:solidFill>
              </a:rPr>
              <a:t>corsair-ampivo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48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175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650754" y="818865"/>
            <a:ext cx="398949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От пластиковых отходов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до нефти.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3081" y="1992573"/>
            <a:ext cx="41861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Эта презентация для всех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кто хочет:</a:t>
            </a:r>
            <a:r>
              <a:rPr lang="ru-RU" b="1" dirty="0" smtClean="0"/>
              <a:t>: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1750" y="3166281"/>
            <a:ext cx="529536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•   Чтобы уменьшить глобальную проблему </a:t>
            </a:r>
          </a:p>
          <a:p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   пластиковых отходов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•   Уменьшить собственный пластиковый след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•   Стать на 100% нейтральным к пластику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•   Чтобы расширить свой портфель цифровых </a:t>
            </a:r>
          </a:p>
          <a:p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   активов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•   Уникальная возможность для бизнеса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88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18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83323" y="764275"/>
            <a:ext cx="104253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У нас огромная Глобальная проблема с пластиковыми отходами!</a:t>
            </a:r>
          </a:p>
          <a:p>
            <a:pPr algn="ctr"/>
            <a:endParaRPr lang="ru-RU" sz="28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Насколько вы знаете об этом?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38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19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7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-295797" y="573205"/>
            <a:ext cx="685565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Проблема пластиковых отходов</a:t>
            </a:r>
          </a:p>
          <a:p>
            <a:pPr algn="ctr"/>
            <a:endParaRPr lang="ru-RU" sz="2200" dirty="0" smtClean="0">
              <a:solidFill>
                <a:srgbClr val="002060"/>
              </a:solidFill>
            </a:endParaRPr>
          </a:p>
          <a:p>
            <a:pPr algn="ctr"/>
            <a:r>
              <a:rPr lang="ru-RU" sz="2200" dirty="0" smtClean="0">
                <a:solidFill>
                  <a:srgbClr val="002060"/>
                </a:solidFill>
              </a:rPr>
              <a:t>Знаете ли вы, что только 10% всех пластиковых</a:t>
            </a:r>
          </a:p>
          <a:p>
            <a:pPr algn="ctr"/>
            <a:r>
              <a:rPr lang="ru-RU" sz="2200" dirty="0" smtClean="0">
                <a:solidFill>
                  <a:srgbClr val="002060"/>
                </a:solidFill>
              </a:rPr>
              <a:t> отходов перерабатывается?</a:t>
            </a:r>
            <a:endParaRPr lang="ru-RU" sz="22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42448" y="2235816"/>
            <a:ext cx="21693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90% НЕТ!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7104" y="3429000"/>
            <a:ext cx="9284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свалки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86814" y="3418764"/>
            <a:ext cx="12225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сжигание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67550" y="3418764"/>
            <a:ext cx="824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океан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17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193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-252990" y="428685"/>
            <a:ext cx="707687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Проблема пластиковых отходов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В среднем мы все используем около 50 кг пластика на     человека в год.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             •   Это примерно от 4000 до 5000 кг за всю жизнь.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             •   10% = от 400 до 500 кг перерабатывается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             •   90% = от 3600 до 4500 кг -&gt; свалка, сожжение, океан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8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200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82136" y="764275"/>
            <a:ext cx="61005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Вы хотите оказать влияние?</a:t>
            </a:r>
          </a:p>
          <a:p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Было бы вам интересно, если бы вы могли сделать настоящую  вклад в сокращение этого огромного количества пластика  отходов, онлайн из дома?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72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2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7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733265" y="4307133"/>
            <a:ext cx="2483893" cy="10740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ОГРОМНЫЙ СПРОС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Новоевропейские и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Международные законы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52131" y="341195"/>
            <a:ext cx="6711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У </a:t>
            </a:r>
            <a:r>
              <a:rPr lang="en-US" sz="2800" b="1" dirty="0" smtClean="0">
                <a:solidFill>
                  <a:srgbClr val="002060"/>
                </a:solidFill>
              </a:rPr>
              <a:t>Corsair Group International </a:t>
            </a:r>
            <a:r>
              <a:rPr lang="ru-RU" sz="2800" dirty="0" smtClean="0">
                <a:solidFill>
                  <a:srgbClr val="002060"/>
                </a:solidFill>
              </a:rPr>
              <a:t>есть решение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8304" y="3442718"/>
            <a:ext cx="11495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ПРЕОБРАЗОВАНИЕ ПЛАСТИКОВЫХ ОТХОДОВ В УСОВЕРШЕНСТВОВАННУЮ БИОНЕФТЬ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50424" y="4274208"/>
            <a:ext cx="269298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ВЫСОКОГО КАЧЕСТВА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Низкое содержание серы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39689" y="4274208"/>
            <a:ext cx="1877437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РЕШЕНИЕ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Промышленное, </a:t>
            </a:r>
          </a:p>
          <a:p>
            <a:r>
              <a:rPr lang="ru-RU" dirty="0" err="1" smtClean="0">
                <a:solidFill>
                  <a:srgbClr val="002060"/>
                </a:solidFill>
              </a:rPr>
              <a:t>Экологичное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и Прибыльное!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1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270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9B8B74"/>
          </a:solidFill>
          <a:ln>
            <a:noFill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286603" y="4039737"/>
            <a:ext cx="3603009" cy="832514"/>
          </a:xfrm>
          <a:prstGeom prst="roundRect">
            <a:avLst/>
          </a:prstGeom>
          <a:solidFill>
            <a:srgbClr val="9B8B7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 РАБОЧИЕ УСТАНОВКИ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534" y="5004811"/>
            <a:ext cx="3985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Которые превращают пластиковые 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о</a:t>
            </a:r>
            <a:r>
              <a:rPr lang="ru-RU" dirty="0" smtClean="0">
                <a:solidFill>
                  <a:srgbClr val="002060"/>
                </a:solidFill>
              </a:rPr>
              <a:t>тходы в передовое </a:t>
            </a:r>
            <a:r>
              <a:rPr lang="ru-RU" dirty="0" err="1" smtClean="0">
                <a:solidFill>
                  <a:srgbClr val="002060"/>
                </a:solidFill>
              </a:rPr>
              <a:t>био</a:t>
            </a:r>
            <a:r>
              <a:rPr lang="ru-RU" dirty="0" smtClean="0">
                <a:solidFill>
                  <a:srgbClr val="002060"/>
                </a:solidFill>
              </a:rPr>
              <a:t>-масло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09132" y="5004811"/>
            <a:ext cx="36602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Устранено кг пластиковых отходов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каждый месяц каждой машиной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51882" y="5004811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Произведено литров усовершенствованного </a:t>
            </a:r>
            <a:r>
              <a:rPr lang="ru-RU" dirty="0" err="1" smtClean="0">
                <a:solidFill>
                  <a:srgbClr val="002060"/>
                </a:solidFill>
              </a:rPr>
              <a:t>биомасла</a:t>
            </a:r>
            <a:r>
              <a:rPr lang="ru-RU" dirty="0" smtClean="0">
                <a:solidFill>
                  <a:srgbClr val="002060"/>
                </a:solidFill>
              </a:rPr>
              <a:t> каждый месяц каждой машиной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35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9B8B74"/>
          </a:solidFill>
          <a:ln>
            <a:noFill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259307" y="4039737"/>
            <a:ext cx="3616657" cy="832514"/>
          </a:xfrm>
          <a:prstGeom prst="roundRect">
            <a:avLst/>
          </a:prstGeom>
          <a:solidFill>
            <a:srgbClr val="9B8B7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2 МАШИНЫ НА ЭТАПЕ УСТАНОВКИ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4590" y="5018459"/>
            <a:ext cx="3821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Которые превратят пластиковые отходы в передовое </a:t>
            </a:r>
            <a:r>
              <a:rPr lang="ru-RU" dirty="0" err="1" smtClean="0">
                <a:solidFill>
                  <a:srgbClr val="002060"/>
                </a:solidFill>
              </a:rPr>
              <a:t>био</a:t>
            </a:r>
            <a:r>
              <a:rPr lang="ru-RU" dirty="0" smtClean="0">
                <a:solidFill>
                  <a:srgbClr val="002060"/>
                </a:solidFill>
              </a:rPr>
              <a:t>-масло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62567" y="5018459"/>
            <a:ext cx="3875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Будет устранено кг пластиковых отходов каждый месяц каждой машиной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49820" y="5018459"/>
            <a:ext cx="4212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Будет произведено литров усовершенствованного </a:t>
            </a:r>
          </a:p>
          <a:p>
            <a:pPr algn="ctr"/>
            <a:r>
              <a:rPr lang="ru-RU" dirty="0" err="1">
                <a:solidFill>
                  <a:srgbClr val="002060"/>
                </a:solidFill>
              </a:rPr>
              <a:t>б</a:t>
            </a:r>
            <a:r>
              <a:rPr lang="ru-RU" dirty="0" err="1" smtClean="0">
                <a:solidFill>
                  <a:srgbClr val="002060"/>
                </a:solidFill>
              </a:rPr>
              <a:t>ио</a:t>
            </a:r>
            <a:r>
              <a:rPr lang="ru-RU" dirty="0" smtClean="0">
                <a:solidFill>
                  <a:srgbClr val="002060"/>
                </a:solidFill>
              </a:rPr>
              <a:t>-масла  каждый месяц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 каждой машиной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84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36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48"/>
            <a:ext cx="12192000" cy="687164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91068" y="1050877"/>
            <a:ext cx="47003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Старт в Европе</a:t>
            </a:r>
            <a:endParaRPr lang="ru-RU" sz="3200" b="1" dirty="0">
              <a:solidFill>
                <a:srgbClr val="002060"/>
              </a:solidFill>
            </a:endParaRPr>
          </a:p>
          <a:p>
            <a:pPr algn="ctr"/>
            <a:r>
              <a:rPr lang="en-US" sz="3200" dirty="0" smtClean="0">
                <a:solidFill>
                  <a:srgbClr val="9B8B74"/>
                </a:solidFill>
              </a:rPr>
              <a:t>Corsair Europe Holding B.V.</a:t>
            </a:r>
            <a:endParaRPr lang="ru-RU" sz="3200" dirty="0">
              <a:solidFill>
                <a:srgbClr val="9B8B74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2137" y="2452680"/>
            <a:ext cx="470032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rgbClr val="002060"/>
                </a:solidFill>
              </a:rPr>
              <a:t>В настоящее время проходят первые переговоры в таких странах как:  Словакия, Бельгия, Нидерланды, Франция, Великобритания и Ирландия.</a:t>
            </a:r>
            <a:endParaRPr lang="ru-RU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8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36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534" y="0"/>
            <a:ext cx="1228753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08476" y="508559"/>
            <a:ext cx="3490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ЗАДАЧИ НА 2030 ГОД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194" y="1214650"/>
            <a:ext cx="422513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 smtClean="0">
                <a:solidFill>
                  <a:srgbClr val="002060"/>
                </a:solidFill>
              </a:rPr>
              <a:t>144 производственных объекта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 smtClean="0">
                <a:solidFill>
                  <a:srgbClr val="002060"/>
                </a:solidFill>
              </a:rPr>
              <a:t>81 страна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 smtClean="0">
                <a:solidFill>
                  <a:srgbClr val="002060"/>
                </a:solidFill>
              </a:rPr>
              <a:t>6 континентов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 smtClean="0">
                <a:solidFill>
                  <a:srgbClr val="002060"/>
                </a:solidFill>
              </a:rPr>
              <a:t>&gt;1 миллиард килограммов пластиковых отходов, извлеченных из окружающей среды каждый 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 smtClean="0">
                <a:solidFill>
                  <a:srgbClr val="002060"/>
                </a:solidFill>
              </a:rPr>
              <a:t>Ежегодно производится +1 миллиард литров </a:t>
            </a:r>
            <a:r>
              <a:rPr lang="ru-RU" sz="1900" dirty="0" err="1" smtClean="0">
                <a:solidFill>
                  <a:srgbClr val="002060"/>
                </a:solidFill>
              </a:rPr>
              <a:t>пиролизного</a:t>
            </a:r>
            <a:r>
              <a:rPr lang="ru-RU" sz="1900" dirty="0" smtClean="0">
                <a:solidFill>
                  <a:srgbClr val="002060"/>
                </a:solidFill>
              </a:rPr>
              <a:t> масла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 smtClean="0">
                <a:solidFill>
                  <a:srgbClr val="002060"/>
                </a:solidFill>
              </a:rPr>
              <a:t>1 миллиард евро годовой оборот</a:t>
            </a:r>
            <a:endParaRPr lang="ru-RU" sz="19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194" y="4486434"/>
            <a:ext cx="5408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МЕЖДУНАРОДНОЕ</a:t>
            </a:r>
            <a:r>
              <a:rPr lang="ru-RU" sz="2800" dirty="0" smtClean="0">
                <a:solidFill>
                  <a:srgbClr val="002060"/>
                </a:solidFill>
              </a:rPr>
              <a:t>  РАСШИРЕНИЕ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767" y="5103815"/>
            <a:ext cx="12000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002060"/>
                </a:solidFill>
              </a:rPr>
              <a:t>Corsair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Group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стремится расширить свою деятельность по переработке пластиковых отходов на международном уровне, чтобы удалить 2 миллиарда килограммов пластиковых </a:t>
            </a:r>
            <a:r>
              <a:rPr lang="ru-RU" dirty="0" err="1" smtClean="0">
                <a:solidFill>
                  <a:srgbClr val="002060"/>
                </a:solidFill>
              </a:rPr>
              <a:t>отходов.из</a:t>
            </a:r>
            <a:r>
              <a:rPr lang="ru-RU" dirty="0" smtClean="0">
                <a:solidFill>
                  <a:srgbClr val="002060"/>
                </a:solidFill>
              </a:rPr>
              <a:t> окружающей среды ежегодно с 2030 года.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6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370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9" y="0"/>
            <a:ext cx="1216934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137779" y="5540992"/>
            <a:ext cx="44378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2060"/>
                </a:solidFill>
              </a:rPr>
              <a:t>https://www.iscc-system.org/certificates/all-certificates</a:t>
            </a:r>
            <a:r>
              <a:rPr lang="en-US" sz="1400" dirty="0" smtClean="0">
                <a:solidFill>
                  <a:srgbClr val="002060"/>
                </a:solidFill>
              </a:rPr>
              <a:t>/</a:t>
            </a:r>
            <a:endParaRPr lang="ru-RU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68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375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947916" y="191069"/>
            <a:ext cx="5425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u="sng" dirty="0" smtClean="0">
                <a:solidFill>
                  <a:srgbClr val="002060"/>
                </a:solidFill>
              </a:rPr>
              <a:t>Местное</a:t>
            </a:r>
            <a:r>
              <a:rPr lang="ru-RU" sz="2800" b="1" dirty="0" smtClean="0">
                <a:solidFill>
                  <a:srgbClr val="002060"/>
                </a:solidFill>
              </a:rPr>
              <a:t> сотрудничество с </a:t>
            </a:r>
            <a:r>
              <a:rPr lang="en-US" sz="2800" b="1" dirty="0" smtClean="0">
                <a:solidFill>
                  <a:srgbClr val="002060"/>
                </a:solidFill>
              </a:rPr>
              <a:t>Corsair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79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38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" y="0"/>
            <a:ext cx="12128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160588" y="1665027"/>
            <a:ext cx="7031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CSR пластиковые кредиты, Большие </a:t>
            </a:r>
            <a:r>
              <a:rPr lang="ru-RU" sz="2400" b="1" dirty="0">
                <a:solidFill>
                  <a:srgbClr val="002060"/>
                </a:solidFill>
              </a:rPr>
              <a:t>В</a:t>
            </a:r>
            <a:r>
              <a:rPr lang="ru-RU" sz="2400" b="1" dirty="0" smtClean="0">
                <a:solidFill>
                  <a:srgbClr val="002060"/>
                </a:solidFill>
              </a:rPr>
              <a:t>озможности!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04516" y="2292824"/>
            <a:ext cx="675573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Каждый раз, когда </a:t>
            </a:r>
            <a:r>
              <a:rPr lang="ru-RU" dirty="0" err="1" smtClean="0">
                <a:solidFill>
                  <a:srgbClr val="002060"/>
                </a:solidFill>
              </a:rPr>
              <a:t>Corsair</a:t>
            </a:r>
            <a:r>
              <a:rPr lang="ru-RU" dirty="0" smtClean="0">
                <a:solidFill>
                  <a:srgbClr val="002060"/>
                </a:solidFill>
              </a:rPr>
              <a:t> убирает </a:t>
            </a:r>
            <a:r>
              <a:rPr lang="ru-RU" b="1" dirty="0" smtClean="0">
                <a:solidFill>
                  <a:srgbClr val="002060"/>
                </a:solidFill>
              </a:rPr>
              <a:t>1 кг пластиковых отходов </a:t>
            </a:r>
            <a:r>
              <a:rPr lang="ru-RU" dirty="0" smtClean="0">
                <a:solidFill>
                  <a:srgbClr val="002060"/>
                </a:solidFill>
              </a:rPr>
              <a:t>из окружающую среду и превращает ее в высококачественное </a:t>
            </a:r>
            <a:r>
              <a:rPr lang="ru-RU" dirty="0" err="1" smtClean="0">
                <a:solidFill>
                  <a:srgbClr val="002060"/>
                </a:solidFill>
              </a:rPr>
              <a:t>био</a:t>
            </a:r>
            <a:r>
              <a:rPr lang="ru-RU" dirty="0" smtClean="0">
                <a:solidFill>
                  <a:srgbClr val="002060"/>
                </a:solidFill>
              </a:rPr>
              <a:t>-масло, </a:t>
            </a:r>
            <a:r>
              <a:rPr lang="ru-RU" b="1" dirty="0" smtClean="0">
                <a:solidFill>
                  <a:srgbClr val="002060"/>
                </a:solidFill>
              </a:rPr>
              <a:t>10 CSR пластиковые кредитов</a:t>
            </a:r>
            <a:r>
              <a:rPr lang="ru-RU" dirty="0" smtClean="0">
                <a:solidFill>
                  <a:srgbClr val="002060"/>
                </a:solidFill>
              </a:rPr>
              <a:t> выпущены на </a:t>
            </a:r>
            <a:r>
              <a:rPr lang="ru-RU" dirty="0" err="1" smtClean="0">
                <a:solidFill>
                  <a:srgbClr val="002060"/>
                </a:solidFill>
              </a:rPr>
              <a:t>блокчейне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Ethereum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CSR — </a:t>
            </a:r>
            <a:r>
              <a:rPr lang="ru-RU" b="1" dirty="0" smtClean="0">
                <a:solidFill>
                  <a:srgbClr val="002060"/>
                </a:solidFill>
              </a:rPr>
              <a:t>это цифровая квитанция</a:t>
            </a:r>
            <a:r>
              <a:rPr lang="ru-RU" dirty="0" smtClean="0">
                <a:solidFill>
                  <a:srgbClr val="002060"/>
                </a:solidFill>
              </a:rPr>
              <a:t>, подтверждающая, что определенное количество пластиковых отходов было удалено из окружающей среды.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CSR </a:t>
            </a:r>
            <a:r>
              <a:rPr lang="ru-RU" dirty="0" err="1" smtClean="0">
                <a:solidFill>
                  <a:srgbClr val="002060"/>
                </a:solidFill>
              </a:rPr>
              <a:t>Plastic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Credits</a:t>
            </a:r>
            <a:r>
              <a:rPr lang="ru-RU" dirty="0" smtClean="0">
                <a:solidFill>
                  <a:srgbClr val="002060"/>
                </a:solidFill>
              </a:rPr>
              <a:t> и каждая транзакция регистрируется</a:t>
            </a:r>
            <a:r>
              <a:rPr lang="ru-RU" b="1" dirty="0" smtClean="0">
                <a:solidFill>
                  <a:srgbClr val="002060"/>
                </a:solidFill>
              </a:rPr>
              <a:t> публично </a:t>
            </a:r>
            <a:r>
              <a:rPr lang="ru-RU" dirty="0" smtClean="0">
                <a:solidFill>
                  <a:srgbClr val="002060"/>
                </a:solidFill>
              </a:rPr>
              <a:t>и</a:t>
            </a:r>
          </a:p>
          <a:p>
            <a:r>
              <a:rPr lang="ru-RU" dirty="0">
                <a:solidFill>
                  <a:srgbClr val="002060"/>
                </a:solidFill>
              </a:rPr>
              <a:t>в</a:t>
            </a:r>
            <a:r>
              <a:rPr lang="ru-RU" dirty="0" smtClean="0">
                <a:solidFill>
                  <a:srgbClr val="002060"/>
                </a:solidFill>
              </a:rPr>
              <a:t>идно всем.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95582" y="5775740"/>
            <a:ext cx="49450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CSR, </a:t>
            </a:r>
            <a:r>
              <a:rPr lang="ru-RU" sz="2000" b="1" dirty="0" smtClean="0">
                <a:solidFill>
                  <a:srgbClr val="002060"/>
                </a:solidFill>
              </a:rPr>
              <a:t>подкрепленная реальной ценностью!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87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38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18364" y="1446662"/>
            <a:ext cx="563340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Таким образом, </a:t>
            </a:r>
            <a:r>
              <a:rPr lang="ru-RU" sz="2800" b="1" dirty="0" smtClean="0">
                <a:solidFill>
                  <a:srgbClr val="002060"/>
                </a:solidFill>
              </a:rPr>
              <a:t>CSR </a:t>
            </a:r>
            <a:r>
              <a:rPr lang="ru-RU" sz="2800" b="1" dirty="0" err="1" smtClean="0">
                <a:solidFill>
                  <a:srgbClr val="002060"/>
                </a:solidFill>
              </a:rPr>
              <a:t>Plastic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Credit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ru-RU" sz="2800" dirty="0">
                <a:solidFill>
                  <a:srgbClr val="002060"/>
                </a:solidFill>
              </a:rPr>
              <a:t>я</a:t>
            </a:r>
            <a:r>
              <a:rPr lang="ru-RU" sz="2800" dirty="0" smtClean="0">
                <a:solidFill>
                  <a:srgbClr val="002060"/>
                </a:solidFill>
              </a:rPr>
              <a:t>вляется самым простым способом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 для частных лиц и компаний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364" y="3028890"/>
            <a:ext cx="4508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Приобретая пластиковые кредиты </a:t>
            </a:r>
            <a:r>
              <a:rPr lang="en-US" sz="2000" b="1" dirty="0" smtClean="0">
                <a:solidFill>
                  <a:srgbClr val="002060"/>
                </a:solidFill>
              </a:rPr>
              <a:t>CSR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9632" y="3626233"/>
            <a:ext cx="53908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• Сокращение пластиковых отходов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• Нейтральный подход к пластику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• Социальная ответственность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• Повысить узнаваемость бренда компании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• Растущий спрос на пластиковые кредиты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• Только увеличение в ближайшие годы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62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39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" y="0"/>
            <a:ext cx="12128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910686" y="928047"/>
            <a:ext cx="10115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Компании, поддерживающие концепцию Пластиковых </a:t>
            </a:r>
            <a:r>
              <a:rPr lang="ru-RU" sz="2400" b="1" dirty="0">
                <a:solidFill>
                  <a:srgbClr val="002060"/>
                </a:solidFill>
              </a:rPr>
              <a:t>К</a:t>
            </a:r>
            <a:r>
              <a:rPr lang="ru-RU" sz="2400" b="1" dirty="0" smtClean="0">
                <a:solidFill>
                  <a:srgbClr val="002060"/>
                </a:solidFill>
              </a:rPr>
              <a:t>редитов в целом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05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393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296"/>
            <a:ext cx="12192000" cy="68852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492064" y="504967"/>
            <a:ext cx="72078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Различные рынки </a:t>
            </a:r>
            <a:r>
              <a:rPr lang="ru-RU" sz="2400" dirty="0" smtClean="0">
                <a:solidFill>
                  <a:srgbClr val="002060"/>
                </a:solidFill>
              </a:rPr>
              <a:t>(это определяет цену)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6537" y="2033516"/>
            <a:ext cx="2224585" cy="3275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144189" y="1991731"/>
            <a:ext cx="21838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РЫНОЧНАЯ ЗНАЧЕНИЕ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44189" y="3821373"/>
            <a:ext cx="2376933" cy="764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Средняя рыночная стоимость пластиковых кредитов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49672" y="3821373"/>
            <a:ext cx="2306471" cy="764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2060"/>
                </a:solidFill>
              </a:rPr>
              <a:t>Corsair – </a:t>
            </a:r>
            <a:r>
              <a:rPr lang="ru-RU" sz="1600" dirty="0" smtClean="0">
                <a:solidFill>
                  <a:srgbClr val="002060"/>
                </a:solidFill>
              </a:rPr>
              <a:t>стоимость </a:t>
            </a:r>
            <a:r>
              <a:rPr lang="en-US" sz="1600" dirty="0" err="1" smtClean="0">
                <a:solidFill>
                  <a:srgbClr val="002060"/>
                </a:solidFill>
              </a:rPr>
              <a:t>Amplivo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720920" y="3821373"/>
            <a:ext cx="2320119" cy="764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Цена в зависимости от спроса и предложения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15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3956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661313" y="2088107"/>
            <a:ext cx="518615" cy="4094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631606" y="2210937"/>
            <a:ext cx="1228298" cy="4367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Компании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3773" y="368488"/>
            <a:ext cx="905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Что вы можете сделать с пластиковыми кредитами CSR?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8991" y="2890391"/>
            <a:ext cx="29206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уменьшить пластиковый след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100% нейтральный пластик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Программа записи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Сертификат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16549" y="2890391"/>
            <a:ext cx="33437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Уменьшение пластикового следа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100% нейтральный пластик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Программа записи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Сертификат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32060" y="3429000"/>
            <a:ext cx="2524835" cy="7062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Продать по текущей рыночной цене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06018" y="5667419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Инд.лица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6223379"/>
            <a:ext cx="4339989" cy="447993"/>
          </a:xfrm>
          <a:prstGeom prst="rect">
            <a:avLst/>
          </a:prstGeom>
          <a:solidFill>
            <a:srgbClr val="003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Всего 10 миллиардов CSR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« Программа сжигания» + новые биржи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28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40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9" y="0"/>
            <a:ext cx="121557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6264322" y="177421"/>
            <a:ext cx="61278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CSR пластиковые кредиты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Лимитированная серия,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Уникальная возможность!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83187" y="1992573"/>
            <a:ext cx="50087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•   Связан с продажей нефти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•   Программа обратного выкупа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•   В продаже до конца 2023 г.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•   Сжигание оставшихся CSR в конце 2023 г.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64823" y="5036024"/>
            <a:ext cx="53226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Только пластиковый кредит в год, привязанный к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количеству килограммов переработки пластиковых отходов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82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42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246962" y="272955"/>
            <a:ext cx="5090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Как вы можете внести свой вклад в более чистый мир?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69875" y="1512148"/>
            <a:ext cx="46447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Приобретите  пластиковую нейтральную упаковку. Получите пластиковые кредиты CSR по сниженной цене в качестве цифрового доказательства.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31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42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7356144" y="5691116"/>
            <a:ext cx="3330054" cy="464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ЭТО НЕ ФИНАНСОВАЯ КОНСУЛЬТАЦИЯ!!!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125" y="6155140"/>
            <a:ext cx="4513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Получите первые 10% CSR уже через пару недель-&gt; 90% через несколько месяцев спустя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3693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424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" y="0"/>
            <a:ext cx="121602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6992202" y="1774207"/>
            <a:ext cx="48313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Покупая Пластиковую Нейтральную Упаковку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74173" y="3038831"/>
            <a:ext cx="50178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•  </a:t>
            </a:r>
            <a:r>
              <a:rPr lang="ru-RU" b="1" dirty="0" smtClean="0">
                <a:solidFill>
                  <a:srgbClr val="002060"/>
                </a:solidFill>
              </a:rPr>
              <a:t>Сокращение пластиковых отходов </a:t>
            </a:r>
            <a:r>
              <a:rPr lang="ru-RU" dirty="0" smtClean="0">
                <a:solidFill>
                  <a:srgbClr val="002060"/>
                </a:solidFill>
              </a:rPr>
              <a:t>на Земле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•  Сокращение собственного пластикового следа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•  Помощь в реализации новых проектов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•  </a:t>
            </a:r>
            <a:r>
              <a:rPr lang="ru-RU" b="1" dirty="0" smtClean="0">
                <a:solidFill>
                  <a:srgbClr val="002060"/>
                </a:solidFill>
              </a:rPr>
              <a:t>Возврат</a:t>
            </a:r>
            <a:r>
              <a:rPr lang="ru-RU" dirty="0" smtClean="0">
                <a:solidFill>
                  <a:srgbClr val="002060"/>
                </a:solidFill>
              </a:rPr>
              <a:t> потраченной суммы в CSR </a:t>
            </a:r>
            <a:r>
              <a:rPr lang="en-US" dirty="0" smtClean="0">
                <a:solidFill>
                  <a:srgbClr val="002060"/>
                </a:solidFill>
              </a:rPr>
              <a:t>Plastic Credit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–</a:t>
            </a:r>
            <a:r>
              <a:rPr lang="ru-RU" dirty="0" smtClean="0">
                <a:solidFill>
                  <a:srgbClr val="002060"/>
                </a:solidFill>
              </a:rPr>
              <a:t>  как цифровая квитанция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•</a:t>
            </a:r>
            <a:r>
              <a:rPr lang="ru-RU" b="1" dirty="0" smtClean="0">
                <a:solidFill>
                  <a:srgbClr val="002060"/>
                </a:solidFill>
              </a:rPr>
              <a:t> Торгуйте </a:t>
            </a:r>
            <a:r>
              <a:rPr lang="ru-RU" dirty="0" smtClean="0">
                <a:solidFill>
                  <a:srgbClr val="002060"/>
                </a:solidFill>
              </a:rPr>
              <a:t>на Международных биржах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24215" y="5103674"/>
            <a:ext cx="45992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Сколько </a:t>
            </a:r>
            <a:r>
              <a:rPr lang="ru-RU" sz="2400" b="1" dirty="0" smtClean="0">
                <a:solidFill>
                  <a:srgbClr val="002060"/>
                </a:solidFill>
              </a:rPr>
              <a:t>Пластиковых </a:t>
            </a:r>
            <a:r>
              <a:rPr lang="ru-RU" sz="2400" b="1" dirty="0">
                <a:solidFill>
                  <a:srgbClr val="002060"/>
                </a:solidFill>
              </a:rPr>
              <a:t>К</a:t>
            </a:r>
            <a:r>
              <a:rPr lang="ru-RU" sz="2400" b="1" dirty="0" smtClean="0">
                <a:solidFill>
                  <a:srgbClr val="002060"/>
                </a:solidFill>
              </a:rPr>
              <a:t>редитов CSR</a:t>
            </a:r>
            <a:r>
              <a:rPr lang="ru-RU" sz="2400" dirty="0" smtClean="0">
                <a:solidFill>
                  <a:srgbClr val="002060"/>
                </a:solidFill>
              </a:rPr>
              <a:t> Вы хотели бы иметь?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63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43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347044" y="1828800"/>
            <a:ext cx="48449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Уникальная Возможность для Бизнеса!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03659" y="3228720"/>
            <a:ext cx="53317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Покажите эту концепцию другим людям и получите дополнительное вознаграждение.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Вам это интересно?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69486" y="4966416"/>
            <a:ext cx="31817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Ус</a:t>
            </a:r>
            <a:r>
              <a:rPr lang="ru-RU" sz="3200" dirty="0" smtClean="0">
                <a:solidFill>
                  <a:srgbClr val="002060"/>
                </a:solidFill>
              </a:rPr>
              <a:t>иль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dirty="0" smtClean="0">
                <a:solidFill>
                  <a:srgbClr val="002060"/>
                </a:solidFill>
              </a:rPr>
              <a:t>свой</a:t>
            </a:r>
            <a:r>
              <a:rPr lang="ru-RU" sz="3200" b="1" dirty="0" smtClean="0">
                <a:solidFill>
                  <a:srgbClr val="002060"/>
                </a:solidFill>
              </a:rPr>
              <a:t> Го</a:t>
            </a:r>
            <a:r>
              <a:rPr lang="ru-RU" sz="3200" dirty="0" smtClean="0">
                <a:solidFill>
                  <a:srgbClr val="002060"/>
                </a:solidFill>
              </a:rPr>
              <a:t>лос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87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43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7642746" y="900752"/>
            <a:ext cx="2320120" cy="5049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9B8B74"/>
                </a:solidFill>
              </a:rPr>
              <a:t>Пример расчета</a:t>
            </a:r>
            <a:endParaRPr lang="ru-RU" sz="2400" dirty="0">
              <a:solidFill>
                <a:srgbClr val="9B8B74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239534" y="2292824"/>
            <a:ext cx="2784144" cy="2593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8669652" y="2354238"/>
            <a:ext cx="32349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</a:rPr>
              <a:t>(-10% CSR каждый месяц с июля 2022 г.)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33287" y="2870200"/>
            <a:ext cx="6024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Станьте </a:t>
            </a:r>
            <a:r>
              <a:rPr lang="ru-RU" sz="2800" b="1" dirty="0" smtClean="0">
                <a:solidFill>
                  <a:srgbClr val="002060"/>
                </a:solidFill>
              </a:rPr>
              <a:t>Влиятельным Лицом </a:t>
            </a:r>
            <a:r>
              <a:rPr lang="en-US" sz="2800" b="1" dirty="0" err="1" smtClean="0">
                <a:solidFill>
                  <a:srgbClr val="002060"/>
                </a:solidFill>
              </a:rPr>
              <a:t>Amplivo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10406" y="3581133"/>
            <a:ext cx="6718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•   Приглашайте людей на наши онлайн-презентации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•   Создайте группу людей (влияйте вместе)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•   Уже более 40 000 человек из более чем 40 стран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•   Получайте большие вознаграждения в €/CSR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10406" y="5119271"/>
            <a:ext cx="63713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€ 95 – одноразово!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€ 5,- в месяц (€ 60,- / в год- продление)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Единовременный административный сбор € 35,00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94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44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220"/>
            <a:ext cx="12192000" cy="70162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140142" y="1288554"/>
            <a:ext cx="2938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Начните Сегодня!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49764" y="1695756"/>
            <a:ext cx="13799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Сторонник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90474" y="1976414"/>
            <a:ext cx="50380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•   Сколько пластиковых отходов (кг)  вы хотите убрать с планеты?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•   Получайте пластиковые кредиты CSR взамен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•   Станьте на 100% нейтральным к пластику (Сертификат)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•   Совместное решение проблемы пластика- Увлекательный и Эффективный способ (онлайн)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•   Оказывайте </a:t>
            </a:r>
            <a:r>
              <a:rPr lang="ru-RU" b="1" dirty="0">
                <a:solidFill>
                  <a:srgbClr val="002060"/>
                </a:solidFill>
              </a:rPr>
              <a:t>Б</a:t>
            </a:r>
            <a:r>
              <a:rPr lang="ru-RU" b="1" dirty="0" smtClean="0">
                <a:solidFill>
                  <a:srgbClr val="002060"/>
                </a:solidFill>
              </a:rPr>
              <a:t>ольшое Влияние на свой Мир </a:t>
            </a:r>
            <a:r>
              <a:rPr lang="ru-RU" dirty="0" smtClean="0">
                <a:solidFill>
                  <a:srgbClr val="002060"/>
                </a:solidFill>
              </a:rPr>
              <a:t>— Будьте </a:t>
            </a:r>
            <a:r>
              <a:rPr lang="ru-RU" dirty="0">
                <a:solidFill>
                  <a:srgbClr val="002060"/>
                </a:solidFill>
              </a:rPr>
              <a:t>П</a:t>
            </a:r>
            <a:r>
              <a:rPr lang="ru-RU" dirty="0" smtClean="0">
                <a:solidFill>
                  <a:srgbClr val="002060"/>
                </a:solidFill>
              </a:rPr>
              <a:t>еременами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95624" y="4561737"/>
            <a:ext cx="2704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 smtClean="0">
                <a:solidFill>
                  <a:srgbClr val="002060"/>
                </a:solidFill>
              </a:rPr>
              <a:t>Ампливо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И</a:t>
            </a:r>
            <a:r>
              <a:rPr lang="ru-RU" sz="2000" b="1" dirty="0" err="1" smtClean="0">
                <a:solidFill>
                  <a:srgbClr val="002060"/>
                </a:solidFill>
              </a:rPr>
              <a:t>нфлюенсер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90474" y="4961847"/>
            <a:ext cx="47630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•  Активируйте бизнес-лицензию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•  Приглашайте людей на презентацию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•  Получайте </a:t>
            </a:r>
            <a:r>
              <a:rPr lang="ru-RU" dirty="0" err="1" smtClean="0">
                <a:solidFill>
                  <a:srgbClr val="002060"/>
                </a:solidFill>
              </a:rPr>
              <a:t>вознограждения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•  Выплачиваются каждую субботу (€/CSR)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20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444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408227" y="95534"/>
            <a:ext cx="2770495" cy="5049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Как начать?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65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06-23_1745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02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906329" y="1828800"/>
            <a:ext cx="4253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Следите за последними новостями через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Официальные каналы </a:t>
            </a:r>
            <a:r>
              <a:rPr lang="ru-RU" b="1" dirty="0" err="1" smtClean="0">
                <a:solidFill>
                  <a:srgbClr val="002060"/>
                </a:solidFill>
              </a:rPr>
              <a:t>Amplivo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96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973</Words>
  <Application>Microsoft Office PowerPoint</Application>
  <PresentationFormat>Широкоэкранный</PresentationFormat>
  <Paragraphs>173</Paragraphs>
  <Slides>29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Book Antiqua</vt:lpstr>
      <vt:lpstr>Calibri</vt:lpstr>
      <vt:lpstr>Calibri Light</vt:lpstr>
      <vt:lpstr>Тема Office</vt:lpstr>
      <vt:lpstr>Презентация бизнеса  Corsair-Amplivo от  Игоря Костенко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Фотоальбом</dc:title>
  <dc:creator>KI</dc:creator>
  <cp:lastModifiedBy>KI</cp:lastModifiedBy>
  <cp:revision>49</cp:revision>
  <dcterms:created xsi:type="dcterms:W3CDTF">2022-06-26T15:19:59Z</dcterms:created>
  <dcterms:modified xsi:type="dcterms:W3CDTF">2022-06-27T08:43:27Z</dcterms:modified>
</cp:coreProperties>
</file>