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3" r:id="rId4"/>
    <p:sldId id="292" r:id="rId5"/>
    <p:sldId id="277" r:id="rId6"/>
    <p:sldId id="281" r:id="rId7"/>
    <p:sldId id="282" r:id="rId8"/>
    <p:sldId id="283" r:id="rId9"/>
    <p:sldId id="286" r:id="rId10"/>
    <p:sldId id="294" r:id="rId11"/>
    <p:sldId id="290" r:id="rId12"/>
    <p:sldId id="288" r:id="rId13"/>
    <p:sldId id="289" r:id="rId14"/>
    <p:sldId id="295" r:id="rId15"/>
    <p:sldId id="296" r:id="rId16"/>
    <p:sldId id="297" r:id="rId17"/>
    <p:sldId id="298" r:id="rId18"/>
    <p:sldId id="300" r:id="rId19"/>
    <p:sldId id="301" r:id="rId20"/>
    <p:sldId id="302" r:id="rId21"/>
    <p:sldId id="304" r:id="rId22"/>
    <p:sldId id="305" r:id="rId23"/>
    <p:sldId id="306" r:id="rId24"/>
    <p:sldId id="30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44827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МАРКЕТИНГ  </a:t>
            </a:r>
            <a:r>
              <a:rPr lang="ru-RU" sz="3600" b="1" dirty="0" smtClean="0"/>
              <a:t>БЮТИЛАЙФ </a:t>
            </a:r>
            <a:br>
              <a:rPr lang="ru-RU" sz="3600" b="1" dirty="0" smtClean="0"/>
            </a:br>
            <a:r>
              <a:rPr lang="ru-RU" sz="3600" b="1" dirty="0" smtClean="0"/>
              <a:t>ИГРА «СОБЕРИ ГРУППУ»                                                         </a:t>
            </a:r>
            <a:endParaRPr lang="ru-RU" sz="3600" b="1" dirty="0"/>
          </a:p>
        </p:txBody>
      </p:sp>
      <p:pic>
        <p:nvPicPr>
          <p:cNvPr id="3" name="Picture 2" descr="C:\Users\Игорь\Desktop\БЮТИЛАЙФ\IMG_E9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2736304" cy="272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556793"/>
            <a:ext cx="5400600" cy="3672408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 </a:t>
            </a:r>
            <a:r>
              <a:rPr lang="ru-RU" sz="2200" b="1" dirty="0" smtClean="0"/>
              <a:t>Информация о том, что в вашей структуре кто - то сделал покупку,               сразу отражается в вашем                           личном кабинете в разделе -                                            ИГРА «Собери группу»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6192688" cy="453650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 О</a:t>
            </a:r>
            <a:r>
              <a:rPr lang="ru-RU" sz="2200" b="1" dirty="0" smtClean="0"/>
              <a:t>граничений </a:t>
            </a:r>
            <a:r>
              <a:rPr lang="ru-RU" sz="2200" b="1" dirty="0" smtClean="0"/>
              <a:t>по времени, для того, чтобы вы </a:t>
            </a:r>
            <a:r>
              <a:rPr lang="ru-RU" sz="2200" b="1" dirty="0" smtClean="0"/>
              <a:t>смогли «разморозить» и получить бонус от покупки вашего партнера - </a:t>
            </a:r>
            <a:r>
              <a:rPr lang="ru-RU" sz="2200" b="1" dirty="0" smtClean="0"/>
              <a:t>нет, </a:t>
            </a:r>
            <a:r>
              <a:rPr lang="ru-RU" sz="2200" b="1" dirty="0" smtClean="0"/>
              <a:t> </a:t>
            </a:r>
            <a:r>
              <a:rPr lang="ru-RU" sz="2200" b="1" dirty="0" smtClean="0"/>
              <a:t>вы</a:t>
            </a:r>
            <a:r>
              <a:rPr lang="ru-RU" sz="2200" b="1" dirty="0" smtClean="0"/>
              <a:t> </a:t>
            </a:r>
            <a:r>
              <a:rPr lang="ru-RU" sz="2200" b="1" dirty="0" smtClean="0"/>
              <a:t>делаете </a:t>
            </a:r>
            <a:r>
              <a:rPr lang="ru-RU" sz="2200" b="1" dirty="0" smtClean="0"/>
              <a:t> </a:t>
            </a:r>
            <a:r>
              <a:rPr lang="ru-RU" sz="2200" b="1" dirty="0" smtClean="0"/>
              <a:t>           </a:t>
            </a:r>
            <a:r>
              <a:rPr lang="ru-RU" sz="2200" b="1" dirty="0" smtClean="0"/>
              <a:t> её тогда</a:t>
            </a:r>
            <a:r>
              <a:rPr lang="ru-RU" sz="2200" b="1" dirty="0" smtClean="0"/>
              <a:t>, когда вам это </a:t>
            </a:r>
            <a:r>
              <a:rPr lang="ru-RU" sz="2200" b="1" dirty="0" smtClean="0"/>
              <a:t>будет удобно.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</a:t>
            </a:r>
            <a:r>
              <a:rPr lang="ru-RU" sz="2200" b="1" dirty="0" smtClean="0"/>
              <a:t>- Ограничений</a:t>
            </a:r>
            <a:r>
              <a:rPr lang="ru-RU" sz="2200" b="1" dirty="0" smtClean="0"/>
              <a:t>, создаваемых вами групп,                             как по </a:t>
            </a:r>
            <a:r>
              <a:rPr lang="ru-RU" sz="2200" b="1" dirty="0" smtClean="0"/>
              <a:t>количеству, </a:t>
            </a:r>
            <a:r>
              <a:rPr lang="ru-RU" sz="2200" b="1" dirty="0" smtClean="0"/>
              <a:t>так и по суммам входа </a:t>
            </a:r>
            <a:r>
              <a:rPr lang="ru-RU" sz="2200" b="1" dirty="0" smtClean="0"/>
              <a:t>нет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- Нет обязательных ежемесячных </a:t>
            </a:r>
            <a:r>
              <a:rPr lang="ru-RU" sz="2200" b="1" dirty="0" smtClean="0"/>
              <a:t>покупок,                их вы делаете тогда, когда вам это выгодно. 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268760"/>
            <a:ext cx="6120680" cy="381642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Внимание!!!                                                                  Вы не сами вручную создаете свои группы! </a:t>
            </a:r>
            <a:r>
              <a:rPr lang="ru-RU" sz="2400" b="1" dirty="0" smtClean="0"/>
              <a:t>В</a:t>
            </a:r>
            <a:r>
              <a:rPr lang="ru-RU" sz="2400" b="1" dirty="0" smtClean="0"/>
              <a:t>се переключения на создание новых групп автоматически </a:t>
            </a:r>
            <a:r>
              <a:rPr lang="ru-RU" sz="2400" b="1" dirty="0" smtClean="0"/>
              <a:t>делает сама </a:t>
            </a:r>
            <a:r>
              <a:rPr lang="ru-RU" sz="2400" b="1" dirty="0" smtClean="0"/>
              <a:t>компьютерная </a:t>
            </a:r>
            <a:r>
              <a:rPr lang="ru-RU" sz="2400" b="1" dirty="0" smtClean="0"/>
              <a:t>програм</a:t>
            </a:r>
            <a:r>
              <a:rPr lang="ru-RU" sz="2400" b="1" dirty="0" smtClean="0"/>
              <a:t>ма и как </a:t>
            </a:r>
            <a:r>
              <a:rPr lang="ru-RU" sz="2400" b="1" dirty="0" smtClean="0"/>
              <a:t>только три ваших личных партнера </a:t>
            </a:r>
            <a:r>
              <a:rPr lang="ru-RU" sz="2400" b="1" dirty="0" smtClean="0"/>
              <a:t>в группе</a:t>
            </a:r>
            <a:r>
              <a:rPr lang="ru-RU" sz="2400" b="1" dirty="0" smtClean="0"/>
              <a:t> </a:t>
            </a:r>
            <a:r>
              <a:rPr lang="ru-RU" sz="2400" b="1" dirty="0" smtClean="0"/>
              <a:t>сделали </a:t>
            </a:r>
            <a:r>
              <a:rPr lang="ru-RU" sz="2400" b="1" dirty="0" smtClean="0"/>
              <a:t>оплату, </a:t>
            </a:r>
            <a:r>
              <a:rPr lang="ru-RU" sz="2400" b="1" dirty="0" smtClean="0"/>
              <a:t>а</a:t>
            </a:r>
            <a:r>
              <a:rPr lang="ru-RU" sz="2400" b="1" dirty="0" smtClean="0"/>
              <a:t> </a:t>
            </a:r>
            <a:r>
              <a:rPr lang="ru-RU" sz="2400" b="1" dirty="0" smtClean="0"/>
              <a:t>у вас появился </a:t>
            </a:r>
            <a:r>
              <a:rPr lang="ru-RU" sz="2400" b="1" dirty="0" smtClean="0"/>
              <a:t>новый</a:t>
            </a:r>
            <a:r>
              <a:rPr lang="ru-RU" sz="2400" b="1" dirty="0" smtClean="0"/>
              <a:t> </a:t>
            </a:r>
            <a:r>
              <a:rPr lang="ru-RU" sz="2400" b="1" dirty="0" smtClean="0"/>
              <a:t>человек, то система сама открывает возможность </a:t>
            </a:r>
            <a:r>
              <a:rPr lang="ru-RU" sz="2400" b="1" dirty="0" smtClean="0"/>
              <a:t>оплаты этому человеку в </a:t>
            </a:r>
            <a:r>
              <a:rPr lang="ru-RU" sz="2400" b="1" dirty="0" smtClean="0"/>
              <a:t>очередной вашей новой </a:t>
            </a:r>
            <a:r>
              <a:rPr lang="ru-RU" sz="2400" b="1" dirty="0" smtClean="0"/>
              <a:t>группе соответствующего по сумме </a:t>
            </a:r>
            <a:r>
              <a:rPr lang="ru-RU" sz="2400" b="1" dirty="0" smtClean="0"/>
              <a:t>номинала.                           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268760"/>
            <a:ext cx="6120680" cy="381642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 вас может быть одновременно несколько групп различного номинала, как полностью заполненных на вашем </a:t>
            </a:r>
            <a:r>
              <a:rPr lang="ru-RU" sz="2400" b="1" u="sng" dirty="0" smtClean="0"/>
              <a:t>втором</a:t>
            </a:r>
            <a:r>
              <a:rPr lang="ru-RU" sz="2400" b="1" dirty="0" smtClean="0"/>
              <a:t> уровне, так и не заполненных на вашем </a:t>
            </a:r>
            <a:r>
              <a:rPr lang="ru-RU" sz="2400" b="1" u="sng" dirty="0" smtClean="0"/>
              <a:t>втором</a:t>
            </a:r>
            <a:r>
              <a:rPr lang="ru-RU" sz="2400" b="1" dirty="0" smtClean="0"/>
              <a:t> уровне, но у вас не может открыться новая группа, пока не будет </a:t>
            </a:r>
            <a:r>
              <a:rPr lang="ru-RU" sz="2400" b="1" dirty="0" smtClean="0"/>
              <a:t>оплаты от трёх </a:t>
            </a:r>
            <a:r>
              <a:rPr lang="ru-RU" sz="2400" b="1" dirty="0" smtClean="0"/>
              <a:t>лично вами приглашенных </a:t>
            </a:r>
            <a:r>
              <a:rPr lang="ru-RU" sz="2400" b="1" dirty="0" smtClean="0"/>
              <a:t>человек </a:t>
            </a:r>
            <a:r>
              <a:rPr lang="ru-RU" sz="2400" b="1" u="sng" dirty="0" smtClean="0"/>
              <a:t>первого</a:t>
            </a:r>
            <a:r>
              <a:rPr lang="ru-RU" sz="2400" b="1" dirty="0" smtClean="0"/>
              <a:t> уровня.                         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/>
              <a:t>60</a:t>
            </a:r>
            <a:r>
              <a:rPr lang="ru-RU" sz="3200" b="1" u="sng" dirty="0" smtClean="0"/>
              <a:t>% от </a:t>
            </a:r>
            <a:r>
              <a:rPr lang="ru-RU" sz="3200" b="1" u="sng" dirty="0" smtClean="0"/>
              <a:t>ТОВАРООБОРОТА в сеть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25% - выплата за первый уровень</a:t>
            </a:r>
            <a:br>
              <a:rPr lang="ru-RU" sz="3200" b="1" dirty="0" smtClean="0"/>
            </a:br>
            <a:r>
              <a:rPr lang="ru-RU" sz="3200" b="1" dirty="0" smtClean="0"/>
              <a:t>15% - выплата за второй уровень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20%  - идет в основной                            маркетинг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компании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          </a:t>
            </a:r>
            <a:r>
              <a:rPr lang="ru-RU" sz="3200" b="1" dirty="0" smtClean="0">
                <a:solidFill>
                  <a:srgbClr val="FF0000"/>
                </a:solidFill>
              </a:rPr>
              <a:t>на увеличение </a:t>
            </a:r>
            <a:r>
              <a:rPr lang="ru-RU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BV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        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990656" cy="60486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20% </a:t>
            </a:r>
            <a:r>
              <a:rPr lang="ru-RU" sz="2800" b="1" dirty="0" smtClean="0">
                <a:solidFill>
                  <a:srgbClr val="FF0000"/>
                </a:solidFill>
              </a:rPr>
              <a:t>на увеличение </a:t>
            </a:r>
            <a:r>
              <a:rPr lang="en-US" sz="2800" b="1" dirty="0" smtClean="0">
                <a:solidFill>
                  <a:srgbClr val="FF0000"/>
                </a:solidFill>
              </a:rPr>
              <a:t>BV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     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/>
              <a:t> - Сколько это денег?</a:t>
            </a:r>
            <a:br>
              <a:rPr lang="ru-RU" sz="2800" b="1" dirty="0" smtClean="0"/>
            </a:br>
            <a:r>
              <a:rPr lang="ru-RU" sz="2800" b="1" dirty="0" smtClean="0"/>
              <a:t> - Куда именно они </a:t>
            </a:r>
            <a:r>
              <a:rPr lang="ru-RU" sz="2800" b="1" dirty="0" smtClean="0"/>
              <a:t>попадают?</a:t>
            </a:r>
            <a:br>
              <a:rPr lang="ru-RU" sz="2800" b="1" dirty="0" smtClean="0"/>
            </a:br>
            <a:r>
              <a:rPr lang="ru-RU" sz="2800" b="1" dirty="0" smtClean="0"/>
              <a:t> - Кто </a:t>
            </a:r>
            <a:r>
              <a:rPr lang="ru-RU" sz="2800" b="1" dirty="0" smtClean="0"/>
              <a:t>будем </a:t>
            </a:r>
            <a:r>
              <a:rPr lang="ru-RU" sz="2800" b="1" dirty="0" smtClean="0"/>
              <a:t>получать увеличенные </a:t>
            </a:r>
            <a:r>
              <a:rPr lang="en-US" sz="2800" b="1" dirty="0" smtClean="0"/>
              <a:t>BV</a:t>
            </a:r>
            <a:r>
              <a:rPr lang="ru-RU" sz="2800" b="1" dirty="0" smtClean="0"/>
              <a:t>?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Как с помощью «Игры», новичок может стать партнером в ОСНОВНОМ маркетинге ? </a:t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Сколько получаем денег: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От покупки на 8000р – 20% = 1600р.</a:t>
            </a:r>
            <a:br>
              <a:rPr lang="ru-RU" sz="3200" b="1" dirty="0" smtClean="0"/>
            </a:br>
            <a:r>
              <a:rPr lang="ru-RU" sz="3200" b="1" dirty="0" smtClean="0"/>
              <a:t> От </a:t>
            </a:r>
            <a:r>
              <a:rPr lang="ru-RU" sz="3200" b="1" dirty="0" smtClean="0"/>
              <a:t>покупки </a:t>
            </a:r>
            <a:r>
              <a:rPr lang="ru-RU" sz="3200" b="1" dirty="0" smtClean="0"/>
              <a:t>на </a:t>
            </a:r>
            <a:r>
              <a:rPr lang="ru-RU" sz="3200" b="1" dirty="0" smtClean="0"/>
              <a:t>16000р </a:t>
            </a:r>
            <a:r>
              <a:rPr lang="ru-RU" sz="3200" b="1" dirty="0" smtClean="0"/>
              <a:t>– 20% = </a:t>
            </a:r>
            <a:r>
              <a:rPr lang="ru-RU" sz="3200" b="1" dirty="0" smtClean="0"/>
              <a:t>3200р.</a:t>
            </a:r>
            <a:br>
              <a:rPr lang="ru-RU" sz="3200" b="1" dirty="0" smtClean="0"/>
            </a:br>
            <a:r>
              <a:rPr lang="ru-RU" sz="3200" b="1" dirty="0" smtClean="0"/>
              <a:t> От </a:t>
            </a:r>
            <a:r>
              <a:rPr lang="ru-RU" sz="3200" b="1" dirty="0" smtClean="0"/>
              <a:t>покупки </a:t>
            </a:r>
            <a:r>
              <a:rPr lang="ru-RU" sz="3200" b="1" dirty="0" smtClean="0"/>
              <a:t>на </a:t>
            </a:r>
            <a:r>
              <a:rPr lang="ru-RU" sz="3200" b="1" dirty="0" smtClean="0"/>
              <a:t>24000р </a:t>
            </a:r>
            <a:r>
              <a:rPr lang="ru-RU" sz="3200" b="1" dirty="0" smtClean="0"/>
              <a:t>– 20% = </a:t>
            </a:r>
            <a:r>
              <a:rPr lang="ru-RU" sz="3200" b="1" dirty="0" smtClean="0"/>
              <a:t>4800р.</a:t>
            </a:r>
            <a:br>
              <a:rPr lang="ru-RU" sz="3200" b="1" dirty="0" smtClean="0"/>
            </a:br>
            <a:r>
              <a:rPr lang="ru-RU" sz="3200" b="1" dirty="0" smtClean="0"/>
              <a:t> От </a:t>
            </a:r>
            <a:r>
              <a:rPr lang="ru-RU" sz="3200" b="1" dirty="0" smtClean="0"/>
              <a:t>покупки </a:t>
            </a:r>
            <a:r>
              <a:rPr lang="ru-RU" sz="3200" b="1" dirty="0" smtClean="0"/>
              <a:t>на </a:t>
            </a:r>
            <a:r>
              <a:rPr lang="ru-RU" sz="3200" b="1" dirty="0" smtClean="0"/>
              <a:t>36000р </a:t>
            </a:r>
            <a:r>
              <a:rPr lang="ru-RU" sz="3200" b="1" dirty="0" smtClean="0"/>
              <a:t>– 20% = </a:t>
            </a:r>
            <a:r>
              <a:rPr lang="ru-RU" sz="3200" b="1" dirty="0" smtClean="0"/>
              <a:t>7200р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1628800"/>
            <a:ext cx="7270576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200" b="1" noProof="0" dirty="0" smtClean="0"/>
              <a:t>Если партнер участвует в ОСНОВНОМ маркетинге, то он </a:t>
            </a:r>
            <a:r>
              <a:rPr lang="ru-RU" sz="2200" b="1" dirty="0" smtClean="0"/>
              <a:t>еженедельно </a:t>
            </a:r>
            <a:r>
              <a:rPr lang="ru-RU" sz="2200" b="1" noProof="0" dirty="0" smtClean="0"/>
              <a:t>получает доход от 18% товарооборота всей компании, по ОСНОВНОМУ маркетингу, от того количества долей (</a:t>
            </a:r>
            <a:r>
              <a:rPr lang="en-US" sz="2200" b="1" noProof="0" dirty="0" smtClean="0"/>
              <a:t>BV</a:t>
            </a:r>
            <a:r>
              <a:rPr lang="ru-RU" sz="2200" b="1" noProof="0" dirty="0" smtClean="0"/>
              <a:t>) которые он достиг (смотри личный кабинет)</a:t>
            </a:r>
            <a:br>
              <a:rPr lang="ru-RU" sz="2200" b="1" noProof="0" dirty="0" smtClean="0"/>
            </a:br>
            <a:r>
              <a:rPr lang="ru-RU" sz="2200" b="1" noProof="0" dirty="0" smtClean="0"/>
              <a:t/>
            </a:r>
            <a:br>
              <a:rPr lang="ru-RU" sz="2200" b="1" noProof="0" dirty="0" smtClean="0"/>
            </a:br>
            <a:r>
              <a:rPr lang="ru-RU" sz="2200" b="1" dirty="0" smtClean="0"/>
              <a:t>Если партнер не участвует в других дополнительных маркетингах компании, то он не получает аналогичный             доход от товарооборотов, сделанных в тех дополнительных маркетингах, в которых он не участвует.</a:t>
            </a:r>
            <a:br>
              <a:rPr lang="ru-RU" sz="2200" b="1" dirty="0" smtClean="0"/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ctrTitle"/>
          </p:nvPr>
        </p:nvSpPr>
        <p:spPr>
          <a:xfrm>
            <a:off x="1043608" y="1628800"/>
            <a:ext cx="6912768" cy="197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Если партнер является участником маркетинга «Игра», то 20% от товарооборота сделанного за неделю по маркетингу «Игра» будут распределятся только среди участников маркетинга «Игра»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Если партнер является участником маркетинга </a:t>
            </a:r>
            <a:r>
              <a:rPr lang="ru-RU" sz="2200" b="1" dirty="0" smtClean="0"/>
              <a:t>«</a:t>
            </a:r>
            <a:r>
              <a:rPr lang="ru-RU" sz="2200" b="1" dirty="0" err="1" smtClean="0"/>
              <a:t>Турбостарт</a:t>
            </a:r>
            <a:r>
              <a:rPr lang="ru-RU" sz="2200" b="1" dirty="0" smtClean="0"/>
              <a:t>» , </a:t>
            </a:r>
            <a:r>
              <a:rPr lang="ru-RU" sz="2200" b="1" dirty="0" smtClean="0"/>
              <a:t>то </a:t>
            </a:r>
            <a:r>
              <a:rPr lang="ru-RU" sz="2200" b="1" dirty="0" smtClean="0"/>
              <a:t>15% </a:t>
            </a:r>
            <a:r>
              <a:rPr lang="ru-RU" sz="2200" b="1" dirty="0" smtClean="0"/>
              <a:t>от товарооборота сделанного за неделю по маркетингу </a:t>
            </a:r>
            <a:r>
              <a:rPr lang="ru-RU" sz="2200" b="1" dirty="0" smtClean="0"/>
              <a:t>«</a:t>
            </a:r>
            <a:r>
              <a:rPr lang="ru-RU" sz="2200" b="1" dirty="0" err="1" smtClean="0"/>
              <a:t>Турбостарт</a:t>
            </a:r>
            <a:r>
              <a:rPr lang="ru-RU" sz="2200" b="1" dirty="0" smtClean="0"/>
              <a:t>», </a:t>
            </a:r>
            <a:r>
              <a:rPr lang="ru-RU" sz="2200" b="1" dirty="0" smtClean="0"/>
              <a:t>будут распределятся только среди участников </a:t>
            </a:r>
            <a:r>
              <a:rPr lang="ru-RU" sz="2200" b="1" dirty="0" smtClean="0"/>
              <a:t>маркетинга «</a:t>
            </a:r>
            <a:r>
              <a:rPr lang="ru-RU" sz="2200" b="1" dirty="0" err="1" smtClean="0"/>
              <a:t>Турбостарт</a:t>
            </a:r>
            <a:r>
              <a:rPr lang="ru-RU" sz="2200" b="1" dirty="0" smtClean="0"/>
              <a:t>» 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По вашему желанию вы можете участвовать                                       во всех видах маркетинга одновременно</a:t>
            </a:r>
            <a:br>
              <a:rPr lang="ru-RU" sz="2200" b="1" dirty="0" smtClean="0"/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ctrTitle"/>
          </p:nvPr>
        </p:nvSpPr>
        <p:spPr>
          <a:xfrm>
            <a:off x="1043608" y="1628800"/>
            <a:ext cx="6480720" cy="197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Как с помощью «Игры», новичок может стать партнером в </a:t>
            </a:r>
            <a:r>
              <a:rPr lang="ru-RU" sz="2400" b="1" dirty="0" smtClean="0">
                <a:solidFill>
                  <a:srgbClr val="FF0000"/>
                </a:solidFill>
              </a:rPr>
              <a:t>ОСНОВНОМ </a:t>
            </a:r>
            <a:r>
              <a:rPr lang="ru-RU" sz="2400" b="1" dirty="0" smtClean="0">
                <a:solidFill>
                  <a:srgbClr val="FF0000"/>
                </a:solidFill>
              </a:rPr>
              <a:t>маркетинге </a:t>
            </a:r>
            <a:r>
              <a:rPr lang="ru-RU" sz="2400" b="1" dirty="0" smtClean="0">
                <a:solidFill>
                  <a:srgbClr val="FF0000"/>
                </a:solidFill>
              </a:rPr>
              <a:t>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Чтобы получать достойные деньги в перспективе, необходимо вести бизнес                                                      в ОСНОВНОМ маркетинге </a:t>
            </a:r>
            <a:br>
              <a:rPr lang="ru-RU" sz="2400" b="1" dirty="0" smtClean="0"/>
            </a:br>
            <a:r>
              <a:rPr lang="ru-RU" sz="2400" b="1" u="sng" dirty="0" smtClean="0"/>
              <a:t>Есть два варианта входа в ОСНОВНОЙ маркетинг: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1. Войти сразу на 20 000р; 100 000р; </a:t>
            </a:r>
            <a:r>
              <a:rPr lang="ru-RU" sz="2400" b="1" dirty="0" smtClean="0"/>
              <a:t>и</a:t>
            </a:r>
            <a:r>
              <a:rPr lang="ru-RU" sz="2400" b="1" dirty="0" smtClean="0"/>
              <a:t>ли 200 000р.</a:t>
            </a:r>
            <a:br>
              <a:rPr lang="ru-RU" sz="2400" b="1" dirty="0" smtClean="0"/>
            </a:br>
            <a:r>
              <a:rPr lang="ru-RU" sz="2400" b="1" dirty="0" smtClean="0"/>
              <a:t>2. Войти на 8 000р. </a:t>
            </a:r>
            <a:r>
              <a:rPr lang="ru-RU" sz="2400" b="1" dirty="0" smtClean="0"/>
              <a:t>и</a:t>
            </a:r>
            <a:r>
              <a:rPr lang="ru-RU" sz="2400" b="1" dirty="0" smtClean="0"/>
              <a:t> постепенно, путем накопления, по маркетингу «Игра»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ВЫПЛАТА  </a:t>
            </a:r>
            <a:r>
              <a:rPr lang="ru-RU" sz="3200" b="1" dirty="0" smtClean="0"/>
              <a:t>В  СЕТЬ                                                                      </a:t>
            </a:r>
            <a:r>
              <a:rPr lang="ru-RU" sz="3200" b="1" u="sng" dirty="0" smtClean="0"/>
              <a:t>60% от ТОВАРООБОРОТА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25% - выплата за первый уровень</a:t>
            </a:r>
            <a:br>
              <a:rPr lang="ru-RU" sz="3200" b="1" dirty="0" smtClean="0"/>
            </a:br>
            <a:r>
              <a:rPr lang="ru-RU" sz="3200" b="1" dirty="0" smtClean="0"/>
              <a:t>15% - выплата за второй уровень</a:t>
            </a:r>
            <a:br>
              <a:rPr lang="ru-RU" sz="3200" b="1" dirty="0" smtClean="0"/>
            </a:br>
            <a:r>
              <a:rPr lang="ru-RU" sz="3200" b="1" dirty="0" smtClean="0"/>
              <a:t>20%  - идет в основной                            маркетинг </a:t>
            </a:r>
            <a:r>
              <a:rPr lang="ru-RU" sz="3200" b="1" dirty="0" smtClean="0"/>
              <a:t> </a:t>
            </a:r>
            <a:r>
              <a:rPr lang="ru-RU" sz="3200" b="1" dirty="0" smtClean="0"/>
              <a:t>компании                                           </a:t>
            </a:r>
            <a:r>
              <a:rPr lang="ru-RU" sz="3200" b="1" dirty="0" smtClean="0"/>
              <a:t>          </a:t>
            </a:r>
            <a:r>
              <a:rPr lang="ru-RU" sz="3200" b="1" dirty="0" smtClean="0"/>
              <a:t>на увеличение </a:t>
            </a:r>
            <a:r>
              <a:rPr lang="ru-RU" sz="3200" b="1" dirty="0" smtClean="0"/>
              <a:t>(</a:t>
            </a:r>
            <a:r>
              <a:rPr lang="en-US" sz="3200" b="1" dirty="0" smtClean="0"/>
              <a:t>BV</a:t>
            </a:r>
            <a:r>
              <a:rPr lang="en-US" sz="3200" b="1" dirty="0" smtClean="0"/>
              <a:t>)</a:t>
            </a:r>
            <a:r>
              <a:rPr lang="ru-RU" sz="3200" b="1" dirty="0" smtClean="0"/>
              <a:t>                                  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ctrTitle"/>
          </p:nvPr>
        </p:nvSpPr>
        <p:spPr>
          <a:xfrm>
            <a:off x="1475656" y="1628800"/>
            <a:ext cx="5472608" cy="197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Вход через маркетинг «Игра»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Каждый раз, когда лично вы приобретаете в «Игре» продукт, у вас 20% от ваших покупок будут суммироваться, и как только эта сумма превысит 20 000 рублей, то вы сразу же, автоматически, станете партнером в статусе </a:t>
            </a:r>
            <a:r>
              <a:rPr lang="en-US" sz="2400" b="1" dirty="0" smtClean="0"/>
              <a:t>VIP </a:t>
            </a:r>
            <a:r>
              <a:rPr lang="ru-RU" sz="2400" b="1" dirty="0" smtClean="0"/>
              <a:t>по ОСНОВНОМУ маркетингу.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6120680" cy="3816425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Если у вас группа на 8000р – 20% = 1600р.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Тогда надо закрыть такую группу 13 раз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b="1" dirty="0" smtClean="0"/>
              <a:t>Если у вас группа </a:t>
            </a:r>
            <a:r>
              <a:rPr lang="ru-RU" sz="1800" b="1" dirty="0" smtClean="0"/>
              <a:t>на </a:t>
            </a:r>
            <a:r>
              <a:rPr lang="ru-RU" sz="1800" b="1" dirty="0" smtClean="0"/>
              <a:t>16000р </a:t>
            </a:r>
            <a:r>
              <a:rPr lang="ru-RU" sz="1800" b="1" dirty="0" smtClean="0"/>
              <a:t>– 20% = </a:t>
            </a:r>
            <a:r>
              <a:rPr lang="ru-RU" sz="1800" b="1" dirty="0" smtClean="0"/>
              <a:t>3200р.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Тогда надо закрыть такую группу 7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раз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b="1" dirty="0" smtClean="0"/>
              <a:t>Если у вас группа </a:t>
            </a:r>
            <a:r>
              <a:rPr lang="ru-RU" sz="1800" b="1" dirty="0" smtClean="0"/>
              <a:t>на </a:t>
            </a:r>
            <a:r>
              <a:rPr lang="ru-RU" sz="1800" b="1" dirty="0" smtClean="0"/>
              <a:t>24000р </a:t>
            </a:r>
            <a:r>
              <a:rPr lang="ru-RU" sz="1800" b="1" dirty="0" smtClean="0"/>
              <a:t>– 20% = </a:t>
            </a:r>
            <a:r>
              <a:rPr lang="ru-RU" sz="1800" b="1" dirty="0" smtClean="0"/>
              <a:t>4800р.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 Тогда надо закрыть такую группу </a:t>
            </a:r>
            <a:r>
              <a:rPr lang="ru-RU" sz="1800" b="1" dirty="0" smtClean="0">
                <a:solidFill>
                  <a:srgbClr val="FF0000"/>
                </a:solidFill>
              </a:rPr>
              <a:t>5 </a:t>
            </a:r>
            <a:r>
              <a:rPr lang="ru-RU" sz="1800" b="1" dirty="0" smtClean="0">
                <a:solidFill>
                  <a:srgbClr val="FF0000"/>
                </a:solidFill>
              </a:rPr>
              <a:t>раз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b="1" dirty="0" smtClean="0"/>
              <a:t>Если у вас группа </a:t>
            </a:r>
            <a:r>
              <a:rPr lang="ru-RU" sz="1800" b="1" dirty="0" smtClean="0"/>
              <a:t>на </a:t>
            </a:r>
            <a:r>
              <a:rPr lang="ru-RU" sz="1800" b="1" dirty="0" smtClean="0"/>
              <a:t>36000р </a:t>
            </a:r>
            <a:r>
              <a:rPr lang="ru-RU" sz="1800" b="1" dirty="0" smtClean="0"/>
              <a:t>– 20% = </a:t>
            </a:r>
            <a:r>
              <a:rPr lang="ru-RU" sz="1800" b="1" dirty="0" smtClean="0"/>
              <a:t>7200р.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 Тогда надо закрыть такую группу </a:t>
            </a:r>
            <a:r>
              <a:rPr lang="ru-RU" sz="1800" b="1" dirty="0" smtClean="0">
                <a:solidFill>
                  <a:srgbClr val="FF0000"/>
                </a:solidFill>
              </a:rPr>
              <a:t>3 раза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2"/>
            <a:ext cx="5040560" cy="3816425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Если вы участвуете в «Игре» одновременно в нескольких группах, тогда статус </a:t>
            </a:r>
            <a:r>
              <a:rPr lang="en-US" sz="1800" b="1" dirty="0" smtClean="0"/>
              <a:t>VIP </a:t>
            </a:r>
            <a:r>
              <a:rPr lang="ru-RU" sz="1800" b="1" dirty="0" smtClean="0"/>
              <a:t>может присвоится по совокупности суммирования необходимых значений всех групп.</a:t>
            </a:r>
            <a:br>
              <a:rPr lang="ru-RU" sz="1800" b="1" dirty="0" smtClean="0"/>
            </a:br>
            <a:r>
              <a:rPr lang="ru-RU" sz="1800" b="1" dirty="0" smtClean="0"/>
              <a:t>Аналогичным образом, путем накопления, вы можете постепенно получить и                                статус </a:t>
            </a:r>
            <a:r>
              <a:rPr lang="en-US" sz="1800" b="1" dirty="0" smtClean="0"/>
              <a:t>VIP </a:t>
            </a:r>
            <a:r>
              <a:rPr lang="ru-RU" sz="1800" b="1" dirty="0" smtClean="0"/>
              <a:t>Золото и статус </a:t>
            </a:r>
            <a:r>
              <a:rPr lang="en-US" sz="1800" b="1" dirty="0" smtClean="0"/>
              <a:t>VIP </a:t>
            </a:r>
            <a:r>
              <a:rPr lang="ru-RU" sz="1800" b="1" dirty="0" smtClean="0"/>
              <a:t>брильянт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2"/>
            <a:ext cx="5040560" cy="3816425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ВНИМАНИЕ ОЧЕНЬ ВАЖНО!!!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Если вы имеете какой-то статус директора по ОСНОВНОМУ маркетингу, то вы, по аналогии расчетов директорских бонусов, получаете разницу между % вашего статуса и статуса партнера совершившего покупку в «Игре».</a:t>
            </a:r>
            <a:br>
              <a:rPr lang="ru-RU" sz="1800" b="1" dirty="0" smtClean="0"/>
            </a:br>
            <a:r>
              <a:rPr lang="ru-RU" sz="1800" b="1" dirty="0" smtClean="0"/>
              <a:t>Ограничений по глубине структуры нет!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Подробности по данной информации       уточняйте у своих спонсоров – директоров.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ctrTitle"/>
          </p:nvPr>
        </p:nvSpPr>
        <p:spPr>
          <a:xfrm>
            <a:off x="1475656" y="1628800"/>
            <a:ext cx="5472608" cy="197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Игорь\Desktop\БЮТИЛАЙФ\IMG_E9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5042"/>
            <a:ext cx="6120680" cy="6091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836713"/>
            <a:ext cx="6624736" cy="172819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Маркетинг – Игра «Собери группу», имеет </a:t>
            </a:r>
            <a:r>
              <a:rPr lang="ru-RU" sz="2400" b="1" u="sng" dirty="0" smtClean="0"/>
              <a:t>четыре </a:t>
            </a:r>
            <a:r>
              <a:rPr lang="ru-RU" sz="2400" b="1" u="sng" dirty="0" smtClean="0"/>
              <a:t>варианта входа </a:t>
            </a:r>
            <a:r>
              <a:rPr lang="ru-RU" sz="2400" b="1" dirty="0" smtClean="0"/>
              <a:t>по </a:t>
            </a:r>
            <a:r>
              <a:rPr lang="ru-RU" sz="2400" b="1" dirty="0" smtClean="0"/>
              <a:t>набору продуктов            за 8000р</a:t>
            </a:r>
            <a:r>
              <a:rPr lang="ru-RU" sz="2400" b="1" dirty="0" smtClean="0"/>
              <a:t>. или 16000р. или 24000р.или </a:t>
            </a:r>
            <a:r>
              <a:rPr lang="ru-RU" sz="2400" b="1" dirty="0" smtClean="0"/>
              <a:t>36000р. </a:t>
            </a:r>
            <a:endParaRPr lang="ru-RU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1617242" cy="31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08920"/>
            <a:ext cx="165699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920"/>
            <a:ext cx="16140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708920"/>
            <a:ext cx="1694131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355976" y="184482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вы</a:t>
            </a:r>
          </a:p>
        </p:txBody>
      </p:sp>
      <p:sp>
        <p:nvSpPr>
          <p:cNvPr id="8" name="Овал 7"/>
          <p:cNvSpPr/>
          <p:nvPr/>
        </p:nvSpPr>
        <p:spPr>
          <a:xfrm>
            <a:off x="2339752" y="29249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9" name="Овал 8"/>
          <p:cNvSpPr/>
          <p:nvPr/>
        </p:nvSpPr>
        <p:spPr>
          <a:xfrm>
            <a:off x="4355976" y="28529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10" name="Овал 9"/>
          <p:cNvSpPr/>
          <p:nvPr/>
        </p:nvSpPr>
        <p:spPr>
          <a:xfrm>
            <a:off x="6516216" y="28529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cxnSp>
        <p:nvCxnSpPr>
          <p:cNvPr id="20" name="Прямая со стрелкой 19"/>
          <p:cNvCxnSpPr>
            <a:stCxn id="3" idx="5"/>
          </p:cNvCxnSpPr>
          <p:nvPr/>
        </p:nvCxnSpPr>
        <p:spPr>
          <a:xfrm>
            <a:off x="4786215" y="2275063"/>
            <a:ext cx="2018033" cy="865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9" idx="4"/>
          </p:cNvCxnSpPr>
          <p:nvPr/>
        </p:nvCxnSpPr>
        <p:spPr>
          <a:xfrm flipH="1">
            <a:off x="4608004" y="2204864"/>
            <a:ext cx="360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627784" y="2276872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Заголовок 1"/>
          <p:cNvSpPr txBox="1">
            <a:spLocks/>
          </p:cNvSpPr>
          <p:nvPr/>
        </p:nvSpPr>
        <p:spPr>
          <a:xfrm>
            <a:off x="838200" y="1133129"/>
            <a:ext cx="777240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971600" y="3284984"/>
            <a:ext cx="77768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Первый уровень – 25%  (по 2000 рублей с каждого)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990600" y="764704"/>
            <a:ext cx="71818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Моментальная  выплата тому, кто пригласил                                                            клиента (партнера) в группу на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8 000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рублей,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355976" y="184482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вы</a:t>
            </a:r>
          </a:p>
        </p:txBody>
      </p:sp>
      <p:sp>
        <p:nvSpPr>
          <p:cNvPr id="6" name="Овал 5"/>
          <p:cNvSpPr/>
          <p:nvPr/>
        </p:nvSpPr>
        <p:spPr>
          <a:xfrm>
            <a:off x="1403648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7" name="Овал 6"/>
          <p:cNvSpPr/>
          <p:nvPr/>
        </p:nvSpPr>
        <p:spPr>
          <a:xfrm>
            <a:off x="226774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8" name="Овал 7"/>
          <p:cNvSpPr/>
          <p:nvPr/>
        </p:nvSpPr>
        <p:spPr>
          <a:xfrm>
            <a:off x="2339752" y="29249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9" name="Овал 8"/>
          <p:cNvSpPr/>
          <p:nvPr/>
        </p:nvSpPr>
        <p:spPr>
          <a:xfrm>
            <a:off x="4355976" y="28529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10" name="Овал 9"/>
          <p:cNvSpPr/>
          <p:nvPr/>
        </p:nvSpPr>
        <p:spPr>
          <a:xfrm>
            <a:off x="6516216" y="28529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11" name="Овал 10"/>
          <p:cNvSpPr/>
          <p:nvPr/>
        </p:nvSpPr>
        <p:spPr>
          <a:xfrm>
            <a:off x="6660232" y="386104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12" name="Овал 11"/>
          <p:cNvSpPr/>
          <p:nvPr/>
        </p:nvSpPr>
        <p:spPr>
          <a:xfrm>
            <a:off x="7380312" y="386104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14" name="Овал 13"/>
          <p:cNvSpPr/>
          <p:nvPr/>
        </p:nvSpPr>
        <p:spPr>
          <a:xfrm>
            <a:off x="586814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15" name="Овал 14"/>
          <p:cNvSpPr/>
          <p:nvPr/>
        </p:nvSpPr>
        <p:spPr>
          <a:xfrm>
            <a:off x="4355976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16" name="Овал 15"/>
          <p:cNvSpPr/>
          <p:nvPr/>
        </p:nvSpPr>
        <p:spPr>
          <a:xfrm>
            <a:off x="370790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17" name="Овал 16"/>
          <p:cNvSpPr/>
          <p:nvPr/>
        </p:nvSpPr>
        <p:spPr>
          <a:xfrm>
            <a:off x="298782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18" name="Овал 17"/>
          <p:cNvSpPr/>
          <p:nvPr/>
        </p:nvSpPr>
        <p:spPr>
          <a:xfrm>
            <a:off x="5004048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cxnSp>
        <p:nvCxnSpPr>
          <p:cNvPr id="20" name="Прямая со стрелкой 19"/>
          <p:cNvCxnSpPr>
            <a:stCxn id="3" idx="5"/>
          </p:cNvCxnSpPr>
          <p:nvPr/>
        </p:nvCxnSpPr>
        <p:spPr>
          <a:xfrm>
            <a:off x="4786215" y="2275063"/>
            <a:ext cx="2018033" cy="865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3"/>
          </p:cNvCxnSpPr>
          <p:nvPr/>
        </p:nvCxnSpPr>
        <p:spPr>
          <a:xfrm flipH="1">
            <a:off x="6156176" y="3283175"/>
            <a:ext cx="433857" cy="793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3"/>
          </p:cNvCxnSpPr>
          <p:nvPr/>
        </p:nvCxnSpPr>
        <p:spPr>
          <a:xfrm flipH="1">
            <a:off x="1691680" y="3355183"/>
            <a:ext cx="721889" cy="937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4"/>
          </p:cNvCxnSpPr>
          <p:nvPr/>
        </p:nvCxnSpPr>
        <p:spPr>
          <a:xfrm flipH="1">
            <a:off x="2483768" y="3429000"/>
            <a:ext cx="1080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5"/>
          </p:cNvCxnSpPr>
          <p:nvPr/>
        </p:nvCxnSpPr>
        <p:spPr>
          <a:xfrm>
            <a:off x="2769991" y="3355183"/>
            <a:ext cx="577873" cy="937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3"/>
          </p:cNvCxnSpPr>
          <p:nvPr/>
        </p:nvCxnSpPr>
        <p:spPr>
          <a:xfrm flipH="1">
            <a:off x="3851920" y="3283175"/>
            <a:ext cx="577873" cy="1009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644008" y="328498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5"/>
          </p:cNvCxnSpPr>
          <p:nvPr/>
        </p:nvCxnSpPr>
        <p:spPr>
          <a:xfrm>
            <a:off x="4786215" y="3283175"/>
            <a:ext cx="505865" cy="937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0" idx="4"/>
          </p:cNvCxnSpPr>
          <p:nvPr/>
        </p:nvCxnSpPr>
        <p:spPr>
          <a:xfrm>
            <a:off x="6768244" y="3356992"/>
            <a:ext cx="1080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9" idx="4"/>
          </p:cNvCxnSpPr>
          <p:nvPr/>
        </p:nvCxnSpPr>
        <p:spPr>
          <a:xfrm flipH="1">
            <a:off x="4608004" y="2204864"/>
            <a:ext cx="360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627784" y="2276872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804248" y="3068960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Моментальная  выплата тому, кто пригласил                                                            клиента (партнера) в группу на </a:t>
            </a:r>
            <a:r>
              <a:rPr lang="ru-RU" sz="2400" b="1" u="sng" dirty="0" smtClean="0"/>
              <a:t>8 000 </a:t>
            </a:r>
            <a:r>
              <a:rPr lang="ru-RU" sz="2400" b="1" dirty="0" smtClean="0"/>
              <a:t>рублей                 </a:t>
            </a:r>
            <a:endParaRPr lang="ru-RU" sz="2400" b="1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838200" y="1133129"/>
            <a:ext cx="777240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990600" y="3429000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Второй уровень – 15%  (по 1200 рублей с каждого)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971600" y="2348880"/>
            <a:ext cx="77768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Первый уровень – 25%  (по 2000 рублей с каждого)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1143000" y="4149080"/>
            <a:ext cx="746144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8000р </a:t>
            </a:r>
            <a:r>
              <a:rPr lang="ru-RU" sz="2400" b="1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3 </a:t>
            </a:r>
            <a:r>
              <a:rPr lang="ru-RU" sz="2400" b="1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25 % = 6000р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+mj-lt"/>
                <a:ea typeface="+mj-ea"/>
                <a:cs typeface="+mj-cs"/>
              </a:rPr>
              <a:t>8000р </a:t>
            </a:r>
            <a:r>
              <a:rPr lang="ru-RU" sz="2400" b="1" noProof="0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noProof="0" dirty="0" smtClean="0">
                <a:latin typeface="+mj-lt"/>
                <a:ea typeface="+mj-ea"/>
                <a:cs typeface="+mj-cs"/>
              </a:rPr>
              <a:t> 9 </a:t>
            </a:r>
            <a:r>
              <a:rPr lang="ru-RU" sz="2400" b="1" noProof="0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noProof="0" dirty="0" smtClean="0">
                <a:latin typeface="+mj-lt"/>
                <a:ea typeface="+mj-ea"/>
                <a:cs typeface="+mj-cs"/>
              </a:rPr>
              <a:t> 15 % = 10800р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/>
              <a:t>Итого: за 2 уровня (12 человек) = 16800р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355976" y="184482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вы</a:t>
            </a:r>
          </a:p>
        </p:txBody>
      </p:sp>
      <p:sp>
        <p:nvSpPr>
          <p:cNvPr id="6" name="Овал 5"/>
          <p:cNvSpPr/>
          <p:nvPr/>
        </p:nvSpPr>
        <p:spPr>
          <a:xfrm>
            <a:off x="1403648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7" name="Овал 6"/>
          <p:cNvSpPr/>
          <p:nvPr/>
        </p:nvSpPr>
        <p:spPr>
          <a:xfrm>
            <a:off x="226774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8" name="Овал 7"/>
          <p:cNvSpPr/>
          <p:nvPr/>
        </p:nvSpPr>
        <p:spPr>
          <a:xfrm>
            <a:off x="2339752" y="29249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9" name="Овал 8"/>
          <p:cNvSpPr/>
          <p:nvPr/>
        </p:nvSpPr>
        <p:spPr>
          <a:xfrm>
            <a:off x="4355976" y="28529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10" name="Овал 9"/>
          <p:cNvSpPr/>
          <p:nvPr/>
        </p:nvSpPr>
        <p:spPr>
          <a:xfrm>
            <a:off x="6516216" y="28529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11" name="Овал 10"/>
          <p:cNvSpPr/>
          <p:nvPr/>
        </p:nvSpPr>
        <p:spPr>
          <a:xfrm>
            <a:off x="6660232" y="386104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12" name="Овал 11"/>
          <p:cNvSpPr/>
          <p:nvPr/>
        </p:nvSpPr>
        <p:spPr>
          <a:xfrm>
            <a:off x="7380312" y="386104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14" name="Овал 13"/>
          <p:cNvSpPr/>
          <p:nvPr/>
        </p:nvSpPr>
        <p:spPr>
          <a:xfrm>
            <a:off x="586814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15" name="Овал 14"/>
          <p:cNvSpPr/>
          <p:nvPr/>
        </p:nvSpPr>
        <p:spPr>
          <a:xfrm>
            <a:off x="4355976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16" name="Овал 15"/>
          <p:cNvSpPr/>
          <p:nvPr/>
        </p:nvSpPr>
        <p:spPr>
          <a:xfrm>
            <a:off x="370790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17" name="Овал 16"/>
          <p:cNvSpPr/>
          <p:nvPr/>
        </p:nvSpPr>
        <p:spPr>
          <a:xfrm>
            <a:off x="298782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18" name="Овал 17"/>
          <p:cNvSpPr/>
          <p:nvPr/>
        </p:nvSpPr>
        <p:spPr>
          <a:xfrm>
            <a:off x="5004048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cxnSp>
        <p:nvCxnSpPr>
          <p:cNvPr id="20" name="Прямая со стрелкой 19"/>
          <p:cNvCxnSpPr>
            <a:stCxn id="3" idx="5"/>
          </p:cNvCxnSpPr>
          <p:nvPr/>
        </p:nvCxnSpPr>
        <p:spPr>
          <a:xfrm>
            <a:off x="4786215" y="2275063"/>
            <a:ext cx="2018033" cy="865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3"/>
          </p:cNvCxnSpPr>
          <p:nvPr/>
        </p:nvCxnSpPr>
        <p:spPr>
          <a:xfrm flipH="1">
            <a:off x="6156176" y="3283175"/>
            <a:ext cx="433857" cy="793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3"/>
          </p:cNvCxnSpPr>
          <p:nvPr/>
        </p:nvCxnSpPr>
        <p:spPr>
          <a:xfrm flipH="1">
            <a:off x="1691680" y="3355183"/>
            <a:ext cx="721889" cy="937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4"/>
          </p:cNvCxnSpPr>
          <p:nvPr/>
        </p:nvCxnSpPr>
        <p:spPr>
          <a:xfrm flipH="1">
            <a:off x="2483768" y="3429000"/>
            <a:ext cx="1080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5"/>
          </p:cNvCxnSpPr>
          <p:nvPr/>
        </p:nvCxnSpPr>
        <p:spPr>
          <a:xfrm>
            <a:off x="2769991" y="3355183"/>
            <a:ext cx="577873" cy="937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3"/>
          </p:cNvCxnSpPr>
          <p:nvPr/>
        </p:nvCxnSpPr>
        <p:spPr>
          <a:xfrm flipH="1">
            <a:off x="3851920" y="3283175"/>
            <a:ext cx="577873" cy="1009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644008" y="328498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5"/>
          </p:cNvCxnSpPr>
          <p:nvPr/>
        </p:nvCxnSpPr>
        <p:spPr>
          <a:xfrm>
            <a:off x="4786215" y="3283175"/>
            <a:ext cx="505865" cy="937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0" idx="4"/>
          </p:cNvCxnSpPr>
          <p:nvPr/>
        </p:nvCxnSpPr>
        <p:spPr>
          <a:xfrm>
            <a:off x="6768244" y="3356992"/>
            <a:ext cx="1080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9" idx="4"/>
          </p:cNvCxnSpPr>
          <p:nvPr/>
        </p:nvCxnSpPr>
        <p:spPr>
          <a:xfrm flipH="1">
            <a:off x="4608004" y="2204864"/>
            <a:ext cx="360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627784" y="2276872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804248" y="3068960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792087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Моментальная  выплата тому, кто пригласил                                                            клиента (партнера) в группу на </a:t>
            </a:r>
            <a:r>
              <a:rPr lang="ru-RU" sz="2400" b="1" u="sng" dirty="0" smtClean="0"/>
              <a:t>16 000 </a:t>
            </a:r>
            <a:r>
              <a:rPr lang="ru-RU" sz="2400" b="1" dirty="0" smtClean="0"/>
              <a:t>рублей                 </a:t>
            </a:r>
            <a:endParaRPr lang="ru-RU" sz="2400" b="1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838200" y="1133129"/>
            <a:ext cx="777240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990600" y="335699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Второй уровень – 15%  (по 2400 рублей с каждого)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971600" y="2348880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Первый уровень – 25%  (по 4000 рублей с каждого)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1143000" y="4149080"/>
            <a:ext cx="746144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16000р </a:t>
            </a:r>
            <a:r>
              <a:rPr lang="ru-RU" sz="2400" b="1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3 </a:t>
            </a:r>
            <a:r>
              <a:rPr lang="ru-RU" sz="2400" b="1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25 % = 12000р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16</a:t>
            </a:r>
            <a:r>
              <a:rPr lang="ru-RU" sz="2400" b="1" noProof="0" dirty="0" smtClean="0">
                <a:latin typeface="+mj-lt"/>
                <a:ea typeface="+mj-ea"/>
                <a:cs typeface="+mj-cs"/>
              </a:rPr>
              <a:t>000р </a:t>
            </a:r>
            <a:r>
              <a:rPr lang="ru-RU" sz="2400" b="1" noProof="0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noProof="0" dirty="0" smtClean="0">
                <a:latin typeface="+mj-lt"/>
                <a:ea typeface="+mj-ea"/>
                <a:cs typeface="+mj-cs"/>
              </a:rPr>
              <a:t> 9 </a:t>
            </a:r>
            <a:r>
              <a:rPr lang="ru-RU" sz="2400" b="1" noProof="0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noProof="0" dirty="0" smtClean="0">
                <a:latin typeface="+mj-lt"/>
                <a:ea typeface="+mj-ea"/>
                <a:cs typeface="+mj-cs"/>
              </a:rPr>
              <a:t> 15 % = 21600р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/>
              <a:t>Итого: за 2 уровня (12 человек) = 33600р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355976" y="184482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вы</a:t>
            </a:r>
          </a:p>
        </p:txBody>
      </p:sp>
      <p:sp>
        <p:nvSpPr>
          <p:cNvPr id="6" name="Овал 5"/>
          <p:cNvSpPr/>
          <p:nvPr/>
        </p:nvSpPr>
        <p:spPr>
          <a:xfrm>
            <a:off x="1403648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7" name="Овал 6"/>
          <p:cNvSpPr/>
          <p:nvPr/>
        </p:nvSpPr>
        <p:spPr>
          <a:xfrm>
            <a:off x="226774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8" name="Овал 7"/>
          <p:cNvSpPr/>
          <p:nvPr/>
        </p:nvSpPr>
        <p:spPr>
          <a:xfrm>
            <a:off x="2339752" y="29249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9" name="Овал 8"/>
          <p:cNvSpPr/>
          <p:nvPr/>
        </p:nvSpPr>
        <p:spPr>
          <a:xfrm>
            <a:off x="4355976" y="28529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10" name="Овал 9"/>
          <p:cNvSpPr/>
          <p:nvPr/>
        </p:nvSpPr>
        <p:spPr>
          <a:xfrm>
            <a:off x="6516216" y="28529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11" name="Овал 10"/>
          <p:cNvSpPr/>
          <p:nvPr/>
        </p:nvSpPr>
        <p:spPr>
          <a:xfrm>
            <a:off x="6660232" y="386104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12" name="Овал 11"/>
          <p:cNvSpPr/>
          <p:nvPr/>
        </p:nvSpPr>
        <p:spPr>
          <a:xfrm>
            <a:off x="7380312" y="386104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14" name="Овал 13"/>
          <p:cNvSpPr/>
          <p:nvPr/>
        </p:nvSpPr>
        <p:spPr>
          <a:xfrm>
            <a:off x="586814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15" name="Овал 14"/>
          <p:cNvSpPr/>
          <p:nvPr/>
        </p:nvSpPr>
        <p:spPr>
          <a:xfrm>
            <a:off x="4355976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16" name="Овал 15"/>
          <p:cNvSpPr/>
          <p:nvPr/>
        </p:nvSpPr>
        <p:spPr>
          <a:xfrm>
            <a:off x="370790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17" name="Овал 16"/>
          <p:cNvSpPr/>
          <p:nvPr/>
        </p:nvSpPr>
        <p:spPr>
          <a:xfrm>
            <a:off x="298782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18" name="Овал 17"/>
          <p:cNvSpPr/>
          <p:nvPr/>
        </p:nvSpPr>
        <p:spPr>
          <a:xfrm>
            <a:off x="5004048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cxnSp>
        <p:nvCxnSpPr>
          <p:cNvPr id="20" name="Прямая со стрелкой 19"/>
          <p:cNvCxnSpPr>
            <a:stCxn id="3" idx="5"/>
          </p:cNvCxnSpPr>
          <p:nvPr/>
        </p:nvCxnSpPr>
        <p:spPr>
          <a:xfrm>
            <a:off x="4786215" y="2275063"/>
            <a:ext cx="2018033" cy="865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3"/>
          </p:cNvCxnSpPr>
          <p:nvPr/>
        </p:nvCxnSpPr>
        <p:spPr>
          <a:xfrm flipH="1">
            <a:off x="6156176" y="3283175"/>
            <a:ext cx="433857" cy="793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3"/>
          </p:cNvCxnSpPr>
          <p:nvPr/>
        </p:nvCxnSpPr>
        <p:spPr>
          <a:xfrm flipH="1">
            <a:off x="1691680" y="3355183"/>
            <a:ext cx="721889" cy="937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4"/>
          </p:cNvCxnSpPr>
          <p:nvPr/>
        </p:nvCxnSpPr>
        <p:spPr>
          <a:xfrm flipH="1">
            <a:off x="2483768" y="3429000"/>
            <a:ext cx="1080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5"/>
          </p:cNvCxnSpPr>
          <p:nvPr/>
        </p:nvCxnSpPr>
        <p:spPr>
          <a:xfrm>
            <a:off x="2769991" y="3355183"/>
            <a:ext cx="577873" cy="937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3"/>
          </p:cNvCxnSpPr>
          <p:nvPr/>
        </p:nvCxnSpPr>
        <p:spPr>
          <a:xfrm flipH="1">
            <a:off x="3851920" y="3283175"/>
            <a:ext cx="577873" cy="1009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644008" y="328498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5"/>
          </p:cNvCxnSpPr>
          <p:nvPr/>
        </p:nvCxnSpPr>
        <p:spPr>
          <a:xfrm>
            <a:off x="4786215" y="3283175"/>
            <a:ext cx="505865" cy="937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0" idx="4"/>
          </p:cNvCxnSpPr>
          <p:nvPr/>
        </p:nvCxnSpPr>
        <p:spPr>
          <a:xfrm>
            <a:off x="6768244" y="3356992"/>
            <a:ext cx="1080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9" idx="4"/>
          </p:cNvCxnSpPr>
          <p:nvPr/>
        </p:nvCxnSpPr>
        <p:spPr>
          <a:xfrm flipH="1">
            <a:off x="4608004" y="2204864"/>
            <a:ext cx="360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627784" y="2276872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804248" y="3068960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Моментальная  выплата тому, кто пригласил                                                            клиента (партнера) в группу на </a:t>
            </a:r>
            <a:r>
              <a:rPr lang="ru-RU" sz="2400" b="1" u="sng" dirty="0" smtClean="0"/>
              <a:t>24 000 </a:t>
            </a:r>
            <a:r>
              <a:rPr lang="ru-RU" sz="2400" b="1" dirty="0" smtClean="0"/>
              <a:t>рублей                 </a:t>
            </a:r>
            <a:endParaRPr lang="ru-RU" sz="2400" b="1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838200" y="1133129"/>
            <a:ext cx="777240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990600" y="3356992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Второй уровень – 15%  (по 3600 рублей с каждого)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971600" y="2348880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Первый уровень – 25%  (по 6000 рублей с каждого)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1143000" y="4293096"/>
            <a:ext cx="746144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24000р </a:t>
            </a:r>
            <a:r>
              <a:rPr lang="ru-RU" sz="2400" b="1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3 </a:t>
            </a:r>
            <a:r>
              <a:rPr lang="ru-RU" sz="2400" b="1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25 % = 18000р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24</a:t>
            </a:r>
            <a:r>
              <a:rPr lang="ru-RU" sz="2400" b="1" noProof="0" dirty="0" smtClean="0">
                <a:latin typeface="+mj-lt"/>
                <a:ea typeface="+mj-ea"/>
                <a:cs typeface="+mj-cs"/>
              </a:rPr>
              <a:t>000р </a:t>
            </a:r>
            <a:r>
              <a:rPr lang="ru-RU" sz="2400" b="1" noProof="0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noProof="0" dirty="0" smtClean="0">
                <a:latin typeface="+mj-lt"/>
                <a:ea typeface="+mj-ea"/>
                <a:cs typeface="+mj-cs"/>
              </a:rPr>
              <a:t> 9 </a:t>
            </a:r>
            <a:r>
              <a:rPr lang="ru-RU" sz="2400" b="1" noProof="0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noProof="0" dirty="0" smtClean="0">
                <a:latin typeface="+mj-lt"/>
                <a:ea typeface="+mj-ea"/>
                <a:cs typeface="+mj-cs"/>
              </a:rPr>
              <a:t> 15 % = 32400р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/>
              <a:t>Итого: за 2 уровня (12 человек) = 50400р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355976" y="184482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вы</a:t>
            </a:r>
          </a:p>
        </p:txBody>
      </p:sp>
      <p:sp>
        <p:nvSpPr>
          <p:cNvPr id="6" name="Овал 5"/>
          <p:cNvSpPr/>
          <p:nvPr/>
        </p:nvSpPr>
        <p:spPr>
          <a:xfrm>
            <a:off x="1403648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7" name="Овал 6"/>
          <p:cNvSpPr/>
          <p:nvPr/>
        </p:nvSpPr>
        <p:spPr>
          <a:xfrm>
            <a:off x="226774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8" name="Овал 7"/>
          <p:cNvSpPr/>
          <p:nvPr/>
        </p:nvSpPr>
        <p:spPr>
          <a:xfrm>
            <a:off x="2339752" y="29249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9" name="Овал 8"/>
          <p:cNvSpPr/>
          <p:nvPr/>
        </p:nvSpPr>
        <p:spPr>
          <a:xfrm>
            <a:off x="4355976" y="28529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10" name="Овал 9"/>
          <p:cNvSpPr/>
          <p:nvPr/>
        </p:nvSpPr>
        <p:spPr>
          <a:xfrm>
            <a:off x="6516216" y="28529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11" name="Овал 10"/>
          <p:cNvSpPr/>
          <p:nvPr/>
        </p:nvSpPr>
        <p:spPr>
          <a:xfrm>
            <a:off x="6660232" y="386104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12" name="Овал 11"/>
          <p:cNvSpPr/>
          <p:nvPr/>
        </p:nvSpPr>
        <p:spPr>
          <a:xfrm>
            <a:off x="7380312" y="386104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14" name="Овал 13"/>
          <p:cNvSpPr/>
          <p:nvPr/>
        </p:nvSpPr>
        <p:spPr>
          <a:xfrm>
            <a:off x="586814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15" name="Овал 14"/>
          <p:cNvSpPr/>
          <p:nvPr/>
        </p:nvSpPr>
        <p:spPr>
          <a:xfrm>
            <a:off x="4355976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16" name="Овал 15"/>
          <p:cNvSpPr/>
          <p:nvPr/>
        </p:nvSpPr>
        <p:spPr>
          <a:xfrm>
            <a:off x="370790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17" name="Овал 16"/>
          <p:cNvSpPr/>
          <p:nvPr/>
        </p:nvSpPr>
        <p:spPr>
          <a:xfrm>
            <a:off x="2987824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18" name="Овал 17"/>
          <p:cNvSpPr/>
          <p:nvPr/>
        </p:nvSpPr>
        <p:spPr>
          <a:xfrm>
            <a:off x="5004048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cxnSp>
        <p:nvCxnSpPr>
          <p:cNvPr id="20" name="Прямая со стрелкой 19"/>
          <p:cNvCxnSpPr>
            <a:stCxn id="3" idx="5"/>
          </p:cNvCxnSpPr>
          <p:nvPr/>
        </p:nvCxnSpPr>
        <p:spPr>
          <a:xfrm>
            <a:off x="4786215" y="2275063"/>
            <a:ext cx="2018033" cy="865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3"/>
          </p:cNvCxnSpPr>
          <p:nvPr/>
        </p:nvCxnSpPr>
        <p:spPr>
          <a:xfrm flipH="1">
            <a:off x="6156176" y="3283175"/>
            <a:ext cx="433857" cy="793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3"/>
          </p:cNvCxnSpPr>
          <p:nvPr/>
        </p:nvCxnSpPr>
        <p:spPr>
          <a:xfrm flipH="1">
            <a:off x="1691680" y="3355183"/>
            <a:ext cx="721889" cy="937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4"/>
          </p:cNvCxnSpPr>
          <p:nvPr/>
        </p:nvCxnSpPr>
        <p:spPr>
          <a:xfrm flipH="1">
            <a:off x="2483768" y="3429000"/>
            <a:ext cx="1080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5"/>
          </p:cNvCxnSpPr>
          <p:nvPr/>
        </p:nvCxnSpPr>
        <p:spPr>
          <a:xfrm>
            <a:off x="2769991" y="3355183"/>
            <a:ext cx="577873" cy="937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3"/>
          </p:cNvCxnSpPr>
          <p:nvPr/>
        </p:nvCxnSpPr>
        <p:spPr>
          <a:xfrm flipH="1">
            <a:off x="3851920" y="3283175"/>
            <a:ext cx="577873" cy="1009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644008" y="328498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5"/>
          </p:cNvCxnSpPr>
          <p:nvPr/>
        </p:nvCxnSpPr>
        <p:spPr>
          <a:xfrm>
            <a:off x="4786215" y="3283175"/>
            <a:ext cx="505865" cy="937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0" idx="4"/>
          </p:cNvCxnSpPr>
          <p:nvPr/>
        </p:nvCxnSpPr>
        <p:spPr>
          <a:xfrm>
            <a:off x="6768244" y="3356992"/>
            <a:ext cx="1080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9" idx="4"/>
          </p:cNvCxnSpPr>
          <p:nvPr/>
        </p:nvCxnSpPr>
        <p:spPr>
          <a:xfrm flipH="1">
            <a:off x="4608004" y="2204864"/>
            <a:ext cx="360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627784" y="2276872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804248" y="3068960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Моментальная  выплата тому, кто пригласил                                                            клиента (партнера) в группу на </a:t>
            </a:r>
            <a:r>
              <a:rPr lang="ru-RU" sz="2400" b="1" u="sng" dirty="0" smtClean="0"/>
              <a:t>36 000 </a:t>
            </a:r>
            <a:r>
              <a:rPr lang="ru-RU" sz="2400" b="1" dirty="0" smtClean="0"/>
              <a:t>рублей                 </a:t>
            </a:r>
            <a:endParaRPr lang="ru-RU" sz="2400" b="1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838200" y="1133129"/>
            <a:ext cx="777240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990600" y="335699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Второй уровень – 15%  (по 5400 рублей с каждого)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971600" y="2420888"/>
            <a:ext cx="76328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Первый уровень – 25%  (по 9000 рублей с каждого)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1143000" y="4293096"/>
            <a:ext cx="746144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36000р </a:t>
            </a:r>
            <a:r>
              <a:rPr lang="ru-RU" sz="2400" b="1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3 </a:t>
            </a:r>
            <a:r>
              <a:rPr lang="ru-RU" sz="2400" b="1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25 % = 27000р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36</a:t>
            </a:r>
            <a:r>
              <a:rPr lang="ru-RU" sz="2400" b="1" noProof="0" dirty="0" smtClean="0">
                <a:latin typeface="+mj-lt"/>
                <a:ea typeface="+mj-ea"/>
                <a:cs typeface="+mj-cs"/>
              </a:rPr>
              <a:t>000р </a:t>
            </a:r>
            <a:r>
              <a:rPr lang="ru-RU" sz="2400" b="1" noProof="0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noProof="0" dirty="0" smtClean="0">
                <a:latin typeface="+mj-lt"/>
                <a:ea typeface="+mj-ea"/>
                <a:cs typeface="+mj-cs"/>
              </a:rPr>
              <a:t> 9 </a:t>
            </a:r>
            <a:r>
              <a:rPr lang="ru-RU" sz="2400" b="1" noProof="0" dirty="0" err="1" smtClean="0">
                <a:latin typeface="+mj-lt"/>
                <a:ea typeface="+mj-ea"/>
                <a:cs typeface="+mj-cs"/>
              </a:rPr>
              <a:t>х</a:t>
            </a:r>
            <a:r>
              <a:rPr lang="ru-RU" sz="2400" b="1" noProof="0" dirty="0" smtClean="0">
                <a:latin typeface="+mj-lt"/>
                <a:ea typeface="+mj-ea"/>
                <a:cs typeface="+mj-cs"/>
              </a:rPr>
              <a:t> 15 % = 48600р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/>
              <a:t>Итого: за 2 уровня (12 человек) = 75600р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556793"/>
            <a:ext cx="6048672" cy="3672408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 Если под вами ваш клиент или партнер в одной из групп (на 8000руб. или на 16000руб. или на 24000руб. или на 36000руб.) сделает покупку раньше вас, то </a:t>
            </a:r>
            <a:r>
              <a:rPr lang="ru-RU" sz="2200" b="1" dirty="0" smtClean="0"/>
              <a:t>положенные </a:t>
            </a:r>
            <a:r>
              <a:rPr lang="ru-RU" sz="2200" b="1" dirty="0" smtClean="0"/>
              <a:t>вам </a:t>
            </a:r>
            <a:r>
              <a:rPr lang="ru-RU" sz="2200" b="1" dirty="0" smtClean="0"/>
              <a:t>деньги</a:t>
            </a:r>
            <a:r>
              <a:rPr lang="ru-RU" sz="2200" b="1" dirty="0" smtClean="0"/>
              <a:t> </a:t>
            </a:r>
            <a:r>
              <a:rPr lang="ru-RU" sz="2200" b="1" dirty="0" smtClean="0"/>
              <a:t>не «улетают»  вышестоящему спонсору,                        а находятся в «замороженном» состоянии до тех пор, пока вы сами не сделаете свою личную покупку в этой же группе.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627</Words>
  <Application>Microsoft Office PowerPoint</Application>
  <PresentationFormat>Экран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МАРКЕТИНГ  БЮТИЛАЙФ  ИГРА «СОБЕРИ ГРУППУ»                                                         </vt:lpstr>
      <vt:lpstr>ВЫПЛАТА  В  СЕТЬ                                                                      60% от ТОВАРООБОРОТА 25% - выплата за первый уровень 15% - выплата за второй уровень 20%  - идет в основной                            маркетинг  компании                                                     на увеличение (BV)                                   </vt:lpstr>
      <vt:lpstr>Маркетинг – Игра «Собери группу», имеет четыре варианта входа по набору продуктов            за 8000р. или 16000р. или 24000р.или 36000р. </vt:lpstr>
      <vt:lpstr>Слайд 4</vt:lpstr>
      <vt:lpstr>Моментальная  выплата тому, кто пригласил                                                            клиента (партнера) в группу на 8 000 рублей                 </vt:lpstr>
      <vt:lpstr>Моментальная  выплата тому, кто пригласил                                                            клиента (партнера) в группу на 16 000 рублей                 </vt:lpstr>
      <vt:lpstr>Моментальная  выплата тому, кто пригласил                                                            клиента (партнера) в группу на 24 000 рублей                 </vt:lpstr>
      <vt:lpstr>Моментальная  выплата тому, кто пригласил                                                            клиента (партнера) в группу на 36 000 рублей                 </vt:lpstr>
      <vt:lpstr> Если под вами ваш клиент или партнер в одной из групп (на 8000руб. или на 16000руб. или на 24000руб. или на 36000руб.) сделает покупку раньше вас, то положенные вам деньги не «улетают»  вышестоящему спонсору,                        а находятся в «замороженном» состоянии до тех пор, пока вы сами не сделаете свою личную покупку в этой же группе.</vt:lpstr>
      <vt:lpstr> Информация о том, что в вашей структуре кто - то сделал покупку,               сразу отражается в вашем                           личном кабинете в разделе -                                            ИГРА «Собери группу»</vt:lpstr>
      <vt:lpstr> - Ограничений по времени, для того, чтобы вы смогли «разморозить» и получить бонус от покупки вашего партнера - нет,  вы делаете              её тогда, когда вам это будет удобно.    - Ограничений, создаваемых вами групп,                             как по количеству, так и по суммам входа нет   - Нет обязательных ежемесячных покупок,                их вы делаете тогда, когда вам это выгодно. </vt:lpstr>
      <vt:lpstr>Внимание!!!                                                                  Вы не сами вручную создаете свои группы! Все переключения на создание новых групп автоматически делает сама компьютерная программа и как только три ваших личных партнера в группе сделали оплату, а у вас появился новый человек, то система сама открывает возможность оплаты этому человеку в очередной вашей новой группе соответствующего по сумме номинала.                            </vt:lpstr>
      <vt:lpstr>У вас может быть одновременно несколько групп различного номинала, как полностью заполненных на вашем втором уровне, так и не заполненных на вашем втором уровне, но у вас не может открыться новая группа, пока не будет оплаты от трёх лично вами приглашенных человек первого уровня.                          </vt:lpstr>
      <vt:lpstr>60% от ТОВАРООБОРОТА в сеть 25% - выплата за первый уровень 15% - выплата за второй уровень 20%  - идет в основной                            маркетинг  компании                                                     на увеличение (BV)                                   </vt:lpstr>
      <vt:lpstr> 20% на увеличение BV                                                         - Сколько это денег?  - Куда именно они попадают?  - Кто будем получать увеличенные BV?  Как с помощью «Игры», новичок может стать партнером в ОСНОВНОМ маркетинге ?  </vt:lpstr>
      <vt:lpstr>Сколько получаем денег:  От покупки на 8000р – 20% = 1600р.  От покупки на 16000р – 20% = 3200р.  От покупки на 24000р – 20% = 4800р.  От покупки на 36000р – 20% = 7200р.</vt:lpstr>
      <vt:lpstr>   Если партнер участвует в ОСНОВНОМ маркетинге, то он еженедельно получает доход от 18% товарооборота всей компании, по ОСНОВНОМУ маркетингу, от того количества долей (BV) которые он достиг (смотри личный кабинет)  Если партнер не участвует в других дополнительных маркетингах компании, то он не получает аналогичный             доход от товарооборотов, сделанных в тех дополнительных маркетингах, в которых он не участвует.  </vt:lpstr>
      <vt:lpstr>   Если партнер является участником маркетинга «Игра», то 20% от товарооборота сделанного за неделю по маркетингу «Игра» будут распределятся только среди участников маркетинга «Игра»   Если партнер является участником маркетинга «Турбостарт» , то 15% от товарооборота сделанного за неделю по маркетингу «Турбостарт», будут распределятся только среди участников маркетинга «Турбостарт»   По вашему желанию вы можете участвовать                                       во всех видах маркетинга одновременно  </vt:lpstr>
      <vt:lpstr>Как с помощью «Игры», новичок может стать партнером в ОСНОВНОМ маркетинге ? Чтобы получать достойные деньги в перспективе, необходимо вести бизнес                                                      в ОСНОВНОМ маркетинге  Есть два варианта входа в ОСНОВНОЙ маркетинг: 1. Войти сразу на 20 000р; 100 000р; или 200 000р. 2. Войти на 8 000р. и постепенно, путем накопления, по маркетингу «Игра»</vt:lpstr>
      <vt:lpstr> Вход через маркетинг «Игра» Каждый раз, когда лично вы приобретаете в «Игре» продукт, у вас 20% от ваших покупок будут суммироваться, и как только эта сумма превысит 20 000 рублей, то вы сразу же, автоматически, станете партнером в статусе VIP по ОСНОВНОМУ маркетингу.</vt:lpstr>
      <vt:lpstr> Если у вас группа на 8000р – 20% = 1600р. Тогда надо закрыть такую группу 13 раз  Если у вас группа на 16000р – 20% = 3200р.  Тогда надо закрыть такую группу 7 раз   Если у вас группа на 24000р – 20% = 4800р.  Тогда надо закрыть такую группу 5 раз   Если у вас группа на 36000р – 20% = 7200р.  Тогда надо закрыть такую группу 3 раза  </vt:lpstr>
      <vt:lpstr>  Если вы участвуете в «Игре» одновременно в нескольких группах, тогда статус VIP может присвоится по совокупности суммирования необходимых значений всех групп. Аналогичным образом, путем накопления, вы можете постепенно получить и                                статус VIP Золото и статус VIP брильянт</vt:lpstr>
      <vt:lpstr>ВНИМАНИЕ ОЧЕНЬ ВАЖНО!!!  Если вы имеете какой-то статус директора по ОСНОВНОМУ маркетингу, то вы, по аналогии расчетов директорских бонусов, получаете разницу между % вашего статуса и статуса партнера совершившего покупку в «Игре». Ограничений по глубине структуры нет!  Подробности по данной информации       уточняйте у своих спонсоров – директоров.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Волынский</dc:creator>
  <cp:lastModifiedBy>Игорь Волынский</cp:lastModifiedBy>
  <cp:revision>90</cp:revision>
  <dcterms:created xsi:type="dcterms:W3CDTF">2024-06-10T20:23:46Z</dcterms:created>
  <dcterms:modified xsi:type="dcterms:W3CDTF">2024-11-14T13:50:36Z</dcterms:modified>
</cp:coreProperties>
</file>