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</p:sldMasterIdLst>
  <p:notesMasterIdLst>
    <p:notesMasterId r:id="rId20"/>
  </p:notesMasterIdLst>
  <p:sldIdLst>
    <p:sldId id="257" r:id="rId3"/>
    <p:sldId id="258" r:id="rId4"/>
    <p:sldId id="274" r:id="rId5"/>
    <p:sldId id="312" r:id="rId6"/>
    <p:sldId id="313" r:id="rId7"/>
    <p:sldId id="314" r:id="rId8"/>
    <p:sldId id="315" r:id="rId9"/>
    <p:sldId id="316" r:id="rId10"/>
    <p:sldId id="311" r:id="rId11"/>
    <p:sldId id="266" r:id="rId12"/>
    <p:sldId id="317" r:id="rId13"/>
    <p:sldId id="318" r:id="rId14"/>
    <p:sldId id="319" r:id="rId15"/>
    <p:sldId id="320" r:id="rId16"/>
    <p:sldId id="321" r:id="rId17"/>
    <p:sldId id="324" r:id="rId18"/>
    <p:sldId id="325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modifyVerifier cryptProviderType="rsaAES" cryptAlgorithmClass="hash" cryptAlgorithmType="typeAny" cryptAlgorithmSid="14" spinCount="100000" saltData="e2YQRpDWq9lN1Kw7jujwqQ==" hashData="g6Ghub5UwOSFKT9GjQE3dutKbELWVyCysJ7IuHWzhsaS+Ode8qbAbIuw8Avu86jjmNsOODu/v/uMYtQ99/slI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/>
    <p:restoredTop sz="94636"/>
  </p:normalViewPr>
  <p:slideViewPr>
    <p:cSldViewPr snapToGrid="0">
      <p:cViewPr varScale="1">
        <p:scale>
          <a:sx n="87" d="100"/>
          <a:sy n="87" d="100"/>
        </p:scale>
        <p:origin x="3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5" name="Shape 3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1"/>
          </a:xfrm>
          <a:prstGeom prst="rect">
            <a:avLst/>
          </a:prstGeom>
        </p:spPr>
        <p:txBody>
          <a:bodyPr lIns="45718" tIns="45718" rIns="45718" bIns="45718"/>
          <a:lstStyle>
            <a:lvl2pPr indent="-222260"/>
            <a:lvl3pPr indent="-200034"/>
            <a:lvl4pPr indent="-246196"/>
            <a:lvl5pPr indent="-246196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2" cy="90805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2600" b="1" cap="all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2" cy="1000128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400"/>
              </a:spcBef>
              <a:defRPr sz="1800"/>
            </a:lvl1pPr>
            <a:lvl2pPr marL="519137" indent="-214321">
              <a:spcBef>
                <a:spcPts val="400"/>
              </a:spcBef>
              <a:defRPr sz="1800"/>
            </a:lvl2pPr>
            <a:lvl3pPr marL="820656" indent="-211025">
              <a:spcBef>
                <a:spcPts val="400"/>
              </a:spcBef>
              <a:defRPr sz="1800"/>
            </a:lvl3pPr>
            <a:lvl4pPr marL="1143056" indent="-228612">
              <a:spcBef>
                <a:spcPts val="400"/>
              </a:spcBef>
              <a:defRPr sz="1800"/>
            </a:lvl4pPr>
            <a:lvl5pPr marL="1447871" indent="-228612">
              <a:spcBef>
                <a:spcPts val="40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1" cy="426511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300"/>
              </a:spcBef>
              <a:buSzTx/>
              <a:buFontTx/>
              <a:buNone/>
              <a:defRPr sz="1600" b="1"/>
            </a:lvl1pPr>
            <a:lvl2pPr marL="0" indent="0">
              <a:spcBef>
                <a:spcPts val="300"/>
              </a:spcBef>
              <a:buSzTx/>
              <a:buFontTx/>
              <a:buNone/>
              <a:defRPr sz="1600" b="1"/>
            </a:lvl2pPr>
            <a:lvl3pPr marL="0" indent="0">
              <a:spcBef>
                <a:spcPts val="300"/>
              </a:spcBef>
              <a:buSzTx/>
              <a:buFontTx/>
              <a:buNone/>
              <a:defRPr sz="1600" b="1"/>
            </a:lvl3pPr>
            <a:lvl4pPr marL="0" indent="0">
              <a:spcBef>
                <a:spcPts val="300"/>
              </a:spcBef>
              <a:buSzTx/>
              <a:buFontTx/>
              <a:buNone/>
              <a:defRPr sz="1600" b="1"/>
            </a:lvl4pPr>
            <a:lvl5pPr marL="0" indent="0"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20" cy="426508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2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3364" y="182033"/>
            <a:ext cx="3407836" cy="3902077"/>
          </a:xfrm>
          <a:prstGeom prst="rect">
            <a:avLst/>
          </a:prstGeom>
        </p:spPr>
        <p:txBody>
          <a:bodyPr lIns="45718" tIns="45718" rIns="45718" bIns="45718"/>
          <a:lstStyle>
            <a:lvl2pPr indent="-222260"/>
            <a:lvl3pPr indent="-200034"/>
            <a:lvl4pPr indent="-246196"/>
            <a:lvl5pPr indent="-246196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3"/>
            <a:ext cx="2005541" cy="3127379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2" cy="377825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16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2" cy="2743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2" cy="53657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spcBef>
                <a:spcPts val="200"/>
              </a:spcBef>
              <a:buSzTx/>
              <a:buFontTx/>
              <a:buNone/>
              <a:defRPr sz="900"/>
            </a:lvl1pPr>
            <a:lvl2pPr marL="0" indent="0">
              <a:spcBef>
                <a:spcPts val="200"/>
              </a:spcBef>
              <a:buSzTx/>
              <a:buFontTx/>
              <a:buNone/>
              <a:defRPr sz="900"/>
            </a:lvl2pPr>
            <a:lvl3pPr marL="0" indent="0">
              <a:spcBef>
                <a:spcPts val="200"/>
              </a:spcBef>
              <a:buSzTx/>
              <a:buFontTx/>
              <a:buNone/>
              <a:defRPr sz="900"/>
            </a:lvl3pPr>
            <a:lvl4pPr marL="0" indent="0">
              <a:spcBef>
                <a:spcPts val="200"/>
              </a:spcBef>
              <a:buSzTx/>
              <a:buFontTx/>
              <a:buNone/>
              <a:defRPr sz="900"/>
            </a:lvl4pPr>
            <a:lvl5pPr marL="0" indent="0"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2" cy="908052"/>
          </a:xfrm>
          <a:prstGeom prst="rect">
            <a:avLst/>
          </a:prstGeo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2" cy="100012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1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 marL="519137" indent="-214322">
              <a:spcBef>
                <a:spcPts val="400"/>
              </a:spcBef>
              <a:defRPr sz="1800"/>
            </a:lvl2pPr>
            <a:lvl3pPr marL="820656" indent="-211025">
              <a:spcBef>
                <a:spcPts val="400"/>
              </a:spcBef>
              <a:defRPr sz="1800"/>
            </a:lvl3pPr>
            <a:lvl4pPr marL="1143056" indent="-228612">
              <a:spcBef>
                <a:spcPts val="400"/>
              </a:spcBef>
              <a:defRPr sz="1800"/>
            </a:lvl4pPr>
            <a:lvl5pPr marL="1447872" indent="-228612">
              <a:spcBef>
                <a:spcPts val="40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1" cy="4265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600" b="1"/>
            </a:lvl1pPr>
            <a:lvl2pPr marL="0" indent="0">
              <a:spcBef>
                <a:spcPts val="300"/>
              </a:spcBef>
              <a:buSzTx/>
              <a:buFontTx/>
              <a:buNone/>
              <a:defRPr sz="1600" b="1"/>
            </a:lvl2pPr>
            <a:lvl3pPr marL="0" indent="0">
              <a:spcBef>
                <a:spcPts val="300"/>
              </a:spcBef>
              <a:buSzTx/>
              <a:buFontTx/>
              <a:buNone/>
              <a:defRPr sz="1600" b="1"/>
            </a:lvl3pPr>
            <a:lvl4pPr marL="0" indent="0">
              <a:spcBef>
                <a:spcPts val="300"/>
              </a:spcBef>
              <a:buSzTx/>
              <a:buFontTx/>
              <a:buNone/>
              <a:defRPr sz="1600" b="1"/>
            </a:lvl4pPr>
            <a:lvl5pPr marL="0" indent="0"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3" y="1023409"/>
            <a:ext cx="2694520" cy="426508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2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3365" y="182033"/>
            <a:ext cx="3407835" cy="390207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2" cy="377825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24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2" cy="2743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2" cy="5365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900"/>
            </a:lvl1pPr>
            <a:lvl2pPr marL="0" indent="0">
              <a:spcBef>
                <a:spcPts val="200"/>
              </a:spcBef>
              <a:buSzTx/>
              <a:buFontTx/>
              <a:buNone/>
              <a:defRPr sz="900"/>
            </a:lvl2pPr>
            <a:lvl3pPr marL="0" indent="0">
              <a:spcBef>
                <a:spcPts val="200"/>
              </a:spcBef>
              <a:buSzTx/>
              <a:buFontTx/>
              <a:buNone/>
              <a:defRPr sz="900"/>
            </a:lvl3pPr>
            <a:lvl4pPr marL="0" indent="0">
              <a:spcBef>
                <a:spcPts val="200"/>
              </a:spcBef>
              <a:buSzTx/>
              <a:buFontTx/>
              <a:buNone/>
              <a:defRPr sz="900"/>
            </a:lvl4pPr>
            <a:lvl5pPr marL="0" indent="0"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itle Text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2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1"/>
          </a:xfrm>
          <a:prstGeom prst="rect">
            <a:avLst/>
          </a:prstGeom>
        </p:spPr>
        <p:txBody>
          <a:bodyPr lIns="45718" tIns="45718" rIns="45718" bIns="45718"/>
          <a:lstStyle>
            <a:lvl2pPr indent="-222260"/>
            <a:lvl3pPr indent="-200034"/>
            <a:lvl4pPr indent="-246196"/>
            <a:lvl5pPr indent="-246196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2" cy="908052"/>
          </a:xfrm>
          <a:prstGeom prst="rect">
            <a:avLst/>
          </a:prstGeo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2" cy="1000127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2" cy="908053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>
              <a:defRPr sz="2600" b="1" cap="all"/>
            </a:lvl1pPr>
          </a:lstStyle>
          <a:p>
            <a:r>
              <a:t>Title Text</a:t>
            </a:r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2" cy="1000128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400"/>
              </a:spcBef>
              <a:defRPr sz="1800"/>
            </a:lvl1pPr>
            <a:lvl2pPr marL="519137" indent="-214321">
              <a:spcBef>
                <a:spcPts val="400"/>
              </a:spcBef>
              <a:defRPr sz="1800"/>
            </a:lvl2pPr>
            <a:lvl3pPr marL="820656" indent="-211025">
              <a:spcBef>
                <a:spcPts val="400"/>
              </a:spcBef>
              <a:defRPr sz="1800"/>
            </a:lvl3pPr>
            <a:lvl4pPr marL="1143056" indent="-228612">
              <a:spcBef>
                <a:spcPts val="400"/>
              </a:spcBef>
              <a:defRPr sz="1800"/>
            </a:lvl4pPr>
            <a:lvl5pPr marL="1447871" indent="-228612">
              <a:spcBef>
                <a:spcPts val="40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2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1" cy="426511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>
              <a:spcBef>
                <a:spcPts val="300"/>
              </a:spcBef>
              <a:buSzTx/>
              <a:buFontTx/>
              <a:buNone/>
              <a:defRPr sz="1600" b="1"/>
            </a:lvl1pPr>
            <a:lvl2pPr marL="0" indent="0">
              <a:spcBef>
                <a:spcPts val="300"/>
              </a:spcBef>
              <a:buSzTx/>
              <a:buFontTx/>
              <a:buNone/>
              <a:defRPr sz="1600" b="1"/>
            </a:lvl2pPr>
            <a:lvl3pPr marL="0" indent="0">
              <a:spcBef>
                <a:spcPts val="300"/>
              </a:spcBef>
              <a:buSzTx/>
              <a:buFontTx/>
              <a:buNone/>
              <a:defRPr sz="1600" b="1"/>
            </a:lvl3pPr>
            <a:lvl4pPr marL="0" indent="0">
              <a:spcBef>
                <a:spcPts val="300"/>
              </a:spcBef>
              <a:buSzTx/>
              <a:buFontTx/>
              <a:buNone/>
              <a:defRPr sz="1600" b="1"/>
            </a:lvl4pPr>
            <a:lvl5pPr marL="0" indent="0"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20" cy="426508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endParaRPr/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t>Title Text</a:t>
            </a:r>
          </a:p>
        </p:txBody>
      </p:sp>
      <p:sp>
        <p:nvSpPr>
          <p:cNvPr id="3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tle Text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2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3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3364" y="182033"/>
            <a:ext cx="3407836" cy="3902077"/>
          </a:xfrm>
          <a:prstGeom prst="rect">
            <a:avLst/>
          </a:prstGeom>
        </p:spPr>
        <p:txBody>
          <a:bodyPr lIns="45718" tIns="45718" rIns="45718" bIns="45718"/>
          <a:lstStyle>
            <a:lvl2pPr indent="-222260"/>
            <a:lvl3pPr indent="-200034"/>
            <a:lvl4pPr indent="-246196"/>
            <a:lvl5pPr indent="-246196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7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3"/>
            <a:ext cx="2005541" cy="3127379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2" cy="377825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3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2" cy="2743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2" cy="53657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>
              <a:spcBef>
                <a:spcPts val="200"/>
              </a:spcBef>
              <a:buSzTx/>
              <a:buFontTx/>
              <a:buNone/>
              <a:defRPr sz="900"/>
            </a:lvl1pPr>
            <a:lvl2pPr marL="0" indent="0">
              <a:spcBef>
                <a:spcPts val="200"/>
              </a:spcBef>
              <a:buSzTx/>
              <a:buFontTx/>
              <a:buNone/>
              <a:defRPr sz="900"/>
            </a:lvl2pPr>
            <a:lvl3pPr marL="0" indent="0">
              <a:spcBef>
                <a:spcPts val="200"/>
              </a:spcBef>
              <a:buSzTx/>
              <a:buFontTx/>
              <a:buNone/>
              <a:defRPr sz="900"/>
            </a:lvl3pPr>
            <a:lvl4pPr marL="0" indent="0">
              <a:spcBef>
                <a:spcPts val="200"/>
              </a:spcBef>
              <a:buSzTx/>
              <a:buFontTx/>
              <a:buNone/>
              <a:defRPr sz="900"/>
            </a:lvl4pPr>
            <a:lvl5pPr marL="0" indent="0"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6" y="4250057"/>
            <a:ext cx="217147" cy="218437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304814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609629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914446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21926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62576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40391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1" cy="908051"/>
          </a:xfrm>
          <a:prstGeom prst="rect">
            <a:avLst/>
          </a:prstGeo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1" cy="100012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304814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609629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914446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1219261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440541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1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 marL="519137" indent="-214322">
              <a:spcBef>
                <a:spcPts val="400"/>
              </a:spcBef>
              <a:defRPr sz="1800"/>
            </a:lvl2pPr>
            <a:lvl3pPr marL="820656" indent="-211025">
              <a:spcBef>
                <a:spcPts val="400"/>
              </a:spcBef>
              <a:defRPr sz="1800"/>
            </a:lvl3pPr>
            <a:lvl4pPr marL="1143056" indent="-228612">
              <a:spcBef>
                <a:spcPts val="400"/>
              </a:spcBef>
              <a:defRPr sz="1800"/>
            </a:lvl4pPr>
            <a:lvl5pPr marL="1447872" indent="-228612">
              <a:spcBef>
                <a:spcPts val="40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0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1800"/>
            </a:lvl1pPr>
            <a:lvl2pPr marL="519138" indent="-214323">
              <a:spcBef>
                <a:spcPts val="400"/>
              </a:spcBef>
              <a:defRPr sz="1800"/>
            </a:lvl2pPr>
            <a:lvl3pPr marL="820656" indent="-211026">
              <a:spcBef>
                <a:spcPts val="400"/>
              </a:spcBef>
              <a:defRPr sz="1800"/>
            </a:lvl3pPr>
            <a:lvl4pPr marL="1143056" indent="-228612">
              <a:spcBef>
                <a:spcPts val="400"/>
              </a:spcBef>
              <a:defRPr sz="1800"/>
            </a:lvl4pPr>
            <a:lvl5pPr marL="1447873" indent="-228612">
              <a:spcBef>
                <a:spcPts val="40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81477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0" cy="42650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600" b="1"/>
            </a:lvl1pPr>
            <a:lvl2pPr marL="0" indent="304814">
              <a:spcBef>
                <a:spcPts val="300"/>
              </a:spcBef>
              <a:buSzTx/>
              <a:buFontTx/>
              <a:buNone/>
              <a:defRPr sz="1600" b="1"/>
            </a:lvl2pPr>
            <a:lvl3pPr marL="0" indent="609629">
              <a:spcBef>
                <a:spcPts val="300"/>
              </a:spcBef>
              <a:buSzTx/>
              <a:buFontTx/>
              <a:buNone/>
              <a:defRPr sz="1600" b="1"/>
            </a:lvl3pPr>
            <a:lvl4pPr marL="0" indent="914446">
              <a:spcBef>
                <a:spcPts val="300"/>
              </a:spcBef>
              <a:buSzTx/>
              <a:buFontTx/>
              <a:buNone/>
              <a:defRPr sz="1600" b="1"/>
            </a:lvl4pPr>
            <a:lvl5pPr marL="0" indent="1219261"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18" cy="426508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6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70966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16379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48664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1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3366" y="182033"/>
            <a:ext cx="3407834" cy="39020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6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200"/>
              </a:spcBef>
              <a:buSzTx/>
              <a:buFontTx/>
              <a:buNone/>
              <a:defRPr sz="9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02178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1" cy="377825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1" cy="2743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1" cy="5365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900"/>
            </a:lvl1pPr>
            <a:lvl2pPr marL="0" indent="304814">
              <a:spcBef>
                <a:spcPts val="200"/>
              </a:spcBef>
              <a:buSzTx/>
              <a:buFontTx/>
              <a:buNone/>
              <a:defRPr sz="900"/>
            </a:lvl2pPr>
            <a:lvl3pPr marL="0" indent="609629">
              <a:spcBef>
                <a:spcPts val="200"/>
              </a:spcBef>
              <a:buSzTx/>
              <a:buFontTx/>
              <a:buNone/>
              <a:defRPr sz="900"/>
            </a:lvl3pPr>
            <a:lvl4pPr marL="0" indent="914446">
              <a:spcBef>
                <a:spcPts val="200"/>
              </a:spcBef>
              <a:buSzTx/>
              <a:buFontTx/>
              <a:buNone/>
              <a:defRPr sz="900"/>
            </a:lvl4pPr>
            <a:lvl5pPr marL="0" indent="1219261"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91145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 lIns="45718" tIns="45718" rIns="45718" bIns="45718"/>
          <a:lstStyle>
            <a:lvl1pPr defTabSz="609629"/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609629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0" algn="ctr" defTabSz="609629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0" algn="ctr" defTabSz="609629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0" algn="ctr" defTabSz="609629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0" algn="ctr" defTabSz="609629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3" y="4250056"/>
            <a:ext cx="217149" cy="2184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25050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>
            <a:lvl1pPr defTabSz="609629"/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1"/>
          </a:xfrm>
          <a:prstGeom prst="rect">
            <a:avLst/>
          </a:prstGeom>
        </p:spPr>
        <p:txBody>
          <a:bodyPr lIns="45718" tIns="45718" rIns="45718" bIns="45718"/>
          <a:lstStyle>
            <a:lvl1pPr marL="228610" indent="-228610" defTabSz="609629"/>
            <a:lvl2pPr marL="527076" indent="-222260" defTabSz="609629"/>
            <a:lvl3pPr marL="809665" indent="-200034" defTabSz="609629"/>
            <a:lvl4pPr marL="1160642" indent="-246196" defTabSz="609629"/>
            <a:lvl5pPr marL="1465458" indent="-246196" defTabSz="60962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3" y="4250056"/>
            <a:ext cx="217149" cy="2184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0993609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2" cy="908052"/>
          </a:xfrm>
          <a:prstGeom prst="rect">
            <a:avLst/>
          </a:prstGeom>
        </p:spPr>
        <p:txBody>
          <a:bodyPr lIns="45718" tIns="45718" rIns="45718" bIns="45718" anchor="t"/>
          <a:lstStyle>
            <a:lvl1pPr algn="l" defTabSz="609629">
              <a:defRPr sz="2600" b="1" cap="all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2" cy="1000127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609629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0" defTabSz="609629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0" defTabSz="609629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0" defTabSz="609629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0" defTabSz="609629"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3" y="4250056"/>
            <a:ext cx="217149" cy="2184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20440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>
            <a:lvl1pPr defTabSz="609629"/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1"/>
          </a:xfrm>
          <a:prstGeom prst="rect">
            <a:avLst/>
          </a:prstGeom>
        </p:spPr>
        <p:txBody>
          <a:bodyPr lIns="45718" tIns="45718" rIns="45718" bIns="45718"/>
          <a:lstStyle>
            <a:lvl1pPr marL="228610" indent="-228610" defTabSz="609629">
              <a:spcBef>
                <a:spcPts val="400"/>
              </a:spcBef>
              <a:defRPr sz="1800"/>
            </a:lvl1pPr>
            <a:lvl2pPr marL="519137" indent="-214322" defTabSz="609629">
              <a:spcBef>
                <a:spcPts val="400"/>
              </a:spcBef>
              <a:defRPr sz="1800"/>
            </a:lvl2pPr>
            <a:lvl3pPr marL="820656" indent="-211025" defTabSz="609629">
              <a:spcBef>
                <a:spcPts val="400"/>
              </a:spcBef>
              <a:defRPr sz="1800"/>
            </a:lvl3pPr>
            <a:lvl4pPr marL="1143056" indent="-228612" defTabSz="609629">
              <a:spcBef>
                <a:spcPts val="400"/>
              </a:spcBef>
              <a:defRPr sz="1800"/>
            </a:lvl4pPr>
            <a:lvl5pPr marL="1447872" indent="-228612" defTabSz="609629">
              <a:spcBef>
                <a:spcPts val="40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3" y="4250056"/>
            <a:ext cx="217149" cy="2184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54670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1" cy="4265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600" b="1"/>
            </a:lvl1pPr>
            <a:lvl2pPr marL="0" indent="0">
              <a:spcBef>
                <a:spcPts val="300"/>
              </a:spcBef>
              <a:buSzTx/>
              <a:buFontTx/>
              <a:buNone/>
              <a:defRPr sz="1600" b="1"/>
            </a:lvl2pPr>
            <a:lvl3pPr marL="0" indent="0">
              <a:spcBef>
                <a:spcPts val="300"/>
              </a:spcBef>
              <a:buSzTx/>
              <a:buFontTx/>
              <a:buNone/>
              <a:defRPr sz="1600" b="1"/>
            </a:lvl3pPr>
            <a:lvl4pPr marL="0" indent="0">
              <a:spcBef>
                <a:spcPts val="300"/>
              </a:spcBef>
              <a:buSzTx/>
              <a:buFontTx/>
              <a:buNone/>
              <a:defRPr sz="1600" b="1"/>
            </a:lvl4pPr>
            <a:lvl5pPr marL="0" indent="0"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3" y="1023409"/>
            <a:ext cx="2694520" cy="426508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>
            <a:lvl1pPr defTabSz="609629"/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1" cy="426510"/>
          </a:xfrm>
          <a:prstGeom prst="rect">
            <a:avLst/>
          </a:prstGeom>
        </p:spPr>
        <p:txBody>
          <a:bodyPr lIns="45718" tIns="45718" rIns="45718" bIns="45718" anchor="b"/>
          <a:lstStyle>
            <a:lvl1pPr marL="0" indent="0" defTabSz="609629">
              <a:spcBef>
                <a:spcPts val="300"/>
              </a:spcBef>
              <a:buSzTx/>
              <a:buFontTx/>
              <a:buNone/>
              <a:defRPr sz="1600" b="1"/>
            </a:lvl1pPr>
            <a:lvl2pPr marL="0" indent="0" defTabSz="609629">
              <a:spcBef>
                <a:spcPts val="300"/>
              </a:spcBef>
              <a:buSzTx/>
              <a:buFontTx/>
              <a:buNone/>
              <a:defRPr sz="1600" b="1"/>
            </a:lvl2pPr>
            <a:lvl3pPr marL="0" indent="0" defTabSz="609629">
              <a:spcBef>
                <a:spcPts val="300"/>
              </a:spcBef>
              <a:buSzTx/>
              <a:buFontTx/>
              <a:buNone/>
              <a:defRPr sz="1600" b="1"/>
            </a:lvl3pPr>
            <a:lvl4pPr marL="0" indent="0" defTabSz="609629">
              <a:spcBef>
                <a:spcPts val="300"/>
              </a:spcBef>
              <a:buSzTx/>
              <a:buFontTx/>
              <a:buNone/>
              <a:defRPr sz="1600" b="1"/>
            </a:lvl4pPr>
            <a:lvl5pPr marL="0" indent="0" defTabSz="609629"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19" cy="426508"/>
          </a:xfrm>
          <a:prstGeom prst="rect">
            <a:avLst/>
          </a:prstGeom>
        </p:spPr>
        <p:txBody>
          <a:bodyPr lIns="45718" tIns="45718" rIns="45718" bIns="45718" anchor="b"/>
          <a:lstStyle/>
          <a:p>
            <a:pPr marL="228610" indent="-228610" defTabSz="609629"/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3" y="4250056"/>
            <a:ext cx="217149" cy="2184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28702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</p:spPr>
        <p:txBody>
          <a:bodyPr lIns="45718" tIns="45718" rIns="45718" bIns="45718"/>
          <a:lstStyle>
            <a:lvl1pPr defTabSz="609629"/>
          </a:lstStyle>
          <a:p>
            <a:r>
              <a:t>Title Text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3" y="4250056"/>
            <a:ext cx="217149" cy="2184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61571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3" y="4250056"/>
            <a:ext cx="217149" cy="2184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89069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2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 defTabSz="609629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3365" y="182033"/>
            <a:ext cx="3407835" cy="3902077"/>
          </a:xfrm>
          <a:prstGeom prst="rect">
            <a:avLst/>
          </a:prstGeom>
        </p:spPr>
        <p:txBody>
          <a:bodyPr lIns="45718" tIns="45718" rIns="45718" bIns="45718"/>
          <a:lstStyle>
            <a:lvl1pPr marL="228610" indent="-228610" defTabSz="609629"/>
            <a:lvl2pPr marL="527076" indent="-222260" defTabSz="609629"/>
            <a:lvl3pPr marL="809665" indent="-200034" defTabSz="609629"/>
            <a:lvl4pPr marL="1160642" indent="-246196" defTabSz="609629"/>
            <a:lvl5pPr marL="1465458" indent="-246196" defTabSz="609629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7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10" indent="-228610" defTabSz="609629"/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3" y="4250056"/>
            <a:ext cx="217149" cy="2184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04260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2" cy="377825"/>
          </a:xfrm>
          <a:prstGeom prst="rect">
            <a:avLst/>
          </a:prstGeom>
        </p:spPr>
        <p:txBody>
          <a:bodyPr lIns="45718" tIns="45718" rIns="45718" bIns="45718" anchor="b"/>
          <a:lstStyle>
            <a:lvl1pPr algn="l" defTabSz="609629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16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2" cy="2743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2" cy="536575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609629">
              <a:spcBef>
                <a:spcPts val="200"/>
              </a:spcBef>
              <a:buSzTx/>
              <a:buFontTx/>
              <a:buNone/>
              <a:defRPr sz="900"/>
            </a:lvl1pPr>
            <a:lvl2pPr marL="0" indent="0" defTabSz="609629">
              <a:spcBef>
                <a:spcPts val="200"/>
              </a:spcBef>
              <a:buSzTx/>
              <a:buFontTx/>
              <a:buNone/>
              <a:defRPr sz="900"/>
            </a:lvl2pPr>
            <a:lvl3pPr marL="0" indent="0" defTabSz="609629">
              <a:spcBef>
                <a:spcPts val="200"/>
              </a:spcBef>
              <a:buSzTx/>
              <a:buFontTx/>
              <a:buNone/>
              <a:defRPr sz="900"/>
            </a:lvl3pPr>
            <a:lvl4pPr marL="0" indent="0" defTabSz="609629">
              <a:spcBef>
                <a:spcPts val="200"/>
              </a:spcBef>
              <a:buSzTx/>
              <a:buFontTx/>
              <a:buNone/>
              <a:defRPr sz="900"/>
            </a:lvl4pPr>
            <a:lvl5pPr marL="0" indent="0" defTabSz="609629"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74053" y="4250056"/>
            <a:ext cx="217149" cy="218439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994631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2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3365" y="182033"/>
            <a:ext cx="3407835" cy="390207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2" cy="377825"/>
          </a:xfrm>
          <a:prstGeom prst="rect">
            <a:avLst/>
          </a:prstGeom>
        </p:spPr>
        <p:txBody>
          <a:bodyPr anchor="b"/>
          <a:lstStyle>
            <a:lvl1pPr algn="l">
              <a:defRPr sz="13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2" cy="2743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2" cy="5365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900"/>
            </a:lvl1pPr>
            <a:lvl2pPr marL="0" indent="0">
              <a:spcBef>
                <a:spcPts val="200"/>
              </a:spcBef>
              <a:buSzTx/>
              <a:buFontTx/>
              <a:buNone/>
              <a:defRPr sz="900"/>
            </a:lvl2pPr>
            <a:lvl3pPr marL="0" indent="0">
              <a:spcBef>
                <a:spcPts val="200"/>
              </a:spcBef>
              <a:buSzTx/>
              <a:buFontTx/>
              <a:buNone/>
              <a:defRPr sz="900"/>
            </a:lvl3pPr>
            <a:lvl4pPr marL="0" indent="0">
              <a:spcBef>
                <a:spcPts val="200"/>
              </a:spcBef>
              <a:buSzTx/>
              <a:buFontTx/>
              <a:buNone/>
              <a:defRPr sz="900"/>
            </a:lvl4pPr>
            <a:lvl5pPr marL="0" indent="0"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3" y="4261268"/>
            <a:ext cx="207129" cy="19601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8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transition spd="med"/>
  <p:txStyles>
    <p:titleStyle>
      <a:lvl1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10" marR="0" indent="-228610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27076" marR="0" indent="-222260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809665" marR="0" indent="-200034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160642" marR="0" indent="-246196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465458" marR="0" indent="-246196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770272" marR="0" indent="-246196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075088" marR="0" indent="-246196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379902" marR="0" indent="-246196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2684719" marR="0" indent="-246196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8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41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</p:sldLayoutIdLst>
  <p:transition spd="med"/>
  <p:txStyles>
    <p:titleStyle>
      <a:lvl1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6096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228610" marR="0" indent="-228610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27076" marR="0" indent="-222261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809665" marR="0" indent="-200035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160642" marR="0" indent="-246197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465458" marR="0" indent="-246197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770273" marR="0" indent="-246197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075088" marR="0" indent="-246197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379903" marR="0" indent="-246197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2684719" marR="0" indent="-246197" algn="l" defTabSz="609629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CC gradient background 7.jpg" descr="CC gradient background 7.jpg"/>
          <p:cNvPicPr>
            <a:picLocks noChangeAspect="1"/>
          </p:cNvPicPr>
          <p:nvPr/>
        </p:nvPicPr>
        <p:blipFill>
          <a:blip r:embed="rId2"/>
          <a:srcRect l="142" t="142" r="142" b="141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TextBox 8"/>
          <p:cNvSpPr txBox="1"/>
          <p:nvPr/>
        </p:nvSpPr>
        <p:spPr>
          <a:xfrm>
            <a:off x="3541611" y="1679863"/>
            <a:ext cx="5108778" cy="107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200"/>
              </a:lnSpc>
              <a:defRPr sz="36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dirty="0"/>
              <a:t>WELCOME TO </a:t>
            </a:r>
            <a:endParaRPr lang="de-DE" dirty="0"/>
          </a:p>
          <a:p>
            <a:r>
              <a:rPr dirty="0"/>
              <a:t>CORSAIR CONNECT</a:t>
            </a:r>
          </a:p>
        </p:txBody>
      </p:sp>
      <p:sp>
        <p:nvSpPr>
          <p:cNvPr id="342" name="TextBox 8"/>
          <p:cNvSpPr txBox="1"/>
          <p:nvPr/>
        </p:nvSpPr>
        <p:spPr>
          <a:xfrm>
            <a:off x="3541611" y="3294383"/>
            <a:ext cx="5108778" cy="107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200"/>
              </a:lnSpc>
              <a:defRPr sz="36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dirty="0"/>
              <a:t>OPPORTUNITY FOR </a:t>
            </a:r>
            <a:endParaRPr lang="de-DE" dirty="0"/>
          </a:p>
          <a:p>
            <a:r>
              <a:rPr dirty="0"/>
              <a:t>A BETTER WORLD</a:t>
            </a:r>
          </a:p>
        </p:txBody>
      </p:sp>
      <p:pic>
        <p:nvPicPr>
          <p:cNvPr id="2" name="Corsair Connect Logo-02.png" descr="Corsair Connect Logo-02.png">
            <a:extLst>
              <a:ext uri="{FF2B5EF4-FFF2-40B4-BE49-F238E27FC236}">
                <a16:creationId xmlns:a16="http://schemas.microsoft.com/office/drawing/2014/main" id="{7E45695B-3652-5DE1-0C4C-AD7FEB726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555" y="5733431"/>
            <a:ext cx="2056891" cy="684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CC gradient background 3.jpg" descr="CC gradient background 3.jpg"/>
          <p:cNvPicPr>
            <a:picLocks noChangeAspect="1"/>
          </p:cNvPicPr>
          <p:nvPr/>
        </p:nvPicPr>
        <p:blipFill>
          <a:blip r:embed="rId2"/>
          <a:srcRect l="71819" r="133" b="15591"/>
          <a:stretch>
            <a:fillRect/>
          </a:stretch>
        </p:blipFill>
        <p:spPr>
          <a:xfrm>
            <a:off x="-1" y="-1"/>
            <a:ext cx="4051084" cy="6858002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TextBox 4"/>
          <p:cNvSpPr txBox="1"/>
          <p:nvPr/>
        </p:nvSpPr>
        <p:spPr>
          <a:xfrm>
            <a:off x="5723537" y="1418703"/>
            <a:ext cx="531052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ct val="80000"/>
              </a:lnSpc>
              <a:defRPr sz="44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The revolution</a:t>
            </a:r>
          </a:p>
        </p:txBody>
      </p:sp>
      <p:sp>
        <p:nvSpPr>
          <p:cNvPr id="432" name="TextBox 20"/>
          <p:cNvSpPr txBox="1"/>
          <p:nvPr/>
        </p:nvSpPr>
        <p:spPr>
          <a:xfrm>
            <a:off x="5723537" y="2127855"/>
            <a:ext cx="4711457" cy="38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ts val="2900"/>
              </a:lnSpc>
              <a:tabLst>
                <a:tab pos="1498600" algn="l"/>
              </a:tabLst>
              <a:defRPr sz="2700" cap="all">
                <a:solidFill>
                  <a:srgbClr val="17313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The CSR Plastic Credit</a:t>
            </a:r>
          </a:p>
        </p:txBody>
      </p:sp>
      <p:sp>
        <p:nvSpPr>
          <p:cNvPr id="433" name="TextBox 11"/>
          <p:cNvSpPr txBox="1"/>
          <p:nvPr/>
        </p:nvSpPr>
        <p:spPr>
          <a:xfrm>
            <a:off x="5723537" y="2784996"/>
            <a:ext cx="5310522" cy="265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lnSpc>
                <a:spcPct val="110000"/>
              </a:lnSpc>
              <a:defRPr sz="1500">
                <a:solidFill>
                  <a:srgbClr val="16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Every time Corsair recycles plastic waste into advanced bio-oil, CSR26 plastic credits are distributed as a secure and traceable digital receipt.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16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 defTabSz="609629">
              <a:lnSpc>
                <a:spcPct val="110000"/>
              </a:lnSpc>
              <a:defRPr sz="1500">
                <a:solidFill>
                  <a:srgbClr val="16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Thanks to Corsair, individuals and companies can now offset their plastic pollution footprint and go Plastic Neutral by using CSR26 Plastic Credits.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16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 defTabSz="609629">
              <a:lnSpc>
                <a:spcPct val="110000"/>
              </a:lnSpc>
              <a:defRPr sz="1500">
                <a:solidFill>
                  <a:srgbClr val="16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More and more companies are taking their CSR (Corporate Social Responsibility) seriously </a:t>
            </a:r>
          </a:p>
          <a:p>
            <a:pPr defTabSz="609629">
              <a:lnSpc>
                <a:spcPct val="110000"/>
              </a:lnSpc>
              <a:defRPr sz="1500">
                <a:solidFill>
                  <a:srgbClr val="16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and becoming certified plastic neutral.</a:t>
            </a:r>
          </a:p>
        </p:txBody>
      </p:sp>
      <p:pic>
        <p:nvPicPr>
          <p:cNvPr id="434" name="CSR one year certificate 2026.jpg" descr="CSR one year certificate 20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98" y="1872144"/>
            <a:ext cx="4404393" cy="3113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rafik 10" descr="Grafik 10"/>
          <p:cNvPicPr>
            <a:picLocks noChangeAspect="1"/>
          </p:cNvPicPr>
          <p:nvPr/>
        </p:nvPicPr>
        <p:blipFill>
          <a:blip r:embed="rId2"/>
          <a:srcRect l="7428" t="10256" r="8340" b="18852"/>
          <a:stretch>
            <a:fillRect/>
          </a:stretch>
        </p:blipFill>
        <p:spPr>
          <a:xfrm>
            <a:off x="1216375" y="1570917"/>
            <a:ext cx="9759366" cy="4620264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TextBox 4"/>
          <p:cNvSpPr txBox="1"/>
          <p:nvPr/>
        </p:nvSpPr>
        <p:spPr>
          <a:xfrm>
            <a:off x="5103" y="666662"/>
            <a:ext cx="12181794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ct val="90000"/>
              </a:lnSpc>
              <a:defRPr sz="39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Corsair Group Partners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CC gradient background 1.jpg" descr="CC gradient background 1.jpg"/>
          <p:cNvPicPr>
            <a:picLocks noChangeAspect="1"/>
          </p:cNvPicPr>
          <p:nvPr/>
        </p:nvPicPr>
        <p:blipFill>
          <a:blip r:embed="rId2"/>
          <a:srcRect l="15386" t="47" r="52990" b="47"/>
          <a:stretch>
            <a:fillRect/>
          </a:stretch>
        </p:blipFill>
        <p:spPr>
          <a:xfrm>
            <a:off x="-20885" y="-9755"/>
            <a:ext cx="3870044" cy="6877510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TextBox 24"/>
          <p:cNvSpPr txBox="1"/>
          <p:nvPr/>
        </p:nvSpPr>
        <p:spPr>
          <a:xfrm>
            <a:off x="7071355" y="3003512"/>
            <a:ext cx="415246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defRPr sz="26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CSR26 PLASTIC CREDIT </a:t>
            </a:r>
          </a:p>
          <a:p>
            <a:pPr defTabSz="609629">
              <a:defRPr sz="26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ON PACKAGING </a:t>
            </a:r>
          </a:p>
        </p:txBody>
      </p:sp>
      <p:sp>
        <p:nvSpPr>
          <p:cNvPr id="441" name="TextBox 25"/>
          <p:cNvSpPr txBox="1"/>
          <p:nvPr/>
        </p:nvSpPr>
        <p:spPr>
          <a:xfrm>
            <a:off x="7112241" y="3934081"/>
            <a:ext cx="3977699" cy="1160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lnSpc>
                <a:spcPts val="2300"/>
              </a:lnSpc>
              <a:defRPr sz="16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Corsair is perfectly positioned to take advantage of the new international legislation governing packaging</a:t>
            </a:r>
          </a:p>
          <a:p>
            <a:pPr defTabSz="609629">
              <a:lnSpc>
                <a:spcPts val="2300"/>
              </a:lnSpc>
              <a:defRPr sz="16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and Plastic Neutrality.</a:t>
            </a:r>
          </a:p>
        </p:txBody>
      </p:sp>
      <p:pic>
        <p:nvPicPr>
          <p:cNvPr id="442" name="CSR label on packagings.jpg" descr="CSR label on packagings.jpg"/>
          <p:cNvPicPr>
            <a:picLocks noChangeAspect="1"/>
          </p:cNvPicPr>
          <p:nvPr/>
        </p:nvPicPr>
        <p:blipFill>
          <a:blip r:embed="rId3"/>
          <a:srcRect l="5181" t="22576" r="26767"/>
          <a:stretch>
            <a:fillRect/>
          </a:stretch>
        </p:blipFill>
        <p:spPr>
          <a:xfrm>
            <a:off x="271349" y="1069415"/>
            <a:ext cx="6221395" cy="4719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CSR26_Label.png" descr="CSR26_Lab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291" y="1312036"/>
            <a:ext cx="2648858" cy="14695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shutterstock_2032904987.jpg" descr="shutterstock_2032904987.jpg"/>
          <p:cNvPicPr>
            <a:picLocks noChangeAspect="1"/>
          </p:cNvPicPr>
          <p:nvPr/>
        </p:nvPicPr>
        <p:blipFill>
          <a:blip r:embed="rId2"/>
          <a:srcRect l="53539" t="6836" r="15879" b="6836"/>
          <a:stretch>
            <a:fillRect/>
          </a:stretch>
        </p:blipFill>
        <p:spPr>
          <a:xfrm>
            <a:off x="8547893" y="0"/>
            <a:ext cx="364410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TextBox 10"/>
          <p:cNvSpPr txBox="1"/>
          <p:nvPr/>
        </p:nvSpPr>
        <p:spPr>
          <a:xfrm>
            <a:off x="962756" y="941005"/>
            <a:ext cx="3444909" cy="1579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lnSpc>
                <a:spcPts val="4100"/>
              </a:lnSpc>
              <a:defRPr sz="3800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WHY IS THIS </a:t>
            </a:r>
          </a:p>
          <a:p>
            <a:pPr defTabSz="609629">
              <a:lnSpc>
                <a:spcPts val="4100"/>
              </a:lnSpc>
              <a:defRPr sz="3800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INTERESTING</a:t>
            </a:r>
          </a:p>
          <a:p>
            <a:pPr defTabSz="609629">
              <a:lnSpc>
                <a:spcPts val="4100"/>
              </a:lnSpc>
              <a:defRPr sz="3800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FOR YOU?</a:t>
            </a:r>
          </a:p>
        </p:txBody>
      </p:sp>
      <p:sp>
        <p:nvSpPr>
          <p:cNvPr id="447" name="TextBox 11"/>
          <p:cNvSpPr txBox="1"/>
          <p:nvPr/>
        </p:nvSpPr>
        <p:spPr>
          <a:xfrm>
            <a:off x="962756" y="2717039"/>
            <a:ext cx="5605830" cy="319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lnSpc>
                <a:spcPts val="23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By purchasing a Plastic Neutral Package from Corsair Connect, you give an order to Corsair to remove plastic </a:t>
            </a:r>
          </a:p>
          <a:p>
            <a:pPr defTabSz="609629">
              <a:lnSpc>
                <a:spcPts val="23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waste from the environment and to convert it into </a:t>
            </a:r>
          </a:p>
          <a:p>
            <a:pPr defTabSz="609629">
              <a:lnSpc>
                <a:spcPts val="23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advanced bio-oil. 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16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 defTabSz="609629">
              <a:lnSpc>
                <a:spcPts val="23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You then receive CSR2</a:t>
            </a:r>
            <a:r>
              <a:rPr lang="it-IT" dirty="0"/>
              <a:t>6</a:t>
            </a:r>
            <a:r>
              <a:rPr dirty="0"/>
              <a:t> Plastic Credits as a valuable</a:t>
            </a:r>
          </a:p>
          <a:p>
            <a:pPr defTabSz="609629">
              <a:lnSpc>
                <a:spcPts val="23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digital </a:t>
            </a:r>
            <a:r>
              <a:rPr dirty="0">
                <a:solidFill>
                  <a:srgbClr val="1F497D"/>
                </a:solidFill>
              </a:rPr>
              <a:t>proof of depollution.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1F497D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solidFill>
                <a:srgbClr val="1F497D"/>
              </a:solidFill>
            </a:endParaRPr>
          </a:p>
          <a:p>
            <a:pPr defTabSz="609629">
              <a:lnSpc>
                <a:spcPts val="23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This means that not only can you have a global impact</a:t>
            </a:r>
          </a:p>
          <a:p>
            <a:pPr defTabSz="609629">
              <a:lnSpc>
                <a:spcPts val="23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on plastic pollution, but you will also become part of </a:t>
            </a:r>
          </a:p>
          <a:p>
            <a:pPr defTabSz="609629">
              <a:lnSpc>
                <a:spcPts val="23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an emerging global market, the plastic credit market,</a:t>
            </a:r>
          </a:p>
          <a:p>
            <a:pPr defTabSz="609629">
              <a:lnSpc>
                <a:spcPts val="23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with all its potential benefits.</a:t>
            </a:r>
          </a:p>
        </p:txBody>
      </p:sp>
      <p:pic>
        <p:nvPicPr>
          <p:cNvPr id="448" name="Grafik 3" descr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223" y="1296634"/>
            <a:ext cx="1757379" cy="3833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Grafik 4" descr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796" y="1410042"/>
            <a:ext cx="1578532" cy="3443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Grafik 5" descr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562" y="1190935"/>
            <a:ext cx="1854295" cy="4044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shutterstock_2329316137.jpg" descr="shutterstock_2329316137.jpg"/>
          <p:cNvPicPr>
            <a:picLocks noChangeAspect="1"/>
          </p:cNvPicPr>
          <p:nvPr/>
        </p:nvPicPr>
        <p:blipFill>
          <a:blip r:embed="rId2"/>
          <a:srcRect l="2677" r="61801"/>
          <a:stretch>
            <a:fillRect/>
          </a:stretch>
        </p:blipFill>
        <p:spPr>
          <a:xfrm flipH="1">
            <a:off x="-28695" y="0"/>
            <a:ext cx="365427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TextBox 12"/>
          <p:cNvSpPr txBox="1"/>
          <p:nvPr/>
        </p:nvSpPr>
        <p:spPr>
          <a:xfrm>
            <a:off x="4972840" y="3376791"/>
            <a:ext cx="6220436" cy="173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When you help individuals and companies buy a plastic</a:t>
            </a:r>
          </a:p>
          <a:p>
            <a:pPr defTabSz="609629"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waste removal package, you earn generous commissions </a:t>
            </a:r>
          </a:p>
          <a:p>
            <a:pPr defTabSz="609629"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on the packages they buy. 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16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 defTabSz="609629"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Introduce other Corsair Connect Partners and earn commissions on the packages their customers buy!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16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 defTabSz="609629"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Your Corsair Connect Business License costs only 10 € a year!</a:t>
            </a:r>
          </a:p>
        </p:txBody>
      </p:sp>
      <p:sp>
        <p:nvSpPr>
          <p:cNvPr id="454" name="TextBox 4"/>
          <p:cNvSpPr txBox="1"/>
          <p:nvPr/>
        </p:nvSpPr>
        <p:spPr>
          <a:xfrm>
            <a:off x="4972839" y="1743847"/>
            <a:ext cx="5824114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defRPr sz="44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The OPPORTUNITY</a:t>
            </a:r>
          </a:p>
          <a:p>
            <a:pPr defTabSz="609629">
              <a:lnSpc>
                <a:spcPct val="90000"/>
              </a:lnSpc>
              <a:defRPr sz="2500">
                <a:solidFill>
                  <a:srgbClr val="17313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THE CORSAIR CONNECT </a:t>
            </a:r>
          </a:p>
          <a:p>
            <a:pPr defTabSz="609629">
              <a:lnSpc>
                <a:spcPct val="90000"/>
              </a:lnSpc>
              <a:defRPr sz="2500">
                <a:solidFill>
                  <a:srgbClr val="17313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BUSINESS OPPORTUNITY</a:t>
            </a:r>
          </a:p>
        </p:txBody>
      </p:sp>
      <p:pic>
        <p:nvPicPr>
          <p:cNvPr id="455" name="BUSINESS LICENSE.png" descr="BUSINESS LICEN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00000">
            <a:off x="1948775" y="876745"/>
            <a:ext cx="2340158" cy="5104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CC gradient background 7.jpg" descr="CC gradient background 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Rounded Rectangle"/>
          <p:cNvSpPr/>
          <p:nvPr/>
        </p:nvSpPr>
        <p:spPr>
          <a:xfrm>
            <a:off x="1303477" y="2361064"/>
            <a:ext cx="2809302" cy="3738487"/>
          </a:xfrm>
          <a:prstGeom prst="roundRect">
            <a:avLst>
              <a:gd name="adj" fmla="val 6257"/>
            </a:avLst>
          </a:prstGeom>
          <a:solidFill>
            <a:srgbClr val="FFFFFF">
              <a:alpha val="1018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59" name="Rounded Rectangle"/>
          <p:cNvSpPr/>
          <p:nvPr/>
        </p:nvSpPr>
        <p:spPr>
          <a:xfrm>
            <a:off x="4691348" y="2361064"/>
            <a:ext cx="2809304" cy="3738487"/>
          </a:xfrm>
          <a:prstGeom prst="roundRect">
            <a:avLst>
              <a:gd name="adj" fmla="val 6249"/>
            </a:avLst>
          </a:prstGeom>
          <a:solidFill>
            <a:srgbClr val="FFFFFF">
              <a:alpha val="1018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0" name="Rounded Rectangle"/>
          <p:cNvSpPr/>
          <p:nvPr/>
        </p:nvSpPr>
        <p:spPr>
          <a:xfrm>
            <a:off x="8079220" y="2361064"/>
            <a:ext cx="2809304" cy="3738487"/>
          </a:xfrm>
          <a:prstGeom prst="roundRect">
            <a:avLst>
              <a:gd name="adj" fmla="val 6255"/>
            </a:avLst>
          </a:prstGeom>
          <a:solidFill>
            <a:srgbClr val="FFFFFF">
              <a:alpha val="10181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1" name="TextBox 8"/>
          <p:cNvSpPr txBox="1"/>
          <p:nvPr/>
        </p:nvSpPr>
        <p:spPr>
          <a:xfrm>
            <a:off x="3167777" y="733298"/>
            <a:ext cx="5856445" cy="107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4200"/>
              </a:lnSpc>
              <a:defRPr sz="36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THE CORSAIR CONNECT COMPENSATION PLAN</a:t>
            </a:r>
          </a:p>
        </p:txBody>
      </p:sp>
      <p:sp>
        <p:nvSpPr>
          <p:cNvPr id="462" name="TextBox 10"/>
          <p:cNvSpPr txBox="1"/>
          <p:nvPr/>
        </p:nvSpPr>
        <p:spPr>
          <a:xfrm>
            <a:off x="1481404" y="5049823"/>
            <a:ext cx="245344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Levels 1: 12% </a:t>
            </a:r>
          </a:p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  Levels 2-3: 8%.  </a:t>
            </a:r>
          </a:p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Levels 4-5: 5%</a:t>
            </a:r>
          </a:p>
        </p:txBody>
      </p:sp>
      <p:sp>
        <p:nvSpPr>
          <p:cNvPr id="463" name="TextBox 13"/>
          <p:cNvSpPr txBox="1"/>
          <p:nvPr/>
        </p:nvSpPr>
        <p:spPr>
          <a:xfrm>
            <a:off x="4970036" y="3703025"/>
            <a:ext cx="225192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Earn 10 levels deep</a:t>
            </a:r>
          </a:p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on your Partners</a:t>
            </a:r>
          </a:p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Uni-Level Bonuses</a:t>
            </a:r>
          </a:p>
        </p:txBody>
      </p:sp>
      <p:sp>
        <p:nvSpPr>
          <p:cNvPr id="464" name="TextBox 16"/>
          <p:cNvSpPr txBox="1"/>
          <p:nvPr/>
        </p:nvSpPr>
        <p:spPr>
          <a:xfrm>
            <a:off x="8257148" y="2594395"/>
            <a:ext cx="2453448" cy="603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lnSpc>
                <a:spcPct val="90000"/>
              </a:lnSpc>
              <a:defRPr sz="2100" cap="all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Infinity Star</a:t>
            </a:r>
          </a:p>
          <a:p>
            <a:pPr algn="ctr" defTabSz="609629">
              <a:lnSpc>
                <a:spcPct val="90000"/>
              </a:lnSpc>
              <a:defRPr sz="2100" cap="all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Bonus</a:t>
            </a:r>
          </a:p>
        </p:txBody>
      </p:sp>
      <p:sp>
        <p:nvSpPr>
          <p:cNvPr id="465" name="TextBox 10"/>
          <p:cNvSpPr txBox="1"/>
          <p:nvPr/>
        </p:nvSpPr>
        <p:spPr>
          <a:xfrm>
            <a:off x="1475054" y="2594395"/>
            <a:ext cx="2453448" cy="603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lnSpc>
                <a:spcPct val="90000"/>
              </a:lnSpc>
              <a:defRPr sz="2100" cap="all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Uni-Level</a:t>
            </a:r>
          </a:p>
          <a:p>
            <a:pPr algn="ctr" defTabSz="609629">
              <a:lnSpc>
                <a:spcPct val="90000"/>
              </a:lnSpc>
              <a:defRPr sz="2100" cap="all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Bonus</a:t>
            </a:r>
          </a:p>
        </p:txBody>
      </p:sp>
      <p:sp>
        <p:nvSpPr>
          <p:cNvPr id="466" name="TextBox 10"/>
          <p:cNvSpPr txBox="1"/>
          <p:nvPr/>
        </p:nvSpPr>
        <p:spPr>
          <a:xfrm>
            <a:off x="1481404" y="3944325"/>
            <a:ext cx="2453448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t>Earn 5 levels deep</a:t>
            </a:r>
          </a:p>
        </p:txBody>
      </p:sp>
      <p:sp>
        <p:nvSpPr>
          <p:cNvPr id="467" name="Line"/>
          <p:cNvSpPr/>
          <p:nvPr/>
        </p:nvSpPr>
        <p:spPr>
          <a:xfrm>
            <a:off x="2164231" y="4707966"/>
            <a:ext cx="1087795" cy="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8" name="TextBox 13"/>
          <p:cNvSpPr txBox="1"/>
          <p:nvPr/>
        </p:nvSpPr>
        <p:spPr>
          <a:xfrm>
            <a:off x="4970036" y="2594395"/>
            <a:ext cx="2251929" cy="603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lnSpc>
                <a:spcPct val="90000"/>
              </a:lnSpc>
              <a:defRPr sz="2100" cap="all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Matching</a:t>
            </a:r>
          </a:p>
          <a:p>
            <a:pPr algn="ctr" defTabSz="609629">
              <a:lnSpc>
                <a:spcPct val="90000"/>
              </a:lnSpc>
              <a:defRPr sz="2100" cap="all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t>Bonus</a:t>
            </a:r>
          </a:p>
        </p:txBody>
      </p:sp>
      <p:sp>
        <p:nvSpPr>
          <p:cNvPr id="469" name="TextBox 13"/>
          <p:cNvSpPr txBox="1"/>
          <p:nvPr/>
        </p:nvSpPr>
        <p:spPr>
          <a:xfrm>
            <a:off x="4963686" y="5049823"/>
            <a:ext cx="225192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Levels 1-4: 5% </a:t>
            </a:r>
          </a:p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  Levels 5-7: 3%  </a:t>
            </a:r>
          </a:p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Levels 8-10: 2%</a:t>
            </a:r>
          </a:p>
        </p:txBody>
      </p:sp>
      <p:sp>
        <p:nvSpPr>
          <p:cNvPr id="470" name="Line"/>
          <p:cNvSpPr/>
          <p:nvPr/>
        </p:nvSpPr>
        <p:spPr>
          <a:xfrm>
            <a:off x="5552102" y="4707966"/>
            <a:ext cx="1087795" cy="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1" name="TextBox 16"/>
          <p:cNvSpPr txBox="1"/>
          <p:nvPr/>
        </p:nvSpPr>
        <p:spPr>
          <a:xfrm>
            <a:off x="8257148" y="3823675"/>
            <a:ext cx="245344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Earn on your</a:t>
            </a:r>
          </a:p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 team's turnover</a:t>
            </a:r>
          </a:p>
        </p:txBody>
      </p:sp>
      <p:sp>
        <p:nvSpPr>
          <p:cNvPr id="472" name="TextBox 16"/>
          <p:cNvSpPr txBox="1"/>
          <p:nvPr/>
        </p:nvSpPr>
        <p:spPr>
          <a:xfrm>
            <a:off x="8257148" y="5049823"/>
            <a:ext cx="245344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Between 2-6%</a:t>
            </a:r>
          </a:p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depending on</a:t>
            </a:r>
          </a:p>
          <a:p>
            <a:pPr algn="ctr" defTabSz="609629">
              <a:defRPr sz="1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t>your position</a:t>
            </a:r>
          </a:p>
        </p:txBody>
      </p:sp>
      <p:sp>
        <p:nvSpPr>
          <p:cNvPr id="473" name="Line"/>
          <p:cNvSpPr/>
          <p:nvPr/>
        </p:nvSpPr>
        <p:spPr>
          <a:xfrm>
            <a:off x="8682649" y="3450335"/>
            <a:ext cx="1602449" cy="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4" name="Line"/>
          <p:cNvSpPr/>
          <p:nvPr/>
        </p:nvSpPr>
        <p:spPr>
          <a:xfrm>
            <a:off x="8939975" y="4707966"/>
            <a:ext cx="1087795" cy="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5" name="Line"/>
          <p:cNvSpPr/>
          <p:nvPr/>
        </p:nvSpPr>
        <p:spPr>
          <a:xfrm>
            <a:off x="5294776" y="3450335"/>
            <a:ext cx="1602449" cy="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76" name="Line"/>
          <p:cNvSpPr/>
          <p:nvPr/>
        </p:nvSpPr>
        <p:spPr>
          <a:xfrm>
            <a:off x="1906903" y="3538778"/>
            <a:ext cx="1602449" cy="2"/>
          </a:xfrm>
          <a:prstGeom prst="line">
            <a:avLst/>
          </a:prstGeom>
          <a:ln w="127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29D47-CCE1-15A7-A48E-371387DC8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Box 16">
            <a:extLst>
              <a:ext uri="{FF2B5EF4-FFF2-40B4-BE49-F238E27FC236}">
                <a16:creationId xmlns:a16="http://schemas.microsoft.com/office/drawing/2014/main" id="{77656A5A-5B0E-3B64-BAF4-8BCEC6E7BF75}"/>
              </a:ext>
            </a:extLst>
          </p:cNvPr>
          <p:cNvSpPr txBox="1"/>
          <p:nvPr/>
        </p:nvSpPr>
        <p:spPr>
          <a:xfrm>
            <a:off x="5633949" y="1570043"/>
            <a:ext cx="5554047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ct val="90000"/>
              </a:lnSpc>
              <a:defRPr sz="45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In conclusion</a:t>
            </a:r>
          </a:p>
        </p:txBody>
      </p:sp>
      <p:sp>
        <p:nvSpPr>
          <p:cNvPr id="479" name="TextBox 17">
            <a:extLst>
              <a:ext uri="{FF2B5EF4-FFF2-40B4-BE49-F238E27FC236}">
                <a16:creationId xmlns:a16="http://schemas.microsoft.com/office/drawing/2014/main" id="{581D1FEE-6086-C323-DFB9-4F522668067F}"/>
              </a:ext>
            </a:extLst>
          </p:cNvPr>
          <p:cNvSpPr txBox="1"/>
          <p:nvPr/>
        </p:nvSpPr>
        <p:spPr>
          <a:xfrm>
            <a:off x="5693881" y="2537135"/>
            <a:ext cx="5434181" cy="275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Corsair and Corsair Connect are on a mission to rid</a:t>
            </a:r>
          </a:p>
          <a:p>
            <a:pPr defTabSz="609629"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the planet of the plague that is plastic pollution.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 defTabSz="609629"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Corsair turns plastic waste into advanced bio-oil.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 defTabSz="609629"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Corsair connect partners help people buy</a:t>
            </a:r>
          </a:p>
          <a:p>
            <a:pPr defTabSz="609629"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the best plastic waste removal package for them.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 defTabSz="609629"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You can earn generous rewards helping people</a:t>
            </a:r>
          </a:p>
          <a:p>
            <a:pPr defTabSz="609629"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go plastic neutral!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 defTabSz="609629"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Join us on our mission to save the world </a:t>
            </a:r>
          </a:p>
          <a:p>
            <a:pPr defTabSz="609629">
              <a:defRPr sz="1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for future generations.</a:t>
            </a:r>
          </a:p>
        </p:txBody>
      </p:sp>
      <p:sp>
        <p:nvSpPr>
          <p:cNvPr id="480" name="TextBox 16">
            <a:extLst>
              <a:ext uri="{FF2B5EF4-FFF2-40B4-BE49-F238E27FC236}">
                <a16:creationId xmlns:a16="http://schemas.microsoft.com/office/drawing/2014/main" id="{58D88180-B067-893C-64B3-3F4B8B1D8584}"/>
              </a:ext>
            </a:extLst>
          </p:cNvPr>
          <p:cNvSpPr txBox="1"/>
          <p:nvPr/>
        </p:nvSpPr>
        <p:spPr>
          <a:xfrm>
            <a:off x="5633949" y="1570043"/>
            <a:ext cx="5554047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ct val="90000"/>
              </a:lnSpc>
              <a:defRPr sz="45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In conclusion</a:t>
            </a:r>
          </a:p>
        </p:txBody>
      </p:sp>
      <p:sp>
        <p:nvSpPr>
          <p:cNvPr id="481" name="TextBox 17">
            <a:extLst>
              <a:ext uri="{FF2B5EF4-FFF2-40B4-BE49-F238E27FC236}">
                <a16:creationId xmlns:a16="http://schemas.microsoft.com/office/drawing/2014/main" id="{19DC29DA-EAA2-E1E2-B400-5CA52F8489A9}"/>
              </a:ext>
            </a:extLst>
          </p:cNvPr>
          <p:cNvSpPr txBox="1"/>
          <p:nvPr/>
        </p:nvSpPr>
        <p:spPr>
          <a:xfrm>
            <a:off x="5693881" y="2537135"/>
            <a:ext cx="5434181" cy="2750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Corsair and Corsair Connect are on a mission to rid</a:t>
            </a:r>
            <a:endParaRPr dirty="0">
              <a:solidFill>
                <a:srgbClr val="FFFFFF"/>
              </a:solidFill>
            </a:endParaRPr>
          </a:p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the planet of the plague that is plastic pollution.</a:t>
            </a:r>
            <a:endParaRPr dirty="0">
              <a:solidFill>
                <a:srgbClr val="FFFFFF"/>
              </a:solidFill>
            </a:endParaRPr>
          </a:p>
          <a:p>
            <a:pPr defTabSz="609629">
              <a:lnSpc>
                <a:spcPct val="60000"/>
              </a:lnSpc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solidFill>
                <a:srgbClr val="FFFFFF"/>
              </a:solidFill>
            </a:endParaRPr>
          </a:p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Corsair turns plastic waste into advanced bio-oil.</a:t>
            </a:r>
            <a:endParaRPr dirty="0">
              <a:solidFill>
                <a:srgbClr val="FFFFFF"/>
              </a:solidFill>
            </a:endParaRPr>
          </a:p>
          <a:p>
            <a:pPr defTabSz="609629">
              <a:lnSpc>
                <a:spcPct val="60000"/>
              </a:lnSpc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solidFill>
                <a:srgbClr val="FFFFFF"/>
              </a:solidFill>
            </a:endParaRPr>
          </a:p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Corsair connect partners help people buy</a:t>
            </a:r>
            <a:endParaRPr dirty="0">
              <a:solidFill>
                <a:srgbClr val="FFFFFF"/>
              </a:solidFill>
            </a:endParaRPr>
          </a:p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the best plastic waste removal package for them.</a:t>
            </a:r>
            <a:endParaRPr dirty="0">
              <a:solidFill>
                <a:srgbClr val="FFFFFF"/>
              </a:solidFill>
            </a:endParaRPr>
          </a:p>
          <a:p>
            <a:pPr defTabSz="609629">
              <a:lnSpc>
                <a:spcPct val="60000"/>
              </a:lnSpc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solidFill>
                <a:srgbClr val="FFFFFF"/>
              </a:solidFill>
            </a:endParaRPr>
          </a:p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You can earn generous rewards helping people</a:t>
            </a:r>
            <a:endParaRPr dirty="0">
              <a:solidFill>
                <a:srgbClr val="FFFFFF"/>
              </a:solidFill>
            </a:endParaRPr>
          </a:p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go plastic neutral!</a:t>
            </a:r>
            <a:endParaRPr dirty="0">
              <a:solidFill>
                <a:srgbClr val="FFFFFF"/>
              </a:solidFill>
            </a:endParaRPr>
          </a:p>
          <a:p>
            <a:pPr defTabSz="609629">
              <a:lnSpc>
                <a:spcPct val="60000"/>
              </a:lnSpc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>
              <a:solidFill>
                <a:srgbClr val="FFFFFF"/>
              </a:solidFill>
            </a:endParaRPr>
          </a:p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Join us on our mission to save the world </a:t>
            </a:r>
            <a:endParaRPr dirty="0">
              <a:solidFill>
                <a:srgbClr val="FFFFFF"/>
              </a:solidFill>
            </a:endParaRPr>
          </a:p>
          <a:p>
            <a:pPr defTabSz="609629"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for future generations.</a:t>
            </a:r>
          </a:p>
        </p:txBody>
      </p:sp>
      <p:pic>
        <p:nvPicPr>
          <p:cNvPr id="482" name="Grafik 5" descr="Grafik 5">
            <a:extLst>
              <a:ext uri="{FF2B5EF4-FFF2-40B4-BE49-F238E27FC236}">
                <a16:creationId xmlns:a16="http://schemas.microsoft.com/office/drawing/2014/main" id="{4982CB27-5138-3B36-06EE-EACA36BC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7" b="6595"/>
          <a:stretch>
            <a:fillRect/>
          </a:stretch>
        </p:blipFill>
        <p:spPr>
          <a:xfrm>
            <a:off x="284492" y="241299"/>
            <a:ext cx="4709961" cy="63752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2266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7B250-450B-9A3D-78FB-052F06D59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CC gradient background 8.jpg" descr="CC gradient background 8.jpg">
            <a:extLst>
              <a:ext uri="{FF2B5EF4-FFF2-40B4-BE49-F238E27FC236}">
                <a16:creationId xmlns:a16="http://schemas.microsoft.com/office/drawing/2014/main" id="{7D3A43CC-E005-E453-1C67-88A874B4F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CC gradient background 7.jpg" descr="CC gradient background 7.jpg">
            <a:extLst>
              <a:ext uri="{FF2B5EF4-FFF2-40B4-BE49-F238E27FC236}">
                <a16:creationId xmlns:a16="http://schemas.microsoft.com/office/drawing/2014/main" id="{3B0562BC-2C68-C878-9087-D8F184BCE7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731"/>
          </a:blip>
          <a:srcRect l="23303" t="23049" r="191" b="444"/>
          <a:stretch>
            <a:fillRect/>
          </a:stretch>
        </p:blipFill>
        <p:spPr>
          <a:xfrm rot="10800000">
            <a:off x="0" y="-2"/>
            <a:ext cx="12192000" cy="685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Corsair Connect Logo-02.png" descr="Corsair Connect Logo-02.png">
            <a:extLst>
              <a:ext uri="{FF2B5EF4-FFF2-40B4-BE49-F238E27FC236}">
                <a16:creationId xmlns:a16="http://schemas.microsoft.com/office/drawing/2014/main" id="{60F04CB2-0F38-9054-2063-ACE28A6E3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190" y="5733431"/>
            <a:ext cx="2056891" cy="684608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TextBox 4">
            <a:extLst>
              <a:ext uri="{FF2B5EF4-FFF2-40B4-BE49-F238E27FC236}">
                <a16:creationId xmlns:a16="http://schemas.microsoft.com/office/drawing/2014/main" id="{30B05921-9996-166C-A6C1-E12A2D43A256}"/>
              </a:ext>
            </a:extLst>
          </p:cNvPr>
          <p:cNvSpPr txBox="1"/>
          <p:nvPr/>
        </p:nvSpPr>
        <p:spPr>
          <a:xfrm>
            <a:off x="8782" y="1759584"/>
            <a:ext cx="12174436" cy="2678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defRPr sz="30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/>
              <a:t>Start your</a:t>
            </a:r>
          </a:p>
          <a:p>
            <a:pPr algn="ctr" defTabSz="609629">
              <a:defRPr sz="30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/>
              <a:t>Corsair Connect</a:t>
            </a:r>
          </a:p>
          <a:p>
            <a:pPr algn="ctr" defTabSz="609629">
              <a:defRPr sz="30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/>
              <a:t>Business today</a:t>
            </a:r>
          </a:p>
          <a:p>
            <a:pPr algn="ctr" defTabSz="609629">
              <a:lnSpc>
                <a:spcPct val="70000"/>
              </a:lnSpc>
              <a:defRPr sz="30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dirty="0"/>
          </a:p>
          <a:p>
            <a:pPr algn="ctr" defTabSz="609629">
              <a:defRPr sz="30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/>
              <a:t>O</a:t>
            </a:r>
            <a:r>
              <a:rPr lang="de-DE" dirty="0"/>
              <a:t>NE </a:t>
            </a:r>
            <a:r>
              <a:rPr dirty="0"/>
              <a:t>MISSION</a:t>
            </a:r>
          </a:p>
          <a:p>
            <a:pPr algn="ctr" defTabSz="609629">
              <a:defRPr sz="30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/>
              <a:t>CONNECT WITH THE PLANET</a:t>
            </a:r>
          </a:p>
        </p:txBody>
      </p:sp>
    </p:spTree>
    <p:extLst>
      <p:ext uri="{BB962C8B-B14F-4D97-AF65-F5344CB8AC3E}">
        <p14:creationId xmlns:p14="http://schemas.microsoft.com/office/powerpoint/2010/main" val="62985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ircle"/>
          <p:cNvSpPr/>
          <p:nvPr/>
        </p:nvSpPr>
        <p:spPr>
          <a:xfrm>
            <a:off x="1276448" y="2728265"/>
            <a:ext cx="1270001" cy="1270001"/>
          </a:xfrm>
          <a:prstGeom prst="ellipse">
            <a:avLst/>
          </a:prstGeom>
          <a:solidFill>
            <a:srgbClr val="1D303E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5" name="TextBox 17"/>
          <p:cNvSpPr txBox="1"/>
          <p:nvPr/>
        </p:nvSpPr>
        <p:spPr>
          <a:xfrm>
            <a:off x="1085451" y="4348262"/>
            <a:ext cx="1651995" cy="532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lnSpc>
                <a:spcPts val="2300"/>
              </a:lnSpc>
              <a:defRPr sz="1600" cap="all">
                <a:solidFill>
                  <a:srgbClr val="1D303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The problem</a:t>
            </a:r>
          </a:p>
          <a:p>
            <a:pPr algn="ctr" defTabSz="609629">
              <a:lnSpc>
                <a:spcPts val="1900"/>
              </a:lnSpc>
              <a:defRPr sz="1500">
                <a:solidFill>
                  <a:srgbClr val="1D30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Plastic Waste </a:t>
            </a:r>
          </a:p>
        </p:txBody>
      </p:sp>
      <p:sp>
        <p:nvSpPr>
          <p:cNvPr id="346" name="TextBox 18"/>
          <p:cNvSpPr txBox="1"/>
          <p:nvPr/>
        </p:nvSpPr>
        <p:spPr>
          <a:xfrm>
            <a:off x="3296574" y="4348262"/>
            <a:ext cx="2595664" cy="532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lnSpc>
                <a:spcPts val="2300"/>
              </a:lnSpc>
              <a:defRPr sz="1600" cap="all">
                <a:solidFill>
                  <a:srgbClr val="1D303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The solution</a:t>
            </a:r>
          </a:p>
          <a:p>
            <a:pPr algn="ctr" defTabSz="609629">
              <a:lnSpc>
                <a:spcPts val="1900"/>
              </a:lnSpc>
              <a:defRPr sz="1500">
                <a:solidFill>
                  <a:srgbClr val="1D30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Corsair Group International</a:t>
            </a:r>
          </a:p>
        </p:txBody>
      </p:sp>
      <p:sp>
        <p:nvSpPr>
          <p:cNvPr id="347" name="TextBox 19"/>
          <p:cNvSpPr txBox="1"/>
          <p:nvPr/>
        </p:nvSpPr>
        <p:spPr>
          <a:xfrm>
            <a:off x="6450195" y="4348262"/>
            <a:ext cx="1995758" cy="532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lnSpc>
                <a:spcPts val="2300"/>
              </a:lnSpc>
              <a:defRPr sz="1600" cap="all">
                <a:solidFill>
                  <a:srgbClr val="1D303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The revolution</a:t>
            </a:r>
          </a:p>
          <a:p>
            <a:pPr algn="ctr" defTabSz="609629">
              <a:lnSpc>
                <a:spcPts val="1900"/>
              </a:lnSpc>
              <a:defRPr sz="1500">
                <a:solidFill>
                  <a:srgbClr val="1D30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CSR Plastic Credit </a:t>
            </a:r>
          </a:p>
        </p:txBody>
      </p:sp>
      <p:sp>
        <p:nvSpPr>
          <p:cNvPr id="348" name="TextBox 23"/>
          <p:cNvSpPr txBox="1"/>
          <p:nvPr/>
        </p:nvSpPr>
        <p:spPr>
          <a:xfrm>
            <a:off x="8960484" y="4348262"/>
            <a:ext cx="2144375" cy="532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609629">
              <a:lnSpc>
                <a:spcPts val="2300"/>
              </a:lnSpc>
              <a:defRPr sz="1600" cap="all">
                <a:solidFill>
                  <a:srgbClr val="1D303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The opportunity</a:t>
            </a:r>
          </a:p>
          <a:p>
            <a:pPr algn="ctr" defTabSz="609629">
              <a:lnSpc>
                <a:spcPts val="1900"/>
              </a:lnSpc>
              <a:defRPr sz="1500">
                <a:solidFill>
                  <a:srgbClr val="1D303E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Corsair Connect</a:t>
            </a:r>
          </a:p>
        </p:txBody>
      </p:sp>
      <p:sp>
        <p:nvSpPr>
          <p:cNvPr id="349" name="TextBox 16"/>
          <p:cNvSpPr txBox="1"/>
          <p:nvPr/>
        </p:nvSpPr>
        <p:spPr>
          <a:xfrm>
            <a:off x="-9428" y="969076"/>
            <a:ext cx="1221085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ct val="90000"/>
              </a:lnSpc>
              <a:defRPr sz="5300" cap="all">
                <a:solidFill>
                  <a:srgbClr val="1D303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dirty="0"/>
              <a:t>In this presentation</a:t>
            </a:r>
          </a:p>
        </p:txBody>
      </p:sp>
      <p:sp>
        <p:nvSpPr>
          <p:cNvPr id="350" name="We are independent partners, not financial advisors.…"/>
          <p:cNvSpPr txBox="1"/>
          <p:nvPr/>
        </p:nvSpPr>
        <p:spPr>
          <a:xfrm>
            <a:off x="-1" y="5841830"/>
            <a:ext cx="12192001" cy="69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 defTabSz="609629">
              <a:lnSpc>
                <a:spcPts val="1200"/>
              </a:lnSpc>
              <a:defRPr sz="800">
                <a:solidFill>
                  <a:srgbClr val="1D303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sz="900" dirty="0"/>
              <a:t>We are independent partners, not financial advisors.</a:t>
            </a:r>
          </a:p>
          <a:p>
            <a:pPr algn="ctr" defTabSz="609629">
              <a:lnSpc>
                <a:spcPts val="1200"/>
              </a:lnSpc>
              <a:defRPr sz="800">
                <a:solidFill>
                  <a:srgbClr val="1D303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sz="900" dirty="0"/>
              <a:t>The service offered by Corsair is that of a plastic waste removal service and is thus not a financial product.</a:t>
            </a:r>
          </a:p>
          <a:p>
            <a:pPr algn="ctr" defTabSz="609629">
              <a:lnSpc>
                <a:spcPts val="1200"/>
              </a:lnSpc>
              <a:defRPr sz="800">
                <a:solidFill>
                  <a:srgbClr val="1D303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sz="900" dirty="0"/>
              <a:t>The CSR plastic credit is provided as evidence of support for the combined mission of Corsair Connect and the Corsair Group.</a:t>
            </a:r>
          </a:p>
          <a:p>
            <a:pPr algn="ctr" defTabSz="609629">
              <a:lnSpc>
                <a:spcPts val="1200"/>
              </a:lnSpc>
              <a:defRPr sz="800">
                <a:solidFill>
                  <a:srgbClr val="1D303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pPr>
            <a:r>
              <a:rPr sz="900" dirty="0"/>
              <a:t>To remove plastic waste from our environment. As such, no financial license is required for its acquisition.</a:t>
            </a:r>
          </a:p>
        </p:txBody>
      </p:sp>
      <p:sp>
        <p:nvSpPr>
          <p:cNvPr id="351" name="Circle"/>
          <p:cNvSpPr/>
          <p:nvPr/>
        </p:nvSpPr>
        <p:spPr>
          <a:xfrm>
            <a:off x="3959405" y="2728265"/>
            <a:ext cx="1270001" cy="1270001"/>
          </a:xfrm>
          <a:prstGeom prst="ellipse">
            <a:avLst/>
          </a:prstGeom>
          <a:solidFill>
            <a:srgbClr val="1D303E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52" name="Circle"/>
          <p:cNvSpPr/>
          <p:nvPr/>
        </p:nvSpPr>
        <p:spPr>
          <a:xfrm>
            <a:off x="6813074" y="2728265"/>
            <a:ext cx="1270001" cy="1270001"/>
          </a:xfrm>
          <a:prstGeom prst="ellipse">
            <a:avLst/>
          </a:prstGeom>
          <a:solidFill>
            <a:srgbClr val="1D303E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53" name="Circle"/>
          <p:cNvSpPr/>
          <p:nvPr/>
        </p:nvSpPr>
        <p:spPr>
          <a:xfrm>
            <a:off x="9397671" y="2728265"/>
            <a:ext cx="1270001" cy="1270001"/>
          </a:xfrm>
          <a:prstGeom prst="ellipse">
            <a:avLst/>
          </a:prstGeom>
          <a:solidFill>
            <a:srgbClr val="1D303E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772" y="2986396"/>
            <a:ext cx="591268" cy="753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415" y="3013439"/>
            <a:ext cx="658067" cy="67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599" y="2953407"/>
            <a:ext cx="716950" cy="794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705" y="2973696"/>
            <a:ext cx="609932" cy="753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F1C74-122E-F92B-3DB4-3971B1B37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utterstock_2307670449.jpg" descr="shutterstock_2307670449.jpg">
            <a:extLst>
              <a:ext uri="{FF2B5EF4-FFF2-40B4-BE49-F238E27FC236}">
                <a16:creationId xmlns:a16="http://schemas.microsoft.com/office/drawing/2014/main" id="{BB579977-31F7-B27A-112D-0AC065C50C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" t="7797" b="7930"/>
          <a:stretch>
            <a:fillRect/>
          </a:stretch>
        </p:blipFill>
        <p:spPr>
          <a:xfrm>
            <a:off x="-7323" y="-4345"/>
            <a:ext cx="12206646" cy="6866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2" name="Gruppieren 3">
            <a:extLst>
              <a:ext uri="{FF2B5EF4-FFF2-40B4-BE49-F238E27FC236}">
                <a16:creationId xmlns:a16="http://schemas.microsoft.com/office/drawing/2014/main" id="{B9E73C63-CF5C-9234-3EF3-8171630905F8}"/>
              </a:ext>
            </a:extLst>
          </p:cNvPr>
          <p:cNvGrpSpPr/>
          <p:nvPr/>
        </p:nvGrpSpPr>
        <p:grpSpPr>
          <a:xfrm>
            <a:off x="283516" y="273446"/>
            <a:ext cx="5428211" cy="6257207"/>
            <a:chOff x="0" y="0"/>
            <a:chExt cx="5428210" cy="6257206"/>
          </a:xfrm>
        </p:grpSpPr>
        <p:pic>
          <p:nvPicPr>
            <p:cNvPr id="360" name="CC gradient background 7.jpg" descr="CC gradient background 7.jpg">
              <a:extLst>
                <a:ext uri="{FF2B5EF4-FFF2-40B4-BE49-F238E27FC236}">
                  <a16:creationId xmlns:a16="http://schemas.microsoft.com/office/drawing/2014/main" id="{8AD67C7F-BC2C-5333-8ADA-77E6DDEE3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168" t="227" r="145"/>
            <a:stretch>
              <a:fillRect/>
            </a:stretch>
          </p:blipFill>
          <p:spPr>
            <a:xfrm>
              <a:off x="-1" y="-1"/>
              <a:ext cx="5428212" cy="6257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1" name="TextBox 4">
              <a:extLst>
                <a:ext uri="{FF2B5EF4-FFF2-40B4-BE49-F238E27FC236}">
                  <a16:creationId xmlns:a16="http://schemas.microsoft.com/office/drawing/2014/main" id="{3F2D62D9-9DFB-6FA0-8B50-2B23ECA49B02}"/>
                </a:ext>
              </a:extLst>
            </p:cNvPr>
            <p:cNvSpPr txBox="1"/>
            <p:nvPr/>
          </p:nvSpPr>
          <p:spPr>
            <a:xfrm>
              <a:off x="622359" y="1758553"/>
              <a:ext cx="4183343" cy="279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609629">
                <a:defRPr sz="3600" cap="all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defRPr>
              </a:pPr>
              <a:r>
                <a:rPr dirty="0"/>
                <a:t>The plastic pollution</a:t>
              </a:r>
            </a:p>
            <a:p>
              <a:pPr defTabSz="609629">
                <a:defRPr sz="3600" cap="all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defRPr>
              </a:pPr>
              <a:r>
                <a:rPr dirty="0"/>
                <a:t>is devastating,</a:t>
              </a:r>
            </a:p>
            <a:p>
              <a:pPr defTabSz="609629">
                <a:defRPr sz="3600" cap="all">
                  <a:solidFill>
                    <a:srgbClr val="FFFFFF"/>
                  </a:solidFill>
                  <a:latin typeface="Montserrat ExtraBold"/>
                  <a:ea typeface="Montserrat ExtraBold"/>
                  <a:cs typeface="Montserrat ExtraBold"/>
                  <a:sym typeface="Montserrat ExtraBold"/>
                </a:defRPr>
              </a:pPr>
              <a:r>
                <a:rPr dirty="0"/>
                <a:t>but we have the solution.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79623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utterstock_2510819027.jpg" descr="shutterstock_2510819027.jpg"/>
          <p:cNvPicPr>
            <a:picLocks noChangeAspect="1"/>
          </p:cNvPicPr>
          <p:nvPr/>
        </p:nvPicPr>
        <p:blipFill>
          <a:blip r:embed="rId2"/>
          <a:srcRect l="191" t="34173" r="74564" b="29747"/>
          <a:stretch>
            <a:fillRect/>
          </a:stretch>
        </p:blipFill>
        <p:spPr>
          <a:xfrm>
            <a:off x="273059" y="246579"/>
            <a:ext cx="4207029" cy="400831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TextBox 4"/>
          <p:cNvSpPr txBox="1"/>
          <p:nvPr/>
        </p:nvSpPr>
        <p:spPr>
          <a:xfrm>
            <a:off x="703104" y="4661196"/>
            <a:ext cx="10129020" cy="153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defRPr sz="99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dirty="0"/>
              <a:t>The problem</a:t>
            </a:r>
          </a:p>
        </p:txBody>
      </p:sp>
      <p:sp>
        <p:nvSpPr>
          <p:cNvPr id="366" name="Rectangle"/>
          <p:cNvSpPr/>
          <p:nvPr/>
        </p:nvSpPr>
        <p:spPr>
          <a:xfrm>
            <a:off x="272930" y="246579"/>
            <a:ext cx="4207135" cy="4008438"/>
          </a:xfrm>
          <a:prstGeom prst="rect">
            <a:avLst/>
          </a:prstGeom>
          <a:solidFill>
            <a:srgbClr val="17313F">
              <a:alpha val="74722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213" y="1398721"/>
            <a:ext cx="1394570" cy="1397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rafik 4" descr="Grafik 4"/>
          <p:cNvPicPr>
            <a:picLocks noChangeAspect="1"/>
          </p:cNvPicPr>
          <p:nvPr/>
        </p:nvPicPr>
        <p:blipFill>
          <a:blip r:embed="rId4"/>
          <a:srcRect t="415" b="1"/>
          <a:stretch>
            <a:fillRect/>
          </a:stretch>
        </p:blipFill>
        <p:spPr>
          <a:xfrm>
            <a:off x="4743577" y="246578"/>
            <a:ext cx="7175518" cy="4008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roup"/>
          <p:cNvGrpSpPr/>
          <p:nvPr/>
        </p:nvGrpSpPr>
        <p:grpSpPr>
          <a:xfrm>
            <a:off x="247236" y="229220"/>
            <a:ext cx="11697521" cy="6399561"/>
            <a:chOff x="0" y="0"/>
            <a:chExt cx="11697519" cy="6399560"/>
          </a:xfrm>
        </p:grpSpPr>
        <p:pic>
          <p:nvPicPr>
            <p:cNvPr id="370" name="shutterstock_1106605616.jpg" descr="shutterstock_1106605616.jpg"/>
            <p:cNvPicPr>
              <a:picLocks noChangeAspect="1"/>
            </p:cNvPicPr>
            <p:nvPr/>
          </p:nvPicPr>
          <p:blipFill>
            <a:blip r:embed="rId2"/>
            <a:srcRect l="12876" t="7706" r="14"/>
            <a:stretch>
              <a:fillRect/>
            </a:stretch>
          </p:blipFill>
          <p:spPr>
            <a:xfrm>
              <a:off x="3399568" y="3186060"/>
              <a:ext cx="4549317" cy="321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6" name="Group"/>
            <p:cNvGrpSpPr/>
            <p:nvPr/>
          </p:nvGrpSpPr>
          <p:grpSpPr>
            <a:xfrm>
              <a:off x="-1" y="-1"/>
              <a:ext cx="11697521" cy="6399561"/>
              <a:chOff x="0" y="0"/>
              <a:chExt cx="11697519" cy="6399560"/>
            </a:xfrm>
          </p:grpSpPr>
          <p:grpSp>
            <p:nvGrpSpPr>
              <p:cNvPr id="374" name="Group"/>
              <p:cNvGrpSpPr/>
              <p:nvPr/>
            </p:nvGrpSpPr>
            <p:grpSpPr>
              <a:xfrm>
                <a:off x="0" y="-1"/>
                <a:ext cx="11695206" cy="6399000"/>
                <a:chOff x="0" y="0"/>
                <a:chExt cx="11695205" cy="6398999"/>
              </a:xfrm>
            </p:grpSpPr>
            <p:pic>
              <p:nvPicPr>
                <p:cNvPr id="371" name="shutterstock_1599745960.jpg" descr="shutterstock_1599745960.jpg"/>
                <p:cNvPicPr>
                  <a:picLocks noChangeAspect="1"/>
                </p:cNvPicPr>
                <p:nvPr/>
              </p:nvPicPr>
              <p:blipFill>
                <a:blip r:embed="rId3"/>
                <a:srcRect r="3942"/>
                <a:stretch>
                  <a:fillRect/>
                </a:stretch>
              </p:blipFill>
              <p:spPr>
                <a:xfrm>
                  <a:off x="2948835" y="-1"/>
                  <a:ext cx="4998550" cy="319567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2" name="shutterstock_139068830.jpg" descr="shutterstock_139068830.jpg"/>
                <p:cNvPicPr>
                  <a:picLocks noChangeAspect="1"/>
                </p:cNvPicPr>
                <p:nvPr/>
              </p:nvPicPr>
              <p:blipFill>
                <a:blip r:embed="rId4"/>
                <a:srcRect t="7989"/>
                <a:stretch>
                  <a:fillRect/>
                </a:stretch>
              </p:blipFill>
              <p:spPr>
                <a:xfrm>
                  <a:off x="7942047" y="-1"/>
                  <a:ext cx="3753159" cy="51799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3" name="shutterstock_2260915127.jpg" descr="shutterstock_2260915127.jpg"/>
                <p:cNvPicPr>
                  <a:picLocks noChangeAspect="1"/>
                </p:cNvPicPr>
                <p:nvPr/>
              </p:nvPicPr>
              <p:blipFill>
                <a:blip r:embed="rId5"/>
                <a:srcRect l="28379" r="714" b="9"/>
                <a:stretch>
                  <a:fillRect/>
                </a:stretch>
              </p:blipFill>
              <p:spPr>
                <a:xfrm>
                  <a:off x="-1" y="-1"/>
                  <a:ext cx="3402952" cy="63990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75" name="shutterstock_2411593493.jpg" descr="shutterstock_2411593493.jpg"/>
              <p:cNvPicPr>
                <a:picLocks noChangeAspect="1"/>
              </p:cNvPicPr>
              <p:nvPr/>
            </p:nvPicPr>
            <p:blipFill>
              <a:blip r:embed="rId6"/>
              <a:srcRect t="6511" b="6511"/>
              <a:stretch>
                <a:fillRect/>
              </a:stretch>
            </p:blipFill>
            <p:spPr>
              <a:xfrm>
                <a:off x="7945867" y="4224207"/>
                <a:ext cx="3751653" cy="2175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78" name="Grafik 1" descr="Grafik 1"/>
          <p:cNvPicPr>
            <a:picLocks noChangeAspect="1"/>
          </p:cNvPicPr>
          <p:nvPr/>
        </p:nvPicPr>
        <p:blipFill>
          <a:blip r:embed="rId7"/>
          <a:srcRect r="18716"/>
          <a:stretch>
            <a:fillRect/>
          </a:stretch>
        </p:blipFill>
        <p:spPr>
          <a:xfrm>
            <a:off x="3646804" y="228713"/>
            <a:ext cx="4547817" cy="3305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CC gradient background 7.jpg" descr="CC gradient background 7.jpg"/>
          <p:cNvPicPr>
            <a:picLocks noChangeAspect="1"/>
          </p:cNvPicPr>
          <p:nvPr/>
        </p:nvPicPr>
        <p:blipFill>
          <a:blip r:embed="rId2"/>
          <a:srcRect l="142" t="142" r="142" b="14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TextBox 8"/>
          <p:cNvSpPr txBox="1"/>
          <p:nvPr/>
        </p:nvSpPr>
        <p:spPr>
          <a:xfrm>
            <a:off x="1904920" y="697452"/>
            <a:ext cx="4319220" cy="1074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lnSpc>
                <a:spcPts val="4200"/>
              </a:lnSpc>
              <a:defRPr sz="36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Estimated time</a:t>
            </a:r>
          </a:p>
          <a:p>
            <a:pPr defTabSz="609629">
              <a:lnSpc>
                <a:spcPts val="4200"/>
              </a:lnSpc>
              <a:defRPr sz="36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to break down</a:t>
            </a:r>
          </a:p>
        </p:txBody>
      </p:sp>
      <p:sp>
        <p:nvSpPr>
          <p:cNvPr id="382" name="TextBox 9"/>
          <p:cNvSpPr txBox="1"/>
          <p:nvPr/>
        </p:nvSpPr>
        <p:spPr>
          <a:xfrm>
            <a:off x="8430759" y="6047647"/>
            <a:ext cx="2005710" cy="150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defTabSz="609629">
              <a:lnSpc>
                <a:spcPts val="1300"/>
              </a:lnSpc>
              <a:defRPr sz="8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r>
              <a:rPr dirty="0"/>
              <a:t>Source: NOAA / Woods Hole Sea Grant</a:t>
            </a:r>
          </a:p>
        </p:txBody>
      </p:sp>
      <p:sp>
        <p:nvSpPr>
          <p:cNvPr id="383" name="Line"/>
          <p:cNvSpPr/>
          <p:nvPr/>
        </p:nvSpPr>
        <p:spPr>
          <a:xfrm>
            <a:off x="2344685" y="2345293"/>
            <a:ext cx="7999994" cy="29103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69" y="21600"/>
                </a:lnTo>
                <a:lnTo>
                  <a:pt x="21600" y="21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4" name="Rectangle"/>
          <p:cNvSpPr/>
          <p:nvPr/>
        </p:nvSpPr>
        <p:spPr>
          <a:xfrm>
            <a:off x="3178869" y="4952570"/>
            <a:ext cx="470852" cy="290791"/>
          </a:xfrm>
          <a:prstGeom prst="rect">
            <a:avLst/>
          </a:prstGeom>
          <a:gradFill>
            <a:gsLst>
              <a:gs pos="0">
                <a:srgbClr val="FFFFFF">
                  <a:alpha val="45450"/>
                </a:srgbClr>
              </a:gs>
              <a:gs pos="25450">
                <a:srgbClr val="FFFFFF">
                  <a:alpha val="34062"/>
                </a:srgbClr>
              </a:gs>
              <a:gs pos="49989">
                <a:srgbClr val="FFFFFF">
                  <a:alpha val="22674"/>
                </a:srgbClr>
              </a:gs>
              <a:gs pos="100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>
                    <a:alpha val="5000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5" name="Rectangle"/>
          <p:cNvSpPr/>
          <p:nvPr/>
        </p:nvSpPr>
        <p:spPr>
          <a:xfrm>
            <a:off x="4732065" y="4127736"/>
            <a:ext cx="470852" cy="1115624"/>
          </a:xfrm>
          <a:prstGeom prst="rect">
            <a:avLst/>
          </a:prstGeom>
          <a:gradFill>
            <a:gsLst>
              <a:gs pos="0">
                <a:srgbClr val="FFFFFF">
                  <a:alpha val="45450"/>
                </a:srgbClr>
              </a:gs>
              <a:gs pos="25450">
                <a:srgbClr val="FFFFFF">
                  <a:alpha val="34062"/>
                </a:srgbClr>
              </a:gs>
              <a:gs pos="49989">
                <a:srgbClr val="FFFFFF">
                  <a:alpha val="22674"/>
                </a:srgbClr>
              </a:gs>
              <a:gs pos="100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>
                    <a:alpha val="5000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6" name="Rectangle"/>
          <p:cNvSpPr/>
          <p:nvPr/>
        </p:nvSpPr>
        <p:spPr>
          <a:xfrm>
            <a:off x="6285262" y="2721089"/>
            <a:ext cx="470852" cy="2522271"/>
          </a:xfrm>
          <a:prstGeom prst="rect">
            <a:avLst/>
          </a:prstGeom>
          <a:gradFill>
            <a:gsLst>
              <a:gs pos="0">
                <a:srgbClr val="FFFFFF">
                  <a:alpha val="45450"/>
                </a:srgbClr>
              </a:gs>
              <a:gs pos="25450">
                <a:srgbClr val="FFFFFF">
                  <a:alpha val="34062"/>
                </a:srgbClr>
              </a:gs>
              <a:gs pos="49989">
                <a:srgbClr val="FFFFFF">
                  <a:alpha val="22674"/>
                </a:srgbClr>
              </a:gs>
              <a:gs pos="100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>
                    <a:alpha val="5000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7" name="Rectangle"/>
          <p:cNvSpPr/>
          <p:nvPr/>
        </p:nvSpPr>
        <p:spPr>
          <a:xfrm>
            <a:off x="9391653" y="2418802"/>
            <a:ext cx="470852" cy="2824558"/>
          </a:xfrm>
          <a:prstGeom prst="rect">
            <a:avLst/>
          </a:prstGeom>
          <a:gradFill>
            <a:gsLst>
              <a:gs pos="0">
                <a:srgbClr val="FFFFFF">
                  <a:alpha val="45450"/>
                </a:srgbClr>
              </a:gs>
              <a:gs pos="25450">
                <a:srgbClr val="FFFFFF">
                  <a:alpha val="34062"/>
                </a:srgbClr>
              </a:gs>
              <a:gs pos="49989">
                <a:srgbClr val="FFFFFF">
                  <a:alpha val="22674"/>
                </a:srgbClr>
              </a:gs>
              <a:gs pos="100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>
                    <a:alpha val="5000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88" name="TextBox 17"/>
          <p:cNvSpPr txBox="1"/>
          <p:nvPr/>
        </p:nvSpPr>
        <p:spPr>
          <a:xfrm>
            <a:off x="2886336" y="5452641"/>
            <a:ext cx="1055920" cy="2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Styrofoam cup</a:t>
            </a:r>
          </a:p>
        </p:txBody>
      </p:sp>
      <p:sp>
        <p:nvSpPr>
          <p:cNvPr id="389" name="TextBox 17"/>
          <p:cNvSpPr txBox="1"/>
          <p:nvPr/>
        </p:nvSpPr>
        <p:spPr>
          <a:xfrm>
            <a:off x="4422502" y="5452641"/>
            <a:ext cx="1089981" cy="2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Aluminium can</a:t>
            </a:r>
          </a:p>
        </p:txBody>
      </p:sp>
      <p:sp>
        <p:nvSpPr>
          <p:cNvPr id="390" name="TextBox 17"/>
          <p:cNvSpPr txBox="1"/>
          <p:nvPr/>
        </p:nvSpPr>
        <p:spPr>
          <a:xfrm>
            <a:off x="6285262" y="5452641"/>
            <a:ext cx="470852" cy="2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Nappy</a:t>
            </a:r>
          </a:p>
        </p:txBody>
      </p:sp>
      <p:sp>
        <p:nvSpPr>
          <p:cNvPr id="391" name="TextBox 17"/>
          <p:cNvSpPr txBox="1"/>
          <p:nvPr/>
        </p:nvSpPr>
        <p:spPr>
          <a:xfrm>
            <a:off x="7608816" y="5452641"/>
            <a:ext cx="930135" cy="2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Plastic bottle</a:t>
            </a:r>
          </a:p>
        </p:txBody>
      </p:sp>
      <p:sp>
        <p:nvSpPr>
          <p:cNvPr id="392" name="TextBox 17"/>
          <p:cNvSpPr txBox="1"/>
          <p:nvPr/>
        </p:nvSpPr>
        <p:spPr>
          <a:xfrm>
            <a:off x="8983708" y="5452641"/>
            <a:ext cx="1286742" cy="2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Plastic toothbrush</a:t>
            </a:r>
          </a:p>
        </p:txBody>
      </p:sp>
      <p:sp>
        <p:nvSpPr>
          <p:cNvPr id="393" name="TextBox 17"/>
          <p:cNvSpPr txBox="1"/>
          <p:nvPr/>
        </p:nvSpPr>
        <p:spPr>
          <a:xfrm>
            <a:off x="3123177" y="4679265"/>
            <a:ext cx="582237" cy="2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50 years</a:t>
            </a:r>
          </a:p>
        </p:txBody>
      </p:sp>
      <p:sp>
        <p:nvSpPr>
          <p:cNvPr id="394" name="TextBox 17"/>
          <p:cNvSpPr txBox="1"/>
          <p:nvPr/>
        </p:nvSpPr>
        <p:spPr>
          <a:xfrm>
            <a:off x="4631004" y="3861284"/>
            <a:ext cx="672973" cy="2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200 years</a:t>
            </a:r>
          </a:p>
        </p:txBody>
      </p:sp>
      <p:sp>
        <p:nvSpPr>
          <p:cNvPr id="395" name="TextBox 17"/>
          <p:cNvSpPr txBox="1"/>
          <p:nvPr/>
        </p:nvSpPr>
        <p:spPr>
          <a:xfrm>
            <a:off x="6184200" y="2460426"/>
            <a:ext cx="672973" cy="2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450 years</a:t>
            </a:r>
          </a:p>
        </p:txBody>
      </p:sp>
      <p:sp>
        <p:nvSpPr>
          <p:cNvPr id="396" name="TextBox 17"/>
          <p:cNvSpPr txBox="1"/>
          <p:nvPr/>
        </p:nvSpPr>
        <p:spPr>
          <a:xfrm>
            <a:off x="7737396" y="2460426"/>
            <a:ext cx="672973" cy="228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450 years</a:t>
            </a:r>
          </a:p>
        </p:txBody>
      </p:sp>
      <p:sp>
        <p:nvSpPr>
          <p:cNvPr id="397" name="TextBox 17"/>
          <p:cNvSpPr txBox="1"/>
          <p:nvPr/>
        </p:nvSpPr>
        <p:spPr>
          <a:xfrm>
            <a:off x="9290593" y="2130817"/>
            <a:ext cx="672973" cy="228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ts val="19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500 years</a:t>
            </a:r>
          </a:p>
        </p:txBody>
      </p:sp>
      <p:sp>
        <p:nvSpPr>
          <p:cNvPr id="398" name="TextBox 17"/>
          <p:cNvSpPr txBox="1"/>
          <p:nvPr/>
        </p:nvSpPr>
        <p:spPr>
          <a:xfrm>
            <a:off x="1847321" y="2319781"/>
            <a:ext cx="352593" cy="302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r" defTabSz="609629">
              <a:lnSpc>
                <a:spcPct val="3200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500</a:t>
            </a:r>
          </a:p>
          <a:p>
            <a:pPr algn="r" defTabSz="609629">
              <a:lnSpc>
                <a:spcPct val="3200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400</a:t>
            </a:r>
          </a:p>
          <a:p>
            <a:pPr algn="r" defTabSz="609629">
              <a:lnSpc>
                <a:spcPct val="3200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300</a:t>
            </a:r>
          </a:p>
          <a:p>
            <a:pPr algn="r" defTabSz="609629">
              <a:lnSpc>
                <a:spcPct val="3200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200</a:t>
            </a:r>
          </a:p>
          <a:p>
            <a:pPr algn="r" defTabSz="609629">
              <a:lnSpc>
                <a:spcPct val="3200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100</a:t>
            </a:r>
          </a:p>
          <a:p>
            <a:pPr algn="r" defTabSz="609629">
              <a:lnSpc>
                <a:spcPct val="320000"/>
              </a:lnSpc>
              <a:defRPr sz="11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0</a:t>
            </a:r>
          </a:p>
        </p:txBody>
      </p:sp>
      <p:sp>
        <p:nvSpPr>
          <p:cNvPr id="399" name="Line"/>
          <p:cNvSpPr/>
          <p:nvPr/>
        </p:nvSpPr>
        <p:spPr>
          <a:xfrm>
            <a:off x="2353208" y="2409968"/>
            <a:ext cx="7796374" cy="2"/>
          </a:xfrm>
          <a:prstGeom prst="line">
            <a:avLst/>
          </a:prstGeom>
          <a:ln w="6350">
            <a:solidFill>
              <a:srgbClr val="FFFFFF">
                <a:alpha val="19759"/>
              </a:srgbClr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0" name="Line"/>
          <p:cNvSpPr/>
          <p:nvPr/>
        </p:nvSpPr>
        <p:spPr>
          <a:xfrm>
            <a:off x="2353208" y="2982558"/>
            <a:ext cx="7796374" cy="2"/>
          </a:xfrm>
          <a:prstGeom prst="line">
            <a:avLst/>
          </a:prstGeom>
          <a:ln w="6350">
            <a:solidFill>
              <a:srgbClr val="FFFFFF">
                <a:alpha val="19759"/>
              </a:srgbClr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1" name="Line"/>
          <p:cNvSpPr/>
          <p:nvPr/>
        </p:nvSpPr>
        <p:spPr>
          <a:xfrm>
            <a:off x="2353208" y="3555148"/>
            <a:ext cx="7796374" cy="2"/>
          </a:xfrm>
          <a:prstGeom prst="line">
            <a:avLst/>
          </a:prstGeom>
          <a:ln w="6350">
            <a:solidFill>
              <a:srgbClr val="FFFFFF">
                <a:alpha val="19759"/>
              </a:srgbClr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2" name="Line"/>
          <p:cNvSpPr/>
          <p:nvPr/>
        </p:nvSpPr>
        <p:spPr>
          <a:xfrm>
            <a:off x="2353208" y="4127736"/>
            <a:ext cx="7796374" cy="2"/>
          </a:xfrm>
          <a:prstGeom prst="line">
            <a:avLst/>
          </a:prstGeom>
          <a:ln w="6350">
            <a:solidFill>
              <a:srgbClr val="FFFFFF">
                <a:alpha val="19759"/>
              </a:srgbClr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3" name="Line"/>
          <p:cNvSpPr/>
          <p:nvPr/>
        </p:nvSpPr>
        <p:spPr>
          <a:xfrm>
            <a:off x="2353208" y="4700325"/>
            <a:ext cx="7796374" cy="2"/>
          </a:xfrm>
          <a:prstGeom prst="line">
            <a:avLst/>
          </a:prstGeom>
          <a:ln w="6350">
            <a:solidFill>
              <a:srgbClr val="FFFFFF">
                <a:alpha val="19759"/>
              </a:srgbClr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4" name="Rectangle"/>
          <p:cNvSpPr/>
          <p:nvPr/>
        </p:nvSpPr>
        <p:spPr>
          <a:xfrm>
            <a:off x="7838457" y="2739646"/>
            <a:ext cx="470852" cy="2522271"/>
          </a:xfrm>
          <a:prstGeom prst="rect">
            <a:avLst/>
          </a:prstGeom>
          <a:gradFill>
            <a:gsLst>
              <a:gs pos="0">
                <a:srgbClr val="FFFFFF">
                  <a:alpha val="45450"/>
                </a:srgbClr>
              </a:gs>
              <a:gs pos="25450">
                <a:srgbClr val="FFFFFF">
                  <a:alpha val="34062"/>
                </a:srgbClr>
              </a:gs>
              <a:gs pos="49989">
                <a:srgbClr val="FFFFFF">
                  <a:alpha val="22674"/>
                </a:srgbClr>
              </a:gs>
              <a:gs pos="100000">
                <a:srgbClr val="FFFFFF">
                  <a:alpha val="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000000">
                    <a:alpha val="50000"/>
                  </a:srgbClr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Box 4"/>
          <p:cNvSpPr txBox="1"/>
          <p:nvPr/>
        </p:nvSpPr>
        <p:spPr>
          <a:xfrm>
            <a:off x="4981708" y="1168409"/>
            <a:ext cx="652970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ct val="80000"/>
              </a:lnSpc>
              <a:defRPr sz="57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rPr dirty="0"/>
              <a:t>The solution</a:t>
            </a:r>
          </a:p>
        </p:txBody>
      </p:sp>
      <p:sp>
        <p:nvSpPr>
          <p:cNvPr id="407" name="TextBox 20"/>
          <p:cNvSpPr txBox="1"/>
          <p:nvPr/>
        </p:nvSpPr>
        <p:spPr>
          <a:xfrm>
            <a:off x="4969871" y="2029675"/>
            <a:ext cx="5737269" cy="37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ts val="2900"/>
              </a:lnSpc>
              <a:defRPr sz="2500" cap="all">
                <a:solidFill>
                  <a:srgbClr val="17313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dirty="0"/>
              <a:t>Corsair Group International</a:t>
            </a:r>
          </a:p>
        </p:txBody>
      </p:sp>
      <p:sp>
        <p:nvSpPr>
          <p:cNvPr id="408" name="TextBox 10"/>
          <p:cNvSpPr txBox="1"/>
          <p:nvPr/>
        </p:nvSpPr>
        <p:spPr>
          <a:xfrm>
            <a:off x="5016432" y="2920162"/>
            <a:ext cx="5825288" cy="2769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lnSpc>
                <a:spcPct val="150000"/>
              </a:lnSpc>
              <a:defRPr sz="1700" cap="all">
                <a:solidFill>
                  <a:srgbClr val="17313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dirty="0"/>
              <a:t>Transitioning to a circular economy</a:t>
            </a:r>
          </a:p>
          <a:p>
            <a:pPr defTabSz="609629">
              <a:lnSpc>
                <a:spcPct val="1100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Corsair transforms plastic waste into advanced bio-oil, also known as pyrolysis oil. This is then used to manufacture </a:t>
            </a:r>
          </a:p>
          <a:p>
            <a:pPr defTabSz="609629">
              <a:lnSpc>
                <a:spcPct val="1100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the plastics we need in our daily lives.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 defTabSz="609629">
              <a:lnSpc>
                <a:spcPct val="1100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By providing much needed solutions to global environmental problems such as plastic waste, air pollution and water pollution, Corsair is playing an important role </a:t>
            </a:r>
          </a:p>
          <a:p>
            <a:pPr defTabSz="609629">
              <a:lnSpc>
                <a:spcPct val="1100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in the creation of a circular economy.</a:t>
            </a:r>
          </a:p>
          <a:p>
            <a:pPr defTabSz="609629">
              <a:lnSpc>
                <a:spcPct val="60000"/>
              </a:lnSpc>
              <a:defRPr sz="1500">
                <a:solidFill>
                  <a:srgbClr val="1B3356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dirty="0"/>
          </a:p>
          <a:p>
            <a:pPr defTabSz="609629">
              <a:lnSpc>
                <a:spcPts val="1900"/>
              </a:lnSpc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/>
              <a:t>Sustainable solutions for the pollution of the planet.</a:t>
            </a:r>
          </a:p>
        </p:txBody>
      </p:sp>
      <p:sp>
        <p:nvSpPr>
          <p:cNvPr id="409" name="Rectangle"/>
          <p:cNvSpPr/>
          <p:nvPr/>
        </p:nvSpPr>
        <p:spPr>
          <a:xfrm>
            <a:off x="260980" y="247621"/>
            <a:ext cx="4010835" cy="1983721"/>
          </a:xfrm>
          <a:prstGeom prst="rect">
            <a:avLst/>
          </a:prstGeom>
          <a:solidFill>
            <a:srgbClr val="17313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10" name="Screenshot 2025-12-18 at 13.25.35.png" descr="Screenshot 2025-12-18 at 13.25.35.png"/>
          <p:cNvPicPr>
            <a:picLocks noChangeAspect="1"/>
          </p:cNvPicPr>
          <p:nvPr/>
        </p:nvPicPr>
        <p:blipFill>
          <a:blip r:embed="rId2"/>
          <a:srcRect l="13199" t="649" r="342" b="2907"/>
          <a:stretch>
            <a:fillRect/>
          </a:stretch>
        </p:blipFill>
        <p:spPr>
          <a:xfrm>
            <a:off x="261166" y="2436941"/>
            <a:ext cx="4010486" cy="1983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75" y="968581"/>
            <a:ext cx="2568046" cy="59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Screenshot 2025-12-18 at 13.26.17.png" descr="Screenshot 2025-12-18 at 13.26.17.png"/>
          <p:cNvPicPr>
            <a:picLocks noChangeAspect="1"/>
          </p:cNvPicPr>
          <p:nvPr/>
        </p:nvPicPr>
        <p:blipFill>
          <a:blip r:embed="rId4"/>
          <a:srcRect l="6219" t="1914" r="6219" b="486"/>
          <a:stretch>
            <a:fillRect/>
          </a:stretch>
        </p:blipFill>
        <p:spPr>
          <a:xfrm>
            <a:off x="261186" y="4626521"/>
            <a:ext cx="4010487" cy="1983993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Freeform 16"/>
          <p:cNvSpPr/>
          <p:nvPr/>
        </p:nvSpPr>
        <p:spPr>
          <a:xfrm>
            <a:off x="9403726" y="6281075"/>
            <a:ext cx="183922" cy="181623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8" tIns="45718" rIns="45718" bIns="45718"/>
          <a:lstStyle/>
          <a:p>
            <a:pPr defTabSz="609629">
              <a:defRPr sz="1200"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CC gradient background 1.jpg" descr="CC gradient background 1.jpg"/>
          <p:cNvPicPr>
            <a:picLocks noChangeAspect="1"/>
          </p:cNvPicPr>
          <p:nvPr/>
        </p:nvPicPr>
        <p:blipFill>
          <a:blip r:embed="rId2"/>
          <a:srcRect l="33372" r="21431"/>
          <a:stretch>
            <a:fillRect/>
          </a:stretch>
        </p:blipFill>
        <p:spPr>
          <a:xfrm>
            <a:off x="246607" y="245704"/>
            <a:ext cx="5115473" cy="6366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Kaipola drone.jpg" descr="Kaipola drone.jpg"/>
          <p:cNvPicPr>
            <a:picLocks noChangeAspect="1"/>
          </p:cNvPicPr>
          <p:nvPr/>
        </p:nvPicPr>
        <p:blipFill>
          <a:blip r:embed="rId3"/>
          <a:srcRect l="4948" t="25143" r="304" b="11054"/>
          <a:stretch>
            <a:fillRect/>
          </a:stretch>
        </p:blipFill>
        <p:spPr>
          <a:xfrm>
            <a:off x="5605170" y="3773129"/>
            <a:ext cx="6341020" cy="284715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TextBox 4"/>
          <p:cNvSpPr txBox="1"/>
          <p:nvPr/>
        </p:nvSpPr>
        <p:spPr>
          <a:xfrm>
            <a:off x="571206" y="3340903"/>
            <a:ext cx="3922719" cy="285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609629">
              <a:defRPr sz="37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Corsair</a:t>
            </a:r>
          </a:p>
          <a:p>
            <a:pPr defTabSz="609629">
              <a:defRPr sz="3700" cap="all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is building facilities all over the world</a:t>
            </a:r>
          </a:p>
        </p:txBody>
      </p:sp>
      <p:pic>
        <p:nvPicPr>
          <p:cNvPr id="41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83" y="1990531"/>
            <a:ext cx="855234" cy="1090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0699" y="753423"/>
            <a:ext cx="4569814" cy="273217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TextBox 10"/>
          <p:cNvSpPr txBox="1"/>
          <p:nvPr/>
        </p:nvSpPr>
        <p:spPr>
          <a:xfrm>
            <a:off x="5605169" y="529345"/>
            <a:ext cx="634087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 defTabSz="609629">
              <a:lnSpc>
                <a:spcPct val="90000"/>
              </a:lnSpc>
              <a:defRPr sz="24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r>
              <a:t>Expansion plan for 2030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AEBCF34-2884-901F-D06B-CBA58397FA51}"/>
              </a:ext>
            </a:extLst>
          </p:cNvPr>
          <p:cNvGrpSpPr/>
          <p:nvPr/>
        </p:nvGrpSpPr>
        <p:grpSpPr>
          <a:xfrm>
            <a:off x="9409663" y="3633201"/>
            <a:ext cx="2284075" cy="458472"/>
            <a:chOff x="9409663" y="3633201"/>
            <a:chExt cx="2284075" cy="458472"/>
          </a:xfrm>
        </p:grpSpPr>
        <p:sp>
          <p:nvSpPr>
            <p:cNvPr id="421" name="Rectangle"/>
            <p:cNvSpPr/>
            <p:nvPr/>
          </p:nvSpPr>
          <p:spPr>
            <a:xfrm>
              <a:off x="9409663" y="3633201"/>
              <a:ext cx="2284075" cy="458472"/>
            </a:xfrm>
            <a:prstGeom prst="rect">
              <a:avLst/>
            </a:prstGeom>
            <a:solidFill>
              <a:srgbClr val="16313F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>
                <a:defRPr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22" name="TextBox 10"/>
            <p:cNvSpPr txBox="1"/>
            <p:nvPr/>
          </p:nvSpPr>
          <p:spPr>
            <a:xfrm>
              <a:off x="9573366" y="3767187"/>
              <a:ext cx="1956670" cy="1905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 defTabSz="609629">
                <a:defRPr sz="120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rPr dirty="0"/>
                <a:t>Kaipola facility, Finland</a:t>
              </a:r>
            </a:p>
          </p:txBody>
        </p:sp>
      </p:grp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9998E-7718-B0D0-052F-3F87BE644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SCC Plus logo.avif" descr="ISCC Plus logo.avif">
            <a:extLst>
              <a:ext uri="{FF2B5EF4-FFF2-40B4-BE49-F238E27FC236}">
                <a16:creationId xmlns:a16="http://schemas.microsoft.com/office/drawing/2014/main" id="{0EE35D07-58D7-0506-C5DB-3A36EF83E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687" y="555250"/>
            <a:ext cx="2661594" cy="2661593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extBox 4">
            <a:extLst>
              <a:ext uri="{FF2B5EF4-FFF2-40B4-BE49-F238E27FC236}">
                <a16:creationId xmlns:a16="http://schemas.microsoft.com/office/drawing/2014/main" id="{190B23E0-0509-8EAE-267B-A7D35EC8C3AB}"/>
              </a:ext>
            </a:extLst>
          </p:cNvPr>
          <p:cNvSpPr txBox="1"/>
          <p:nvPr/>
        </p:nvSpPr>
        <p:spPr>
          <a:xfrm>
            <a:off x="859617" y="3216843"/>
            <a:ext cx="5466974" cy="2423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l" defTabSz="609629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7313F"/>
                </a:solidFill>
                <a:effectLst/>
                <a:uLnTx/>
                <a:uFillTx/>
                <a:latin typeface="Montserrat Regular"/>
                <a:sym typeface="Montserrat Regular"/>
              </a:rPr>
              <a:t>This prestigious certification ensures and verifies that </a:t>
            </a:r>
          </a:p>
          <a:p>
            <a:pPr marL="0" marR="0" lvl="0" indent="0" algn="l" defTabSz="609629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7313F"/>
                </a:solidFill>
                <a:effectLst/>
                <a:uLnTx/>
                <a:uFillTx/>
                <a:latin typeface="Montserrat Regular"/>
                <a:sym typeface="Montserrat Regular"/>
              </a:rPr>
              <a:t>a company meets globally recognised environmental </a:t>
            </a:r>
          </a:p>
          <a:p>
            <a:pPr marL="0" marR="0" lvl="0" indent="0" algn="l" defTabSz="609629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7313F"/>
                </a:solidFill>
                <a:effectLst/>
                <a:uLnTx/>
                <a:uFillTx/>
                <a:latin typeface="Montserrat Regular"/>
                <a:sym typeface="Montserrat Regular"/>
              </a:rPr>
              <a:t>and social sustainability requirements.</a:t>
            </a:r>
          </a:p>
          <a:p>
            <a:pPr marL="0" marR="0" lvl="0" indent="0" algn="l" defTabSz="609629" rtl="0" eaLnBrk="1" fontAlgn="auto" latinLnBrk="0" hangingPunc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17313F"/>
              </a:solidFill>
              <a:effectLst/>
              <a:uLnTx/>
              <a:uFillTx/>
              <a:latin typeface="Montserrat Regular"/>
              <a:sym typeface="Montserrat Regular"/>
            </a:endParaRPr>
          </a:p>
          <a:p>
            <a:pPr marL="228600" marR="0" lvl="0" indent="-228600" algn="l" defTabSz="609629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313F"/>
              </a:buClr>
              <a:buSzPct val="180000"/>
              <a:buFontTx/>
              <a:buChar char="•"/>
              <a:tabLst/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7313F"/>
                </a:solidFill>
                <a:effectLst/>
                <a:uLnTx/>
                <a:uFillTx/>
                <a:latin typeface="Montserrat Regular"/>
                <a:sym typeface="Montserrat Regular"/>
              </a:rPr>
              <a:t>Our clients, oil companies, want and need to buy advanced bio-oil from certified companies.</a:t>
            </a:r>
          </a:p>
          <a:p>
            <a:pPr marL="228600" marR="0" lvl="0" indent="-228600" algn="l" defTabSz="609629" rtl="0" eaLnBrk="1" fontAlgn="auto" latinLnBrk="0" hangingPunc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7313F"/>
              </a:buClr>
              <a:buSzPct val="180000"/>
              <a:buFontTx/>
              <a:buChar char="•"/>
              <a:tabLst/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17313F"/>
              </a:solidFill>
              <a:effectLst/>
              <a:uLnTx/>
              <a:uFillTx/>
              <a:latin typeface="Montserrat Regular"/>
              <a:sym typeface="Montserrat Regular"/>
            </a:endParaRPr>
          </a:p>
          <a:p>
            <a:pPr marL="228600" marR="0" lvl="0" indent="-228600" algn="l" defTabSz="609629" rtl="0" eaLnBrk="1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7313F"/>
              </a:buClr>
              <a:buSzPct val="180000"/>
              <a:buFontTx/>
              <a:buChar char="•"/>
              <a:tabLst/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7313F"/>
                </a:solidFill>
                <a:effectLst/>
                <a:uLnTx/>
                <a:uFillTx/>
                <a:latin typeface="Montserrat Regular"/>
                <a:sym typeface="Montserrat Regular"/>
              </a:rPr>
              <a:t>Plastic manufacturing companies are required by law to use recycled plastic in the production of new plastic.</a:t>
            </a:r>
          </a:p>
          <a:p>
            <a:pPr marL="228600" marR="0" lvl="0" indent="-228600" algn="l" defTabSz="609629" rtl="0" eaLnBrk="1" fontAlgn="auto" latinLnBrk="0" hangingPunct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7313F"/>
              </a:buClr>
              <a:buSzPct val="180000"/>
              <a:buFontTx/>
              <a:buChar char="•"/>
              <a:tabLst/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 kumimoji="0" lang="en-GB" sz="1500" b="0" i="0" u="none" strike="noStrike" kern="0" cap="none" spc="0" normalizeH="0" baseline="0" noProof="0" dirty="0">
              <a:ln>
                <a:noFill/>
              </a:ln>
              <a:solidFill>
                <a:srgbClr val="17313F"/>
              </a:solidFill>
              <a:effectLst/>
              <a:uLnTx/>
              <a:uFillTx/>
              <a:latin typeface="Montserrat Regular"/>
              <a:sym typeface="Montserrat Regular"/>
            </a:endParaRPr>
          </a:p>
          <a:p>
            <a:pPr marL="228600" marR="0" lvl="0" indent="-228600" algn="l" defTabSz="60962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13F"/>
              </a:buClr>
              <a:buSzPct val="180000"/>
              <a:buFontTx/>
              <a:buChar char="•"/>
              <a:tabLst/>
              <a:defRPr sz="1500">
                <a:solidFill>
                  <a:srgbClr val="17313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rgbClr val="17313F"/>
                </a:solidFill>
                <a:effectLst/>
                <a:uLnTx/>
                <a:uFillTx/>
                <a:latin typeface="Montserrat Regular"/>
                <a:sym typeface="Montserrat Regular"/>
              </a:rPr>
              <a:t>There is thus a huge demand for advanced bio-oil.</a:t>
            </a:r>
          </a:p>
        </p:txBody>
      </p:sp>
      <p:sp>
        <p:nvSpPr>
          <p:cNvPr id="252" name="TextBox 4">
            <a:extLst>
              <a:ext uri="{FF2B5EF4-FFF2-40B4-BE49-F238E27FC236}">
                <a16:creationId xmlns:a16="http://schemas.microsoft.com/office/drawing/2014/main" id="{CCE193A0-1AD2-F479-9529-B88FA498EEFC}"/>
              </a:ext>
            </a:extLst>
          </p:cNvPr>
          <p:cNvSpPr txBox="1"/>
          <p:nvPr/>
        </p:nvSpPr>
        <p:spPr>
          <a:xfrm>
            <a:off x="859617" y="1107506"/>
            <a:ext cx="3087035" cy="170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09629">
              <a:lnSpc>
                <a:spcPct val="90000"/>
              </a:lnSpc>
              <a:defRPr sz="3900" cap="all">
                <a:solidFill>
                  <a:srgbClr val="17313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</a:lstStyle>
          <a:p>
            <a:pPr marL="0" marR="0" lvl="0" indent="0" algn="l" defTabSz="609629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0" i="0" u="none" strike="noStrike" kern="0" cap="all" spc="0" normalizeH="0" baseline="0" noProof="0" dirty="0">
                <a:ln>
                  <a:noFill/>
                </a:ln>
                <a:solidFill>
                  <a:srgbClr val="17313F"/>
                </a:solidFill>
                <a:effectLst/>
                <a:uLnTx/>
                <a:uFillTx/>
                <a:latin typeface="Montserrat ExtraBold"/>
                <a:sym typeface="Montserrat ExtraBold"/>
              </a:rPr>
              <a:t>Corsair is certified ISCC Plus</a:t>
            </a:r>
          </a:p>
        </p:txBody>
      </p:sp>
      <p:pic>
        <p:nvPicPr>
          <p:cNvPr id="253" name="CC gradient background 5.jpg" descr="CC gradient background 5.jpg">
            <a:extLst>
              <a:ext uri="{FF2B5EF4-FFF2-40B4-BE49-F238E27FC236}">
                <a16:creationId xmlns:a16="http://schemas.microsoft.com/office/drawing/2014/main" id="{0185AC46-851D-30A7-6DAF-A4925A3EAF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89" t="20605" r="4982" b="911"/>
          <a:stretch>
            <a:fillRect/>
          </a:stretch>
        </p:blipFill>
        <p:spPr>
          <a:xfrm>
            <a:off x="8412700" y="0"/>
            <a:ext cx="3779300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" name="Group">
            <a:extLst>
              <a:ext uri="{FF2B5EF4-FFF2-40B4-BE49-F238E27FC236}">
                <a16:creationId xmlns:a16="http://schemas.microsoft.com/office/drawing/2014/main" id="{3B058EA9-1F11-A476-4A42-CE932EC79ECD}"/>
              </a:ext>
            </a:extLst>
          </p:cNvPr>
          <p:cNvGrpSpPr/>
          <p:nvPr/>
        </p:nvGrpSpPr>
        <p:grpSpPr>
          <a:xfrm>
            <a:off x="7249971" y="1000918"/>
            <a:ext cx="3431779" cy="4856164"/>
            <a:chOff x="0" y="0"/>
            <a:chExt cx="3431778" cy="4856162"/>
          </a:xfrm>
        </p:grpSpPr>
        <p:sp>
          <p:nvSpPr>
            <p:cNvPr id="254" name="Rectangle">
              <a:extLst>
                <a:ext uri="{FF2B5EF4-FFF2-40B4-BE49-F238E27FC236}">
                  <a16:creationId xmlns:a16="http://schemas.microsoft.com/office/drawing/2014/main" id="{6F14BC39-4980-0325-33BE-D5467F575928}"/>
                </a:ext>
              </a:extLst>
            </p:cNvPr>
            <p:cNvSpPr/>
            <p:nvPr/>
          </p:nvSpPr>
          <p:spPr>
            <a:xfrm>
              <a:off x="0" y="0"/>
              <a:ext cx="3431779" cy="485616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01600" dir="8628429" rotWithShape="0">
                <a:srgbClr val="000000">
                  <a:alpha val="975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5" name="Corsair group ISCC certificate.pdf" descr="Corsair group ISCC certificate.pdf">
              <a:extLst>
                <a:ext uri="{FF2B5EF4-FFF2-40B4-BE49-F238E27FC236}">
                  <a16:creationId xmlns:a16="http://schemas.microsoft.com/office/drawing/2014/main" id="{536B7764-7953-FC73-2BE3-E6DA08BAD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0" y="0"/>
              <a:ext cx="3431648" cy="48560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38140255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788</Words>
  <Application>Microsoft Office PowerPoint</Application>
  <PresentationFormat>Breitbild</PresentationFormat>
  <Paragraphs>157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Calibri</vt:lpstr>
      <vt:lpstr>Helvetica</vt:lpstr>
      <vt:lpstr>Montserrat ExtraBold</vt:lpstr>
      <vt:lpstr>Montserrat Regular</vt:lpstr>
      <vt:lpstr>1_Office Theme</vt:lpstr>
      <vt:lpstr>2_Office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Elliot</dc:creator>
  <cp:lastModifiedBy>Elliot</cp:lastModifiedBy>
  <cp:revision>8</cp:revision>
  <dcterms:modified xsi:type="dcterms:W3CDTF">2026-01-11T23:42:50Z</dcterms:modified>
</cp:coreProperties>
</file>