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6" r:id="rId1"/>
  </p:sldMasterIdLst>
  <p:sldIdLst>
    <p:sldId id="256" r:id="rId2"/>
    <p:sldId id="259" r:id="rId3"/>
    <p:sldId id="258" r:id="rId4"/>
    <p:sldId id="261" r:id="rId5"/>
    <p:sldId id="262" r:id="rId6"/>
    <p:sldId id="263" r:id="rId7"/>
    <p:sldId id="260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FA6E"/>
    <a:srgbClr val="3CE440"/>
    <a:srgbClr val="E8BA44"/>
    <a:srgbClr val="F0CC77"/>
    <a:srgbClr val="C79A13"/>
    <a:srgbClr val="EEC6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909" autoAdjust="0"/>
  </p:normalViewPr>
  <p:slideViewPr>
    <p:cSldViewPr snapToGrid="0">
      <p:cViewPr varScale="1">
        <p:scale>
          <a:sx n="63" d="100"/>
          <a:sy n="63" d="100"/>
        </p:scale>
        <p:origin x="91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60650443182276148"/>
          <c:y val="0.24879402060554898"/>
        </c:manualLayout>
      </c:layout>
      <c:overlay val="0"/>
      <c:spPr>
        <a:gradFill rotWithShape="1">
          <a:gsLst>
            <a:gs pos="0">
              <a:schemeClr val="accent5">
                <a:tint val="48000"/>
                <a:alpha val="88000"/>
                <a:satMod val="105000"/>
                <a:lumMod val="110000"/>
              </a:schemeClr>
            </a:gs>
            <a:gs pos="100000">
              <a:schemeClr val="accent5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ln w="9525" cap="flat" cmpd="sng" algn="ctr">
          <a:solidFill>
            <a:schemeClr val="accent5"/>
          </a:solidFill>
          <a:prstDash val="solid"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00" b="1" i="0" u="none" strike="noStrike" kern="1200" spc="0" baseline="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9%</c:v>
                </c:pt>
              </c:strCache>
            </c:strRef>
          </c:tx>
          <c:explosion val="24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7BDD-4B47-8ED1-6178C45ED25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BDD-4B47-8ED1-6178C45ED25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AE2-4955-8D46-E78D6322A44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4AE2-4955-8D46-E78D6322A441}"/>
              </c:ext>
            </c:extLst>
          </c:dPt>
          <c:cat>
            <c:strRef>
              <c:f>Лист1!$A$2:$A$5</c:f>
              <c:strCache>
                <c:ptCount val="2"/>
                <c:pt idx="0">
                  <c:v>Директорские дивиденды</c:v>
                </c:pt>
                <c:pt idx="1">
                  <c:v>Товарооборот всей компании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9</c:v>
                </c:pt>
                <c:pt idx="1">
                  <c:v>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DD-4B47-8ED1-6178C45ED2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DF1A2-0AC3-4151-AA21-494ECE0EA9B9}" type="datetimeFigureOut">
              <a:rPr lang="ru-RU" smtClean="0"/>
              <a:t>21.05.2025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303279EF-E3C3-4EEE-A72F-DAF67464EC47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1593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DF1A2-0AC3-4151-AA21-494ECE0EA9B9}" type="datetimeFigureOut">
              <a:rPr lang="ru-RU" smtClean="0"/>
              <a:t>21.05.2025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279EF-E3C3-4EEE-A72F-DAF67464EC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3929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DF1A2-0AC3-4151-AA21-494ECE0EA9B9}" type="datetimeFigureOut">
              <a:rPr lang="ru-RU" smtClean="0"/>
              <a:t>21.05.2025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279EF-E3C3-4EEE-A72F-DAF67464EC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5835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DF1A2-0AC3-4151-AA21-494ECE0EA9B9}" type="datetimeFigureOut">
              <a:rPr lang="ru-RU" smtClean="0"/>
              <a:t>21.05.2025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279EF-E3C3-4EEE-A72F-DAF67464EC4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4017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DF1A2-0AC3-4151-AA21-494ECE0EA9B9}" type="datetimeFigureOut">
              <a:rPr lang="ru-RU" smtClean="0"/>
              <a:t>21.05.2025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279EF-E3C3-4EEE-A72F-DAF67464EC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2138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DF1A2-0AC3-4151-AA21-494ECE0EA9B9}" type="datetimeFigureOut">
              <a:rPr lang="ru-RU" smtClean="0"/>
              <a:t>21.05.2025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279EF-E3C3-4EEE-A72F-DAF67464EC47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6743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DF1A2-0AC3-4151-AA21-494ECE0EA9B9}" type="datetimeFigureOut">
              <a:rPr lang="ru-RU" smtClean="0"/>
              <a:t>21.05.2025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279EF-E3C3-4EEE-A72F-DAF67464EC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9086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DF1A2-0AC3-4151-AA21-494ECE0EA9B9}" type="datetimeFigureOut">
              <a:rPr lang="ru-RU" smtClean="0"/>
              <a:t>21.05.2025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279EF-E3C3-4EEE-A72F-DAF67464EC4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7842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DF1A2-0AC3-4151-AA21-494ECE0EA9B9}" type="datetimeFigureOut">
              <a:rPr lang="ru-RU" smtClean="0"/>
              <a:t>21.05.2025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279EF-E3C3-4EEE-A72F-DAF67464EC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379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DF1A2-0AC3-4151-AA21-494ECE0EA9B9}" type="datetimeFigureOut">
              <a:rPr lang="ru-RU" smtClean="0"/>
              <a:t>21.05.2025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279EF-E3C3-4EEE-A72F-DAF67464EC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1006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DF1A2-0AC3-4151-AA21-494ECE0EA9B9}" type="datetimeFigureOut">
              <a:rPr lang="ru-RU" smtClean="0"/>
              <a:t>21.05.2025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279EF-E3C3-4EEE-A72F-DAF67464EC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0632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AA6DF1A2-0AC3-4151-AA21-494ECE0EA9B9}" type="datetimeFigureOut">
              <a:rPr lang="ru-RU" smtClean="0"/>
              <a:t>21.05.2025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3279EF-E3C3-4EEE-A72F-DAF67464EC47}" type="slidenum">
              <a:rPr lang="ru-RU" smtClean="0"/>
              <a:t>‹#›</a:t>
            </a:fld>
            <a:endParaRPr lang="ru-RU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563452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87" r:id="rId1"/>
    <p:sldLayoutId id="2147484088" r:id="rId2"/>
    <p:sldLayoutId id="2147484089" r:id="rId3"/>
    <p:sldLayoutId id="2147484090" r:id="rId4"/>
    <p:sldLayoutId id="2147484091" r:id="rId5"/>
    <p:sldLayoutId id="2147484092" r:id="rId6"/>
    <p:sldLayoutId id="2147484093" r:id="rId7"/>
    <p:sldLayoutId id="2147484094" r:id="rId8"/>
    <p:sldLayoutId id="2147484095" r:id="rId9"/>
    <p:sldLayoutId id="2147484096" r:id="rId10"/>
    <p:sldLayoutId id="2147484097" r:id="rId1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6600" b="1" dirty="0" smtClean="0">
                <a:solidFill>
                  <a:srgbClr val="E8BA4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Бютилайф</a:t>
            </a:r>
            <a:endParaRPr lang="ru-RU" sz="6600" b="1" dirty="0">
              <a:solidFill>
                <a:srgbClr val="E8BA44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72274" y="368822"/>
            <a:ext cx="5357600" cy="1160213"/>
          </a:xfrm>
        </p:spPr>
        <p:txBody>
          <a:bodyPr/>
          <a:lstStyle/>
          <a:p>
            <a:r>
              <a:rPr lang="ru-RU" sz="2800" b="1" dirty="0" smtClean="0">
                <a:solidFill>
                  <a:srgbClr val="F0CC7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Сделай</a:t>
            </a:r>
            <a:r>
              <a:rPr lang="ru-RU" b="1" dirty="0" smtClean="0">
                <a:solidFill>
                  <a:srgbClr val="F0CC77"/>
                </a:solidFill>
              </a:rPr>
              <a:t> </a:t>
            </a:r>
            <a:r>
              <a:rPr lang="ru-RU" sz="2800" b="1" dirty="0" smtClean="0">
                <a:solidFill>
                  <a:srgbClr val="F0CC7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Себе Состояние</a:t>
            </a:r>
            <a:endParaRPr lang="ru-RU" sz="2800" b="1" dirty="0">
              <a:solidFill>
                <a:srgbClr val="F0CC7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36" t="16276" r="73535" b="18617"/>
          <a:stretch/>
        </p:blipFill>
        <p:spPr>
          <a:xfrm>
            <a:off x="-101601" y="203200"/>
            <a:ext cx="1088479" cy="948929"/>
          </a:xfrm>
          <a:prstGeom prst="rect">
            <a:avLst/>
          </a:prstGeom>
        </p:spPr>
      </p:pic>
      <p:sp>
        <p:nvSpPr>
          <p:cNvPr id="5" name="Подзаголовок 2"/>
          <p:cNvSpPr txBox="1">
            <a:spLocks/>
          </p:cNvSpPr>
          <p:nvPr/>
        </p:nvSpPr>
        <p:spPr>
          <a:xfrm>
            <a:off x="2772274" y="4419600"/>
            <a:ext cx="5357600" cy="1858064"/>
          </a:xfrm>
          <a:prstGeom prst="rect">
            <a:avLst/>
          </a:prstGeom>
        </p:spPr>
        <p:txBody>
          <a:bodyPr vert="horz" lIns="91440" tIns="0" rIns="91440" bIns="45720" rtlCol="0" anchor="b">
            <a:noAutofit/>
          </a:bodyPr>
          <a:lstStyle>
            <a:lvl1pPr marL="0" indent="0" algn="r" defTabSz="914400" rtl="0" eaLnBrk="1" latinLnBrk="0" hangingPunct="1"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None/>
              <a:defRPr sz="1800" b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None/>
              <a:defRPr sz="16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None/>
              <a:defRPr sz="16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None/>
              <a:defRPr sz="16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None/>
              <a:defRPr sz="16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Выгода покупателя</a:t>
            </a:r>
          </a:p>
          <a:p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Выгода партнера</a:t>
            </a:r>
          </a:p>
          <a:p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Выгода лидера</a:t>
            </a:r>
            <a:endParaRPr lang="ru-RU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926285" y="1529035"/>
            <a:ext cx="3265715" cy="193899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0000" endA="300" endPos="90000" dist="50800" dir="5400000" sy="-100000" algn="bl" rotWithShape="0"/>
            <a:softEdge rad="31750"/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0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Красота</a:t>
            </a:r>
          </a:p>
          <a:p>
            <a:pPr algn="ctr"/>
            <a:r>
              <a:rPr lang="ru-RU" sz="30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Здоровье</a:t>
            </a:r>
          </a:p>
          <a:p>
            <a:pPr algn="ctr"/>
            <a:r>
              <a:rPr lang="ru-RU" sz="30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Инновации</a:t>
            </a:r>
          </a:p>
          <a:p>
            <a:pPr algn="ctr"/>
            <a:r>
              <a:rPr lang="ru-RU" sz="30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Биотехнологии</a:t>
            </a:r>
            <a:endParaRPr lang="ru-RU" sz="30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14316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КОМПАНИЯ </a:t>
            </a:r>
            <a:r>
              <a:rPr lang="ru-RU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ВЫДАЕТ </a:t>
            </a:r>
            <a:r>
              <a:rPr lang="ru-RU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СЕТЬ СВОИМ </a:t>
            </a:r>
            <a:r>
              <a:rPr lang="ru-RU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ПАТНЁРАМ   </a:t>
            </a:r>
            <a:r>
              <a:rPr lang="en-US" sz="3600" dirty="0">
                <a:solidFill>
                  <a:srgbClr val="F0CC7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max</a:t>
            </a:r>
            <a: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4800" b="1" dirty="0">
                <a:solidFill>
                  <a:srgbClr val="F0FA6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83%</a:t>
            </a:r>
            <a:endParaRPr lang="ru-RU" dirty="0">
              <a:solidFill>
                <a:srgbClr val="F0FA6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3000" y="1885285"/>
            <a:ext cx="10073640" cy="471363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2600" b="1" dirty="0" smtClean="0">
                <a:solidFill>
                  <a:srgbClr val="F0CC7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ru-RU" sz="2600" b="1" dirty="0" smtClean="0">
                <a:solidFill>
                  <a:srgbClr val="F0CC7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Пассивные бонусы 13%</a:t>
            </a:r>
          </a:p>
          <a:p>
            <a:pPr marL="0" indent="0">
              <a:buNone/>
            </a:pPr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Бонус покупателя </a:t>
            </a:r>
            <a:r>
              <a:rPr lang="ru-RU" sz="2800" b="1" dirty="0" smtClean="0">
                <a:solidFill>
                  <a:srgbClr val="3CE4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10 %</a:t>
            </a:r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 каждой покупки </a:t>
            </a:r>
          </a:p>
          <a:p>
            <a:pPr marL="0" indent="0">
              <a:buNone/>
            </a:pPr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Бинарный бонус  </a:t>
            </a:r>
            <a:r>
              <a:rPr lang="ru-RU" sz="2800" b="1" dirty="0" smtClean="0">
                <a:solidFill>
                  <a:srgbClr val="3CE4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3 %</a:t>
            </a:r>
            <a:r>
              <a:rPr lang="ru-RU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 каждого аккаунта 0,1 % в бинаре</a:t>
            </a:r>
          </a:p>
          <a:p>
            <a:pPr marL="0" indent="0">
              <a:buNone/>
            </a:pPr>
            <a:r>
              <a:rPr lang="ru-RU" sz="2600" b="1" dirty="0" smtClean="0">
                <a:solidFill>
                  <a:srgbClr val="F0CC7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Активные бонусы 40%</a:t>
            </a:r>
          </a:p>
          <a:p>
            <a:pPr marL="0" indent="0">
              <a:buNone/>
            </a:pPr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Бонусы партнерам за рекомендации </a:t>
            </a:r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 </a:t>
            </a:r>
            <a:r>
              <a:rPr lang="ru-RU" sz="2800" b="1" dirty="0" smtClean="0">
                <a:solidFill>
                  <a:srgbClr val="3CE4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40 %</a:t>
            </a:r>
            <a:r>
              <a:rPr lang="ru-RU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 прямые и глубина)</a:t>
            </a:r>
          </a:p>
          <a:p>
            <a:pPr marL="0" indent="0">
              <a:buNone/>
            </a:pPr>
            <a:r>
              <a:rPr lang="ru-RU" sz="2600" b="1" dirty="0" smtClean="0">
                <a:solidFill>
                  <a:srgbClr val="F0CC7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Лидерские бонусы 28% </a:t>
            </a:r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 всю глубину структуры</a:t>
            </a:r>
          </a:p>
          <a:p>
            <a:pPr marL="0" indent="0">
              <a:buNone/>
            </a:pPr>
            <a:r>
              <a:rPr lang="ru-RU" sz="19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800" b="1" dirty="0" smtClean="0">
                <a:solidFill>
                  <a:srgbClr val="3CE4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28 %</a:t>
            </a:r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= </a:t>
            </a:r>
            <a:r>
              <a:rPr lang="ru-RU" sz="2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9%</a:t>
            </a:r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 статусы </a:t>
            </a:r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+ </a:t>
            </a:r>
            <a:r>
              <a:rPr lang="ru-RU" sz="2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9%</a:t>
            </a:r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ежемесячный ТО компании + </a:t>
            </a:r>
            <a:r>
              <a:rPr lang="ru-RU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10%</a:t>
            </a:r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от равного статуса</a:t>
            </a:r>
          </a:p>
          <a:p>
            <a:pPr marL="0" indent="0">
              <a:buNone/>
            </a:pPr>
            <a:r>
              <a:rPr lang="ru-RU" sz="2600" b="1" dirty="0" smtClean="0">
                <a:solidFill>
                  <a:srgbClr val="F0CC7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 Бонус от товарооборота в своем офисе  </a:t>
            </a:r>
            <a:r>
              <a:rPr lang="ru-RU" sz="2800" b="1" dirty="0" smtClean="0">
                <a:solidFill>
                  <a:srgbClr val="3CE4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2%</a:t>
            </a:r>
            <a:endParaRPr lang="ru-RU" sz="2800" b="1" dirty="0">
              <a:solidFill>
                <a:srgbClr val="3CE44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36" t="16276" r="73535" b="18617"/>
          <a:stretch/>
        </p:blipFill>
        <p:spPr>
          <a:xfrm>
            <a:off x="-101601" y="0"/>
            <a:ext cx="1088479" cy="948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7846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505128" y="474464"/>
            <a:ext cx="7958331" cy="107722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 smtClean="0">
                <a:solidFill>
                  <a:srgbClr val="F0CC77"/>
                </a:solidFill>
              </a:rPr>
              <a:t>2. БОНУС ЗА РЕКОМЕНДАЦИЮ</a:t>
            </a:r>
            <a:endParaRPr lang="ru-RU" sz="4000" b="1" dirty="0">
              <a:solidFill>
                <a:srgbClr val="F0CC77"/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9177754"/>
              </p:ext>
            </p:extLst>
          </p:nvPr>
        </p:nvGraphicFramePr>
        <p:xfrm>
          <a:off x="1112519" y="1885285"/>
          <a:ext cx="10062031" cy="46672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85161">
                  <a:extLst>
                    <a:ext uri="{9D8B030D-6E8A-4147-A177-3AD203B41FA5}">
                      <a16:colId xmlns:a16="http://schemas.microsoft.com/office/drawing/2014/main" val="3279392984"/>
                    </a:ext>
                  </a:extLst>
                </a:gridCol>
                <a:gridCol w="2255520">
                  <a:extLst>
                    <a:ext uri="{9D8B030D-6E8A-4147-A177-3AD203B41FA5}">
                      <a16:colId xmlns:a16="http://schemas.microsoft.com/office/drawing/2014/main" val="466376611"/>
                    </a:ext>
                  </a:extLst>
                </a:gridCol>
                <a:gridCol w="2346960">
                  <a:extLst>
                    <a:ext uri="{9D8B030D-6E8A-4147-A177-3AD203B41FA5}">
                      <a16:colId xmlns:a16="http://schemas.microsoft.com/office/drawing/2014/main" val="3552736623"/>
                    </a:ext>
                  </a:extLst>
                </a:gridCol>
                <a:gridCol w="2274390">
                  <a:extLst>
                    <a:ext uri="{9D8B030D-6E8A-4147-A177-3AD203B41FA5}">
                      <a16:colId xmlns:a16="http://schemas.microsoft.com/office/drawing/2014/main" val="2943644619"/>
                    </a:ext>
                  </a:extLst>
                </a:gridCol>
              </a:tblGrid>
              <a:tr h="375285">
                <a:tc>
                  <a:txBody>
                    <a:bodyPr/>
                    <a:lstStyle/>
                    <a:p>
                      <a:r>
                        <a:rPr lang="ru-RU" sz="1600" baseline="0" dirty="0" smtClean="0"/>
                        <a:t>ГЛУБИНА  /  ВХОД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200 U</a:t>
                      </a:r>
                      <a:endParaRPr lang="ru-RU" sz="2400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500 U</a:t>
                      </a:r>
                      <a:endParaRPr lang="ru-RU" sz="2400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1000 U</a:t>
                      </a:r>
                      <a:endParaRPr lang="ru-RU" sz="2400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7949602"/>
                  </a:ext>
                </a:extLst>
              </a:tr>
              <a:tr h="375285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r>
                        <a:rPr lang="ru-RU" baseline="0" dirty="0" smtClean="0"/>
                        <a:t> уровень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</a:t>
                      </a:r>
                      <a:r>
                        <a:rPr lang="ru-RU" b="1" baseline="0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</a:t>
                      </a:r>
                      <a:endParaRPr lang="ru-RU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10 %</a:t>
                      </a:r>
                      <a:endParaRPr kumimoji="0" lang="ru-RU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10 %</a:t>
                      </a:r>
                      <a:endParaRPr kumimoji="0" lang="ru-RU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3534768"/>
                  </a:ext>
                </a:extLst>
              </a:tr>
              <a:tr h="375285">
                <a:tc>
                  <a:txBody>
                    <a:bodyPr/>
                    <a:lstStyle/>
                    <a:p>
                      <a:r>
                        <a:rPr lang="ru-RU" dirty="0" smtClean="0"/>
                        <a:t>2 уровень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</a:t>
                      </a:r>
                      <a:r>
                        <a:rPr lang="ru-RU" b="1" baseline="0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</a:t>
                      </a:r>
                      <a:endParaRPr lang="ru-RU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10 %</a:t>
                      </a:r>
                      <a:endParaRPr kumimoji="0" lang="ru-RU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10 %</a:t>
                      </a:r>
                      <a:endParaRPr kumimoji="0" lang="ru-RU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3533795"/>
                  </a:ext>
                </a:extLst>
              </a:tr>
              <a:tr h="375285">
                <a:tc>
                  <a:txBody>
                    <a:bodyPr/>
                    <a:lstStyle/>
                    <a:p>
                      <a:r>
                        <a:rPr lang="ru-RU" baseline="0" dirty="0" smtClean="0"/>
                        <a:t>3 уровень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5 %</a:t>
                      </a:r>
                      <a:endParaRPr lang="ru-RU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5 %</a:t>
                      </a:r>
                      <a:endParaRPr lang="ru-RU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5 %</a:t>
                      </a:r>
                      <a:endParaRPr lang="ru-RU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8781564"/>
                  </a:ext>
                </a:extLst>
              </a:tr>
              <a:tr h="375285">
                <a:tc>
                  <a:txBody>
                    <a:bodyPr/>
                    <a:lstStyle/>
                    <a:p>
                      <a:r>
                        <a:rPr lang="ru-RU" dirty="0" smtClean="0"/>
                        <a:t>4 уровень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</a:t>
                      </a:r>
                      <a:endParaRPr lang="ru-RU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3 %</a:t>
                      </a:r>
                      <a:endParaRPr lang="ru-RU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3%</a:t>
                      </a:r>
                      <a:endParaRPr lang="ru-RU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8669563"/>
                  </a:ext>
                </a:extLst>
              </a:tr>
              <a:tr h="375285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r>
                        <a:rPr lang="ru-RU" baseline="0" dirty="0" smtClean="0"/>
                        <a:t> уровень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</a:t>
                      </a:r>
                      <a:endParaRPr lang="ru-RU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2 %</a:t>
                      </a:r>
                      <a:endParaRPr lang="ru-RU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2 %</a:t>
                      </a:r>
                      <a:endParaRPr lang="ru-RU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054815"/>
                  </a:ext>
                </a:extLst>
              </a:tr>
              <a:tr h="375285">
                <a:tc>
                  <a:txBody>
                    <a:bodyPr/>
                    <a:lstStyle/>
                    <a:p>
                      <a:r>
                        <a:rPr lang="ru-RU" dirty="0" smtClean="0"/>
                        <a:t>6 уровень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</a:t>
                      </a:r>
                      <a:endParaRPr lang="ru-RU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2 %</a:t>
                      </a:r>
                      <a:endParaRPr lang="ru-RU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2 %</a:t>
                      </a:r>
                      <a:endParaRPr lang="ru-RU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9074578"/>
                  </a:ext>
                </a:extLst>
              </a:tr>
              <a:tr h="375285">
                <a:tc>
                  <a:txBody>
                    <a:bodyPr/>
                    <a:lstStyle/>
                    <a:p>
                      <a:r>
                        <a:rPr lang="ru-RU" baseline="0" dirty="0" smtClean="0"/>
                        <a:t>7 уровень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</a:t>
                      </a:r>
                      <a:endParaRPr lang="ru-RU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</a:t>
                      </a:r>
                      <a:endParaRPr lang="ru-RU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2 %</a:t>
                      </a:r>
                      <a:endParaRPr lang="ru-RU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833653"/>
                  </a:ext>
                </a:extLst>
              </a:tr>
              <a:tr h="375285">
                <a:tc>
                  <a:txBody>
                    <a:bodyPr/>
                    <a:lstStyle/>
                    <a:p>
                      <a:r>
                        <a:rPr lang="ru-RU" dirty="0" smtClean="0"/>
                        <a:t>8 уровень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</a:t>
                      </a:r>
                      <a:endParaRPr lang="ru-RU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</a:t>
                      </a:r>
                      <a:endParaRPr lang="ru-RU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2 %</a:t>
                      </a:r>
                      <a:endParaRPr kumimoji="0" lang="ru-RU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4607931"/>
                  </a:ext>
                </a:extLst>
              </a:tr>
              <a:tr h="375285">
                <a:tc>
                  <a:txBody>
                    <a:bodyPr/>
                    <a:lstStyle/>
                    <a:p>
                      <a:r>
                        <a:rPr lang="ru-RU" baseline="0" dirty="0" smtClean="0"/>
                        <a:t>9 уровень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</a:t>
                      </a:r>
                      <a:endParaRPr lang="ru-RU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</a:t>
                      </a:r>
                      <a:endParaRPr lang="ru-RU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2 %</a:t>
                      </a:r>
                      <a:endParaRPr kumimoji="0" lang="ru-RU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0722540"/>
                  </a:ext>
                </a:extLst>
              </a:tr>
              <a:tr h="37528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aseline="0" dirty="0" smtClean="0"/>
                        <a:t>10 уровень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</a:t>
                      </a:r>
                      <a:endParaRPr lang="ru-RU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</a:t>
                      </a:r>
                      <a:endParaRPr lang="ru-RU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2 %</a:t>
                      </a:r>
                      <a:endParaRPr kumimoji="0" lang="ru-RU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0820773"/>
                  </a:ext>
                </a:extLst>
              </a:tr>
              <a:tr h="37528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ОБЩЕЕ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25 %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32 %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40 %</a:t>
                      </a:r>
                      <a:endParaRPr kumimoji="0" lang="ru-RU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5400594"/>
                  </a:ext>
                </a:extLst>
              </a:tr>
            </a:tbl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36" t="16276" r="73535" b="18617"/>
          <a:stretch/>
        </p:blipFill>
        <p:spPr>
          <a:xfrm>
            <a:off x="-101601" y="0"/>
            <a:ext cx="1088479" cy="948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1364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019647" y="599845"/>
            <a:ext cx="7958138" cy="1077912"/>
          </a:xfrm>
        </p:spPr>
        <p:txBody>
          <a:bodyPr/>
          <a:lstStyle/>
          <a:p>
            <a:pPr algn="l"/>
            <a:r>
              <a:rPr lang="ru-RU" b="1" dirty="0" smtClean="0">
                <a:solidFill>
                  <a:srgbClr val="F0CC77"/>
                </a:solidFill>
              </a:rPr>
              <a:t>3. Бонус за статус 1-9 %</a:t>
            </a:r>
            <a:endParaRPr lang="ru-RU" b="1" dirty="0">
              <a:solidFill>
                <a:srgbClr val="F0CC77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2057482" y="1822098"/>
            <a:ext cx="7796212" cy="1879600"/>
          </a:xfrm>
        </p:spPr>
        <p:txBody>
          <a:bodyPr/>
          <a:lstStyle/>
          <a:p>
            <a:r>
              <a:rPr lang="ru-RU" dirty="0" smtClean="0"/>
              <a:t>Например, </a:t>
            </a:r>
            <a:r>
              <a:rPr lang="ru-RU" sz="3600" dirty="0" smtClean="0"/>
              <a:t>7*  - 1000</a:t>
            </a:r>
            <a:r>
              <a:rPr lang="en-US" sz="3600" dirty="0" smtClean="0"/>
              <a:t> U x 7%= 70 </a:t>
            </a:r>
            <a:r>
              <a:rPr lang="en-US" sz="3600" dirty="0"/>
              <a:t>U</a:t>
            </a:r>
            <a:endParaRPr lang="ru-RU" sz="36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2095091" y="3143850"/>
            <a:ext cx="7958331" cy="113359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0" i="0" kern="1200" cap="none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>
                <a:solidFill>
                  <a:srgbClr val="F0CC77"/>
                </a:solidFill>
              </a:rPr>
              <a:t>4</a:t>
            </a:r>
            <a:r>
              <a:rPr lang="ru-RU" b="1" dirty="0" smtClean="0">
                <a:solidFill>
                  <a:srgbClr val="F0CC77"/>
                </a:solidFill>
              </a:rPr>
              <a:t>. Бонус за </a:t>
            </a:r>
            <a:r>
              <a:rPr lang="en-US" b="1" dirty="0" smtClean="0">
                <a:solidFill>
                  <a:srgbClr val="F0CC77"/>
                </a:solidFill>
              </a:rPr>
              <a:t> </a:t>
            </a:r>
            <a:r>
              <a:rPr lang="ru-RU" b="1" dirty="0" smtClean="0">
                <a:solidFill>
                  <a:srgbClr val="F0CC77"/>
                </a:solidFill>
              </a:rPr>
              <a:t>разницу в </a:t>
            </a:r>
            <a:r>
              <a:rPr lang="ru-RU" b="1" dirty="0" smtClean="0">
                <a:solidFill>
                  <a:srgbClr val="F0CC77"/>
                </a:solidFill>
              </a:rPr>
              <a:t>статусах</a:t>
            </a:r>
            <a:endParaRPr lang="ru-RU" b="1" dirty="0">
              <a:solidFill>
                <a:srgbClr val="F0CC77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5292321" y="4298467"/>
            <a:ext cx="868680" cy="8025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7*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4053840" y="5560646"/>
            <a:ext cx="868680" cy="8025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bg1"/>
                </a:solidFill>
              </a:rPr>
              <a:t>5</a:t>
            </a:r>
            <a:r>
              <a:rPr lang="ru-RU" sz="3200" b="1" dirty="0" smtClean="0">
                <a:solidFill>
                  <a:schemeClr val="bg1"/>
                </a:solidFill>
              </a:rPr>
              <a:t>*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6590972" y="5560645"/>
            <a:ext cx="868680" cy="8025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bg1"/>
                </a:solidFill>
              </a:rPr>
              <a:t>1</a:t>
            </a:r>
            <a:r>
              <a:rPr lang="ru-RU" sz="3200" b="1" dirty="0" smtClean="0">
                <a:solidFill>
                  <a:schemeClr val="bg1"/>
                </a:solidFill>
              </a:rPr>
              <a:t>*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8" name="Дуга 7"/>
          <p:cNvSpPr/>
          <p:nvPr/>
        </p:nvSpPr>
        <p:spPr>
          <a:xfrm rot="15298779">
            <a:off x="4629016" y="4232842"/>
            <a:ext cx="1629283" cy="2108867"/>
          </a:xfrm>
          <a:prstGeom prst="arc">
            <a:avLst>
              <a:gd name="adj1" fmla="val 16173961"/>
              <a:gd name="adj2" fmla="val 112075"/>
            </a:avLst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Дуга 9"/>
          <p:cNvSpPr/>
          <p:nvPr/>
        </p:nvSpPr>
        <p:spPr>
          <a:xfrm rot="232536">
            <a:off x="5045907" y="4532779"/>
            <a:ext cx="2056506" cy="1784001"/>
          </a:xfrm>
          <a:prstGeom prst="arc">
            <a:avLst>
              <a:gd name="adj1" fmla="val 16212968"/>
              <a:gd name="adj2" fmla="val 328919"/>
            </a:avLst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7705480" y="4941131"/>
            <a:ext cx="27186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6</a:t>
            </a:r>
            <a:r>
              <a:rPr lang="ru-RU" sz="3200" dirty="0" smtClean="0"/>
              <a:t>%</a:t>
            </a:r>
            <a:r>
              <a:rPr lang="en-US" sz="3200" dirty="0" smtClean="0"/>
              <a:t> </a:t>
            </a:r>
            <a:r>
              <a:rPr lang="ru-RU" sz="3200" dirty="0" smtClean="0"/>
              <a:t>=</a:t>
            </a:r>
            <a:r>
              <a:rPr lang="en-US" sz="3200" dirty="0" smtClean="0"/>
              <a:t> 6</a:t>
            </a:r>
            <a:r>
              <a:rPr lang="ru-RU" sz="3200" dirty="0" smtClean="0"/>
              <a:t>0 </a:t>
            </a:r>
            <a:r>
              <a:rPr lang="en-US" sz="3200" dirty="0" smtClean="0"/>
              <a:t>U</a:t>
            </a:r>
            <a:endParaRPr lang="ru-RU" sz="32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057482" y="4939176"/>
            <a:ext cx="211147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/>
              <a:t>2</a:t>
            </a:r>
            <a:r>
              <a:rPr lang="ru-RU" sz="3200" dirty="0" smtClean="0"/>
              <a:t>%</a:t>
            </a:r>
            <a:r>
              <a:rPr lang="en-US" sz="3200" dirty="0" smtClean="0"/>
              <a:t> </a:t>
            </a:r>
            <a:r>
              <a:rPr lang="ru-RU" sz="3200" dirty="0" smtClean="0"/>
              <a:t>=</a:t>
            </a:r>
            <a:r>
              <a:rPr lang="en-US" sz="3200" dirty="0" smtClean="0"/>
              <a:t> </a:t>
            </a:r>
            <a:r>
              <a:rPr lang="ru-RU" sz="3200" dirty="0" smtClean="0"/>
              <a:t>20 </a:t>
            </a:r>
            <a:r>
              <a:rPr lang="en-US" sz="3200" dirty="0"/>
              <a:t>U</a:t>
            </a:r>
            <a:endParaRPr lang="ru-RU" sz="3200" dirty="0"/>
          </a:p>
        </p:txBody>
      </p:sp>
      <p:cxnSp>
        <p:nvCxnSpPr>
          <p:cNvPr id="15" name="Прямая соединительная линия 14"/>
          <p:cNvCxnSpPr>
            <a:stCxn id="5" idx="3"/>
            <a:endCxn id="6" idx="0"/>
          </p:cNvCxnSpPr>
          <p:nvPr/>
        </p:nvCxnSpPr>
        <p:spPr>
          <a:xfrm flipH="1">
            <a:off x="4488180" y="4983508"/>
            <a:ext cx="931356" cy="5771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>
            <a:stCxn id="5" idx="5"/>
            <a:endCxn id="7" idx="0"/>
          </p:cNvCxnSpPr>
          <p:nvPr/>
        </p:nvCxnSpPr>
        <p:spPr>
          <a:xfrm>
            <a:off x="6033786" y="4983508"/>
            <a:ext cx="991526" cy="5771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Рисунок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36" t="16276" r="73535" b="18617"/>
          <a:stretch/>
        </p:blipFill>
        <p:spPr>
          <a:xfrm>
            <a:off x="-116841" y="15583"/>
            <a:ext cx="1088479" cy="948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4815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36" t="16276" r="73535" b="18617"/>
          <a:stretch/>
        </p:blipFill>
        <p:spPr>
          <a:xfrm>
            <a:off x="-116841" y="15583"/>
            <a:ext cx="1088479" cy="948929"/>
          </a:xfrm>
          <a:prstGeom prst="rect">
            <a:avLst/>
          </a:prstGeom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1661160" y="716623"/>
            <a:ext cx="8839199" cy="10779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0" i="0" kern="1200" cap="none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>
                <a:solidFill>
                  <a:srgbClr val="F0CC77"/>
                </a:solidFill>
              </a:rPr>
              <a:t>5</a:t>
            </a:r>
            <a:r>
              <a:rPr lang="ru-RU" b="1" dirty="0" smtClean="0">
                <a:solidFill>
                  <a:srgbClr val="F0CC77"/>
                </a:solidFill>
              </a:rPr>
              <a:t>. Бонус при одинаковом статусе 10 %</a:t>
            </a:r>
            <a:endParaRPr lang="ru-RU" b="1" dirty="0">
              <a:solidFill>
                <a:srgbClr val="F0CC77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051814" y="1332870"/>
            <a:ext cx="8386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5*</a:t>
            </a:r>
            <a:endParaRPr lang="ru-RU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051810" y="2025367"/>
            <a:ext cx="8386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5*</a:t>
            </a:r>
            <a:endParaRPr lang="ru-RU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051810" y="2717864"/>
            <a:ext cx="8386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5*</a:t>
            </a:r>
            <a:endParaRPr lang="ru-RU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051810" y="3431697"/>
            <a:ext cx="83868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5*</a:t>
            </a:r>
            <a:endParaRPr lang="ru-RU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051810" y="4124194"/>
            <a:ext cx="8386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5*</a:t>
            </a:r>
            <a:endParaRPr lang="ru-RU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051809" y="4847851"/>
            <a:ext cx="8386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5*</a:t>
            </a:r>
            <a:endParaRPr lang="ru-RU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051808" y="5606492"/>
            <a:ext cx="8386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5*</a:t>
            </a:r>
            <a:endParaRPr lang="ru-RU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4915139" y="4138414"/>
            <a:ext cx="967972" cy="864749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6729186" y="2744080"/>
            <a:ext cx="41104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0CC77"/>
                </a:solidFill>
              </a:rPr>
              <a:t>- 10% от его бонуса</a:t>
            </a:r>
            <a:endParaRPr lang="ru-RU" sz="3200" b="1" dirty="0">
              <a:solidFill>
                <a:srgbClr val="F0CC77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675120" y="4278400"/>
            <a:ext cx="266912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- компрессия</a:t>
            </a:r>
            <a:endParaRPr lang="ru-RU" sz="3200" dirty="0"/>
          </a:p>
        </p:txBody>
      </p:sp>
      <p:sp>
        <p:nvSpPr>
          <p:cNvPr id="2" name="Правая фигурная скобка 1"/>
          <p:cNvSpPr/>
          <p:nvPr/>
        </p:nvSpPr>
        <p:spPr>
          <a:xfrm>
            <a:off x="5890499" y="1617564"/>
            <a:ext cx="571261" cy="303063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4823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36" t="16276" r="73535" b="18617"/>
          <a:stretch/>
        </p:blipFill>
        <p:spPr>
          <a:xfrm>
            <a:off x="-116841" y="15583"/>
            <a:ext cx="1088479" cy="948929"/>
          </a:xfrm>
          <a:prstGeom prst="rect">
            <a:avLst/>
          </a:prstGeom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1600198" y="1440805"/>
            <a:ext cx="8839199" cy="169542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0" i="0" kern="1200" cap="none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b="1" dirty="0" smtClean="0">
                <a:solidFill>
                  <a:srgbClr val="F0CC77"/>
                </a:solidFill>
              </a:rPr>
              <a:t>7. </a:t>
            </a:r>
            <a:r>
              <a:rPr lang="ru-RU" sz="3200" b="1" dirty="0" smtClean="0">
                <a:solidFill>
                  <a:srgbClr val="F0CC77"/>
                </a:solidFill>
              </a:rPr>
              <a:t>Директорский бонус делится между всеми директорами от товарооборота всей компании за месяц</a:t>
            </a:r>
          </a:p>
          <a:p>
            <a:pPr algn="l"/>
            <a:endParaRPr lang="ru-RU" b="1" dirty="0" smtClean="0">
              <a:solidFill>
                <a:srgbClr val="F0CC77"/>
              </a:solidFill>
            </a:endParaRPr>
          </a:p>
          <a:p>
            <a:pPr algn="l"/>
            <a:endParaRPr lang="ru-RU" b="1" dirty="0">
              <a:solidFill>
                <a:srgbClr val="F0CC77"/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600198" y="5952511"/>
            <a:ext cx="8839199" cy="10779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0" i="0" kern="1200" cap="none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b="1" dirty="0">
                <a:solidFill>
                  <a:srgbClr val="F0CC77"/>
                </a:solidFill>
              </a:rPr>
              <a:t>8</a:t>
            </a:r>
            <a:r>
              <a:rPr lang="ru-RU" b="1" dirty="0" smtClean="0">
                <a:solidFill>
                  <a:srgbClr val="F0CC77"/>
                </a:solidFill>
              </a:rPr>
              <a:t>. </a:t>
            </a:r>
            <a:r>
              <a:rPr lang="ru-RU" sz="3200" b="1" dirty="0" smtClean="0">
                <a:solidFill>
                  <a:srgbClr val="F0CC77"/>
                </a:solidFill>
              </a:rPr>
              <a:t>Бонус от товарооборота склада 2 %</a:t>
            </a:r>
            <a:endParaRPr lang="ru-RU" b="1" dirty="0">
              <a:solidFill>
                <a:srgbClr val="F0CC77"/>
              </a:solidFill>
            </a:endParaRP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2030492919"/>
              </p:ext>
            </p:extLst>
          </p:nvPr>
        </p:nvGraphicFramePr>
        <p:xfrm>
          <a:off x="971638" y="2579631"/>
          <a:ext cx="5483861" cy="30750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6248400" y="3245986"/>
            <a:ext cx="5166359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32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1* - 1%</a:t>
            </a:r>
          </a:p>
          <a:p>
            <a:r>
              <a:rPr lang="ru-RU" sz="3200" b="1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2** - 1%+1%</a:t>
            </a:r>
          </a:p>
          <a:p>
            <a:r>
              <a:rPr lang="ru-RU" sz="32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3*** - 1%+1%+1%</a:t>
            </a:r>
          </a:p>
          <a:p>
            <a:r>
              <a:rPr lang="ru-RU" sz="3200" b="1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4****- 1%+1%+1%+1%</a:t>
            </a:r>
          </a:p>
          <a:p>
            <a:r>
              <a:rPr lang="ru-RU" sz="32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и т. д.</a:t>
            </a:r>
            <a:endParaRPr lang="ru-RU" sz="3200" b="1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1569715" y="459858"/>
            <a:ext cx="8839199" cy="10779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0" i="0" kern="1200" cap="none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b="1" dirty="0" smtClean="0">
                <a:solidFill>
                  <a:srgbClr val="F0CC77"/>
                </a:solidFill>
              </a:rPr>
              <a:t>6. </a:t>
            </a:r>
            <a:r>
              <a:rPr lang="ru-RU" sz="3200" b="1" dirty="0" smtClean="0">
                <a:solidFill>
                  <a:srgbClr val="F0CC77"/>
                </a:solidFill>
              </a:rPr>
              <a:t>Бонус от каждого аккаунта </a:t>
            </a:r>
            <a:r>
              <a:rPr lang="ru-RU" b="1" dirty="0" smtClean="0">
                <a:solidFill>
                  <a:srgbClr val="F0CC77"/>
                </a:solidFill>
              </a:rPr>
              <a:t>3% - 0,1%</a:t>
            </a:r>
            <a:endParaRPr lang="ru-RU" b="1" dirty="0">
              <a:solidFill>
                <a:srgbClr val="F0CC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1460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505128" y="137497"/>
            <a:ext cx="7958331" cy="54830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3. Бонус за имеющийся статус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3572773"/>
              </p:ext>
            </p:extLst>
          </p:nvPr>
        </p:nvGraphicFramePr>
        <p:xfrm>
          <a:off x="0" y="-23536"/>
          <a:ext cx="12192001" cy="68162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5938">
                  <a:extLst>
                    <a:ext uri="{9D8B030D-6E8A-4147-A177-3AD203B41FA5}">
                      <a16:colId xmlns:a16="http://schemas.microsoft.com/office/drawing/2014/main" val="1628096183"/>
                    </a:ext>
                  </a:extLst>
                </a:gridCol>
                <a:gridCol w="3211474">
                  <a:extLst>
                    <a:ext uri="{9D8B030D-6E8A-4147-A177-3AD203B41FA5}">
                      <a16:colId xmlns:a16="http://schemas.microsoft.com/office/drawing/2014/main" val="183833240"/>
                    </a:ext>
                  </a:extLst>
                </a:gridCol>
                <a:gridCol w="1407986">
                  <a:extLst>
                    <a:ext uri="{9D8B030D-6E8A-4147-A177-3AD203B41FA5}">
                      <a16:colId xmlns:a16="http://schemas.microsoft.com/office/drawing/2014/main" val="2475719500"/>
                    </a:ext>
                  </a:extLst>
                </a:gridCol>
                <a:gridCol w="1402609">
                  <a:extLst>
                    <a:ext uri="{9D8B030D-6E8A-4147-A177-3AD203B41FA5}">
                      <a16:colId xmlns:a16="http://schemas.microsoft.com/office/drawing/2014/main" val="1888754812"/>
                    </a:ext>
                  </a:extLst>
                </a:gridCol>
                <a:gridCol w="3643994">
                  <a:extLst>
                    <a:ext uri="{9D8B030D-6E8A-4147-A177-3AD203B41FA5}">
                      <a16:colId xmlns:a16="http://schemas.microsoft.com/office/drawing/2014/main" val="767829038"/>
                    </a:ext>
                  </a:extLst>
                </a:gridCol>
              </a:tblGrid>
              <a:tr h="70311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Квалификация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Повышение статуса</a:t>
                      </a:r>
                    </a:p>
                    <a:p>
                      <a:pPr algn="ctr"/>
                      <a:r>
                        <a:rPr lang="ru-RU" dirty="0" smtClean="0"/>
                        <a:t>малая</a:t>
                      </a:r>
                      <a:r>
                        <a:rPr lang="ru-RU" baseline="0" dirty="0" smtClean="0"/>
                        <a:t> ветка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Разницы </a:t>
                      </a:r>
                    </a:p>
                    <a:p>
                      <a:pPr algn="ctr"/>
                      <a:r>
                        <a:rPr lang="ru-RU" dirty="0" smtClean="0"/>
                        <a:t>статуса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Дивиденды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Условия начисления</a:t>
                      </a:r>
                      <a:endParaRPr lang="en-US" dirty="0" smtClean="0"/>
                    </a:p>
                    <a:p>
                      <a:pPr algn="ctr"/>
                      <a:r>
                        <a:rPr lang="ru-RU" dirty="0" smtClean="0"/>
                        <a:t>Объем малой ветки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1802497"/>
                  </a:ext>
                </a:extLst>
              </a:tr>
              <a:tr h="560701">
                <a:tc>
                  <a:txBody>
                    <a:bodyPr/>
                    <a:lstStyle/>
                    <a:p>
                      <a:r>
                        <a:rPr lang="ru-RU" dirty="0" smtClean="0"/>
                        <a:t>Одна звезда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r>
                        <a:rPr lang="ru-RU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000</a:t>
                      </a:r>
                      <a:r>
                        <a:rPr lang="en-US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$</a:t>
                      </a:r>
                      <a:endParaRPr lang="ru-RU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1 %</a:t>
                      </a:r>
                      <a:endParaRPr lang="ru-RU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1 %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200</a:t>
                      </a:r>
                      <a:r>
                        <a:rPr lang="en-US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$</a:t>
                      </a:r>
                      <a:endParaRPr lang="ru-RU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0604012"/>
                  </a:ext>
                </a:extLst>
              </a:tr>
              <a:tr h="560701">
                <a:tc>
                  <a:txBody>
                    <a:bodyPr/>
                    <a:lstStyle/>
                    <a:p>
                      <a:r>
                        <a:rPr lang="ru-RU" dirty="0" smtClean="0"/>
                        <a:t>Две звезды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000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$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2 %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1 %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00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$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5162223"/>
                  </a:ext>
                </a:extLst>
              </a:tr>
              <a:tr h="560701">
                <a:tc>
                  <a:txBody>
                    <a:bodyPr/>
                    <a:lstStyle/>
                    <a:p>
                      <a:r>
                        <a:rPr lang="ru-RU" dirty="0" smtClean="0"/>
                        <a:t>Три звезды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000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$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3 %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1 %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0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00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$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0802508"/>
                  </a:ext>
                </a:extLst>
              </a:tr>
              <a:tr h="560701">
                <a:tc>
                  <a:txBody>
                    <a:bodyPr/>
                    <a:lstStyle/>
                    <a:p>
                      <a:r>
                        <a:rPr lang="ru-RU" dirty="0" smtClean="0"/>
                        <a:t>Четыре звезды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60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000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$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4 %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1 %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6 0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00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$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8271468"/>
                  </a:ext>
                </a:extLst>
              </a:tr>
              <a:tr h="560701">
                <a:tc>
                  <a:txBody>
                    <a:bodyPr/>
                    <a:lstStyle/>
                    <a:p>
                      <a:r>
                        <a:rPr lang="ru-RU" dirty="0" smtClean="0"/>
                        <a:t>Пять звезд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00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000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$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5 %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1 %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0 0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00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$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9725113"/>
                  </a:ext>
                </a:extLst>
              </a:tr>
              <a:tr h="560701">
                <a:tc>
                  <a:txBody>
                    <a:bodyPr/>
                    <a:lstStyle/>
                    <a:p>
                      <a:r>
                        <a:rPr lang="ru-RU" dirty="0" smtClean="0"/>
                        <a:t>Шесть звезд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600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000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$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6 %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1 %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60 0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00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$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1372208"/>
                  </a:ext>
                </a:extLst>
              </a:tr>
              <a:tr h="560701">
                <a:tc>
                  <a:txBody>
                    <a:bodyPr/>
                    <a:lstStyle/>
                    <a:p>
                      <a:r>
                        <a:rPr lang="ru-RU" dirty="0" smtClean="0"/>
                        <a:t>Семь звезд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000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000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$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7 %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1 %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00 0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00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$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7847173"/>
                  </a:ext>
                </a:extLst>
              </a:tr>
              <a:tr h="560701">
                <a:tc>
                  <a:txBody>
                    <a:bodyPr/>
                    <a:lstStyle/>
                    <a:p>
                      <a:r>
                        <a:rPr lang="ru-RU" dirty="0" smtClean="0"/>
                        <a:t>Восемь</a:t>
                      </a:r>
                      <a:r>
                        <a:rPr lang="ru-RU" baseline="0" dirty="0" smtClean="0"/>
                        <a:t> звезд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10 000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000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$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8 %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1 %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600 0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00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$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1593011"/>
                  </a:ext>
                </a:extLst>
              </a:tr>
              <a:tr h="560701">
                <a:tc>
                  <a:txBody>
                    <a:bodyPr/>
                    <a:lstStyle/>
                    <a:p>
                      <a:r>
                        <a:rPr lang="ru-RU" dirty="0" smtClean="0"/>
                        <a:t>Девять звезд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40 000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000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$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9 %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1 %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1 000 0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00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$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7681575"/>
                  </a:ext>
                </a:extLst>
              </a:tr>
              <a:tr h="1043262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Повышение статуса не зависит от пакета первоначального входа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Получение</a:t>
                      </a: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бонусов</a:t>
                      </a: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</a:t>
                      </a: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прямую</a:t>
                      </a:r>
                    </a:p>
                    <a:p>
                      <a:pPr algn="ctr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рекомендацию;</a:t>
                      </a: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первая прямая</a:t>
                      </a: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рекомендация</a:t>
                      </a: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ставится</a:t>
                      </a: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</a:t>
                      </a: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левую </a:t>
                      </a: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ветку</a:t>
                      </a:r>
                      <a:endParaRPr lang="ru-RU" sz="16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Моментальный</a:t>
                      </a:r>
                      <a:r>
                        <a:rPr lang="ru-RU" baseline="0" dirty="0" smtClean="0"/>
                        <a:t> расчет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Месячный</a:t>
                      </a:r>
                      <a:r>
                        <a:rPr lang="ru-RU" baseline="0" dirty="0" smtClean="0"/>
                        <a:t> расчет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Участники высокого ранга</a:t>
                      </a:r>
                      <a:r>
                        <a:rPr lang="ru-RU" baseline="0" dirty="0" smtClean="0"/>
                        <a:t> также получают дивиденды от низкого статуса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61005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781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Молочное стекло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Мэдисон</Template>
  <TotalTime>358</TotalTime>
  <Words>503</Words>
  <Application>Microsoft Office PowerPoint</Application>
  <PresentationFormat>Широкоэкранный</PresentationFormat>
  <Paragraphs>154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MS Shell Dlg 2</vt:lpstr>
      <vt:lpstr>Tahoma</vt:lpstr>
      <vt:lpstr>Wingdings</vt:lpstr>
      <vt:lpstr>Wingdings 3</vt:lpstr>
      <vt:lpstr>Madison</vt:lpstr>
      <vt:lpstr>Бютилайф</vt:lpstr>
      <vt:lpstr>КОМПАНИЯ ВЫДАЕТ В СЕТЬ СВОИМ ПАТНЁРАМ   max 83%</vt:lpstr>
      <vt:lpstr>2. БОНУС ЗА РЕКОМЕНДАЦИЮ</vt:lpstr>
      <vt:lpstr>3. Бонус за статус 1-9 %</vt:lpstr>
      <vt:lpstr>Презентация PowerPoint</vt:lpstr>
      <vt:lpstr>Презентация PowerPoint</vt:lpstr>
      <vt:lpstr>3. Бонус за имеющийся статус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Бютилайф</dc:title>
  <dc:creator>Samsung</dc:creator>
  <cp:lastModifiedBy>Samsung</cp:lastModifiedBy>
  <cp:revision>53</cp:revision>
  <dcterms:created xsi:type="dcterms:W3CDTF">2025-05-20T14:10:37Z</dcterms:created>
  <dcterms:modified xsi:type="dcterms:W3CDTF">2025-05-21T07:36:46Z</dcterms:modified>
</cp:coreProperties>
</file>