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1" name="Shape 26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0709920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1420282"/>
            <a:ext cx="5181600" cy="980018"/>
          </a:xfrm>
          <a:prstGeom prst="rect">
            <a:avLst/>
          </a:prstGeom>
        </p:spPr>
        <p:txBody>
          <a:bodyPr lIns="45718" tIns="45718" rIns="45718" bIns="45718"/>
          <a:lstStyle>
            <a:lvl1pPr algn="ctr" defTabSz="609629">
              <a:lnSpc>
                <a:spcPct val="100000"/>
              </a:lnSpc>
              <a:defRPr sz="29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0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 defTabSz="609629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100">
                <a:solidFill>
                  <a:srgbClr val="888888"/>
                </a:solidFill>
              </a:defRPr>
            </a:lvl1pPr>
            <a:lvl2pPr marL="0" indent="0" algn="ctr" defTabSz="609629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100">
                <a:solidFill>
                  <a:srgbClr val="888888"/>
                </a:solidFill>
              </a:defRPr>
            </a:lvl2pPr>
            <a:lvl3pPr marL="0" indent="0" algn="ctr" defTabSz="609629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100">
                <a:solidFill>
                  <a:srgbClr val="888888"/>
                </a:solidFill>
              </a:defRPr>
            </a:lvl3pPr>
            <a:lvl4pPr marL="0" indent="0" algn="ctr" defTabSz="609629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100">
                <a:solidFill>
                  <a:srgbClr val="888888"/>
                </a:solidFill>
              </a:defRPr>
            </a:lvl4pPr>
            <a:lvl5pPr marL="0" indent="0" algn="ctr" defTabSz="609629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1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584076" y="4261269"/>
            <a:ext cx="207126" cy="196014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04800" y="183091"/>
            <a:ext cx="5486400" cy="762003"/>
          </a:xfrm>
          <a:prstGeom prst="rect">
            <a:avLst/>
          </a:prstGeom>
        </p:spPr>
        <p:txBody>
          <a:bodyPr lIns="45718" tIns="45718" rIns="45718" bIns="45718"/>
          <a:lstStyle>
            <a:lvl1pPr algn="ctr" defTabSz="609629">
              <a:lnSpc>
                <a:spcPct val="100000"/>
              </a:lnSpc>
              <a:defRPr sz="29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0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304800" y="1066800"/>
            <a:ext cx="5486400" cy="3017310"/>
          </a:xfrm>
          <a:prstGeom prst="rect">
            <a:avLst/>
          </a:prstGeom>
        </p:spPr>
        <p:txBody>
          <a:bodyPr lIns="45718" tIns="45718" rIns="45718" bIns="45718"/>
          <a:lstStyle>
            <a:lvl1pPr marL="228610" indent="-228610" defTabSz="609629">
              <a:lnSpc>
                <a:spcPct val="100000"/>
              </a:lnSpc>
              <a:spcBef>
                <a:spcPts val="400"/>
              </a:spcBef>
              <a:defRPr sz="2100"/>
            </a:lvl1pPr>
            <a:lvl2pPr marL="522540" indent="-217725" defTabSz="609629">
              <a:lnSpc>
                <a:spcPct val="100000"/>
              </a:lnSpc>
              <a:spcBef>
                <a:spcPts val="400"/>
              </a:spcBef>
              <a:buChar char="–"/>
              <a:defRPr sz="2100"/>
            </a:lvl2pPr>
            <a:lvl3pPr marL="812840" indent="-203209" defTabSz="609629">
              <a:lnSpc>
                <a:spcPct val="100000"/>
              </a:lnSpc>
              <a:spcBef>
                <a:spcPts val="400"/>
              </a:spcBef>
              <a:defRPr sz="2100"/>
            </a:lvl3pPr>
            <a:lvl4pPr marL="1158298" indent="-243851" defTabSz="609629">
              <a:lnSpc>
                <a:spcPct val="100000"/>
              </a:lnSpc>
              <a:spcBef>
                <a:spcPts val="400"/>
              </a:spcBef>
              <a:buChar char="–"/>
              <a:defRPr sz="2100"/>
            </a:lvl4pPr>
            <a:lvl5pPr marL="1463113" indent="-243851" defTabSz="609629">
              <a:lnSpc>
                <a:spcPct val="100000"/>
              </a:lnSpc>
              <a:spcBef>
                <a:spcPts val="400"/>
              </a:spcBef>
              <a:buChar char="»"/>
              <a:defRPr sz="21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584076" y="4261269"/>
            <a:ext cx="207126" cy="196014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2" cy="908051"/>
          </a:xfrm>
          <a:prstGeom prst="rect">
            <a:avLst/>
          </a:prstGeom>
        </p:spPr>
        <p:txBody>
          <a:bodyPr lIns="45718" tIns="45718" rIns="45718" bIns="45718" anchor="t"/>
          <a:lstStyle>
            <a:lvl1pPr defTabSz="609629">
              <a:lnSpc>
                <a:spcPct val="100000"/>
              </a:lnSpc>
              <a:defRPr sz="2600" b="1" cap="all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1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81542" y="1937809"/>
            <a:ext cx="5181602" cy="1000127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 defTabSz="609629">
              <a:lnSpc>
                <a:spcPct val="100000"/>
              </a:lnSpc>
              <a:spcBef>
                <a:spcPts val="200"/>
              </a:spcBef>
              <a:buSzTx/>
              <a:buFontTx/>
              <a:buNone/>
              <a:defRPr sz="1300">
                <a:solidFill>
                  <a:srgbClr val="888888"/>
                </a:solidFill>
              </a:defRPr>
            </a:lvl1pPr>
            <a:lvl2pPr marL="0" indent="0" defTabSz="609629">
              <a:lnSpc>
                <a:spcPct val="100000"/>
              </a:lnSpc>
              <a:spcBef>
                <a:spcPts val="200"/>
              </a:spcBef>
              <a:buSzTx/>
              <a:buFontTx/>
              <a:buNone/>
              <a:defRPr sz="1300">
                <a:solidFill>
                  <a:srgbClr val="888888"/>
                </a:solidFill>
              </a:defRPr>
            </a:lvl2pPr>
            <a:lvl3pPr marL="0" indent="0" defTabSz="609629">
              <a:lnSpc>
                <a:spcPct val="100000"/>
              </a:lnSpc>
              <a:spcBef>
                <a:spcPts val="200"/>
              </a:spcBef>
              <a:buSzTx/>
              <a:buFontTx/>
              <a:buNone/>
              <a:defRPr sz="1300">
                <a:solidFill>
                  <a:srgbClr val="888888"/>
                </a:solidFill>
              </a:defRPr>
            </a:lvl3pPr>
            <a:lvl4pPr marL="0" indent="0" defTabSz="609629">
              <a:lnSpc>
                <a:spcPct val="100000"/>
              </a:lnSpc>
              <a:spcBef>
                <a:spcPts val="200"/>
              </a:spcBef>
              <a:buSzTx/>
              <a:buFontTx/>
              <a:buNone/>
              <a:defRPr sz="1300">
                <a:solidFill>
                  <a:srgbClr val="888888"/>
                </a:solidFill>
              </a:defRPr>
            </a:lvl4pPr>
            <a:lvl5pPr marL="0" indent="0" defTabSz="609629">
              <a:lnSpc>
                <a:spcPct val="100000"/>
              </a:lnSpc>
              <a:spcBef>
                <a:spcPts val="200"/>
              </a:spcBef>
              <a:buSzTx/>
              <a:buFontTx/>
              <a:buNone/>
              <a:defRPr sz="13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584076" y="4261269"/>
            <a:ext cx="207126" cy="196014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04800" y="183091"/>
            <a:ext cx="5486400" cy="762003"/>
          </a:xfrm>
          <a:prstGeom prst="rect">
            <a:avLst/>
          </a:prstGeom>
        </p:spPr>
        <p:txBody>
          <a:bodyPr lIns="45718" tIns="45718" rIns="45718" bIns="45718"/>
          <a:lstStyle>
            <a:lvl1pPr algn="ctr" defTabSz="609629">
              <a:lnSpc>
                <a:spcPct val="100000"/>
              </a:lnSpc>
              <a:defRPr sz="29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2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304800" y="1066800"/>
            <a:ext cx="2692400" cy="3017310"/>
          </a:xfrm>
          <a:prstGeom prst="rect">
            <a:avLst/>
          </a:prstGeom>
        </p:spPr>
        <p:txBody>
          <a:bodyPr lIns="45718" tIns="45718" rIns="45718" bIns="45718"/>
          <a:lstStyle>
            <a:lvl1pPr marL="228610" indent="-228610" defTabSz="609629">
              <a:lnSpc>
                <a:spcPct val="100000"/>
              </a:lnSpc>
              <a:spcBef>
                <a:spcPts val="400"/>
              </a:spcBef>
              <a:defRPr sz="1800"/>
            </a:lvl1pPr>
            <a:lvl2pPr marL="527076" indent="-222260" defTabSz="609629">
              <a:lnSpc>
                <a:spcPct val="100000"/>
              </a:lnSpc>
              <a:spcBef>
                <a:spcPts val="400"/>
              </a:spcBef>
              <a:buChar char="–"/>
              <a:defRPr sz="1800"/>
            </a:lvl2pPr>
            <a:lvl3pPr marL="822999" indent="-213369" defTabSz="609629">
              <a:lnSpc>
                <a:spcPct val="100000"/>
              </a:lnSpc>
              <a:spcBef>
                <a:spcPts val="400"/>
              </a:spcBef>
              <a:defRPr sz="1800"/>
            </a:lvl3pPr>
            <a:lvl4pPr marL="1151523" indent="-237079" defTabSz="609629">
              <a:lnSpc>
                <a:spcPct val="100000"/>
              </a:lnSpc>
              <a:spcBef>
                <a:spcPts val="400"/>
              </a:spcBef>
              <a:buChar char="–"/>
              <a:defRPr sz="1800"/>
            </a:lvl4pPr>
            <a:lvl5pPr marL="1456339" indent="-237078" defTabSz="609629">
              <a:lnSpc>
                <a:spcPct val="100000"/>
              </a:lnSpc>
              <a:spcBef>
                <a:spcPts val="400"/>
              </a:spcBef>
              <a:buChar char="»"/>
              <a:defRPr sz="1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584076" y="4261269"/>
            <a:ext cx="207126" cy="196014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04800" y="183091"/>
            <a:ext cx="5486400" cy="762003"/>
          </a:xfrm>
          <a:prstGeom prst="rect">
            <a:avLst/>
          </a:prstGeom>
        </p:spPr>
        <p:txBody>
          <a:bodyPr lIns="45718" tIns="45718" rIns="45718" bIns="45718"/>
          <a:lstStyle>
            <a:lvl1pPr algn="ctr" defTabSz="609629">
              <a:lnSpc>
                <a:spcPct val="100000"/>
              </a:lnSpc>
              <a:defRPr sz="29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3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304800" y="1023407"/>
            <a:ext cx="2693460" cy="426510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 defTabSz="609629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600" b="1"/>
            </a:lvl1pPr>
            <a:lvl2pPr marL="0" indent="0" defTabSz="609629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600" b="1"/>
            </a:lvl2pPr>
            <a:lvl3pPr marL="0" indent="0" defTabSz="609629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600" b="1"/>
            </a:lvl3pPr>
            <a:lvl4pPr marL="0" indent="0" defTabSz="609629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600" b="1"/>
            </a:lvl4pPr>
            <a:lvl5pPr marL="0" indent="0" defTabSz="609629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6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096684" y="1023407"/>
            <a:ext cx="2694518" cy="426510"/>
          </a:xfrm>
          <a:prstGeom prst="rect">
            <a:avLst/>
          </a:prstGeom>
        </p:spPr>
        <p:txBody>
          <a:bodyPr lIns="45718" tIns="45718" rIns="45718" bIns="45718" anchor="b"/>
          <a:lstStyle/>
          <a:p>
            <a:pPr marL="228610" indent="-228610" defTabSz="609629">
              <a:lnSpc>
                <a:spcPct val="100000"/>
              </a:lnSpc>
              <a:spcBef>
                <a:spcPts val="400"/>
              </a:spcBef>
              <a:defRPr sz="2100"/>
            </a:pPr>
            <a:endParaRPr/>
          </a:p>
        </p:txBody>
      </p:sp>
      <p:sp>
        <p:nvSpPr>
          <p:cNvPr id="13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584076" y="4261269"/>
            <a:ext cx="207126" cy="196014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04800" y="183091"/>
            <a:ext cx="5486400" cy="762003"/>
          </a:xfrm>
          <a:prstGeom prst="rect">
            <a:avLst/>
          </a:prstGeom>
        </p:spPr>
        <p:txBody>
          <a:bodyPr lIns="45718" tIns="45718" rIns="45718" bIns="45718"/>
          <a:lstStyle>
            <a:lvl1pPr algn="ctr" defTabSz="609629">
              <a:lnSpc>
                <a:spcPct val="100000"/>
              </a:lnSpc>
              <a:defRPr sz="29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4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584076" y="4261269"/>
            <a:ext cx="207126" cy="196014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584076" y="4261269"/>
            <a:ext cx="207126" cy="196014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5" cy="774701"/>
          </a:xfrm>
          <a:prstGeom prst="rect">
            <a:avLst/>
          </a:prstGeom>
        </p:spPr>
        <p:txBody>
          <a:bodyPr lIns="45718" tIns="45718" rIns="45718" bIns="45718" anchor="b"/>
          <a:lstStyle>
            <a:lvl1pPr defTabSz="609629">
              <a:lnSpc>
                <a:spcPct val="100000"/>
              </a:lnSpc>
              <a:defRPr sz="13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6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383366" y="182033"/>
            <a:ext cx="3407834" cy="3902076"/>
          </a:xfrm>
          <a:prstGeom prst="rect">
            <a:avLst/>
          </a:prstGeom>
        </p:spPr>
        <p:txBody>
          <a:bodyPr lIns="45718" tIns="45718" rIns="45718" bIns="45718"/>
          <a:lstStyle>
            <a:lvl1pPr marL="228610" indent="-228610" defTabSz="609629">
              <a:lnSpc>
                <a:spcPct val="100000"/>
              </a:lnSpc>
              <a:spcBef>
                <a:spcPts val="400"/>
              </a:spcBef>
              <a:defRPr sz="2100"/>
            </a:lvl1pPr>
            <a:lvl2pPr marL="522540" indent="-217725" defTabSz="609629">
              <a:lnSpc>
                <a:spcPct val="100000"/>
              </a:lnSpc>
              <a:spcBef>
                <a:spcPts val="400"/>
              </a:spcBef>
              <a:buChar char="–"/>
              <a:defRPr sz="2100"/>
            </a:lvl2pPr>
            <a:lvl3pPr marL="812840" indent="-203209" defTabSz="609629">
              <a:lnSpc>
                <a:spcPct val="100000"/>
              </a:lnSpc>
              <a:spcBef>
                <a:spcPts val="400"/>
              </a:spcBef>
              <a:defRPr sz="2100"/>
            </a:lvl3pPr>
            <a:lvl4pPr marL="1158298" indent="-243851" defTabSz="609629">
              <a:lnSpc>
                <a:spcPct val="100000"/>
              </a:lnSpc>
              <a:spcBef>
                <a:spcPts val="400"/>
              </a:spcBef>
              <a:buChar char="–"/>
              <a:defRPr sz="2100"/>
            </a:lvl4pPr>
            <a:lvl5pPr marL="1463113" indent="-243851" defTabSz="609629">
              <a:lnSpc>
                <a:spcPct val="100000"/>
              </a:lnSpc>
              <a:spcBef>
                <a:spcPts val="400"/>
              </a:spcBef>
              <a:buChar char="»"/>
              <a:defRPr sz="21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2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304798" y="956734"/>
            <a:ext cx="2005547" cy="3127376"/>
          </a:xfrm>
          <a:prstGeom prst="rect">
            <a:avLst/>
          </a:prstGeom>
        </p:spPr>
        <p:txBody>
          <a:bodyPr lIns="45718" tIns="45718" rIns="45718" bIns="45718"/>
          <a:lstStyle/>
          <a:p>
            <a:pPr marL="228610" indent="-228610" defTabSz="609629">
              <a:lnSpc>
                <a:spcPct val="100000"/>
              </a:lnSpc>
              <a:spcBef>
                <a:spcPts val="400"/>
              </a:spcBef>
              <a:defRPr sz="2100"/>
            </a:pPr>
            <a:endParaRPr/>
          </a:p>
        </p:txBody>
      </p:sp>
      <p:sp>
        <p:nvSpPr>
          <p:cNvPr id="16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584076" y="4261269"/>
            <a:ext cx="207126" cy="196014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2" cy="377825"/>
          </a:xfrm>
          <a:prstGeom prst="rect">
            <a:avLst/>
          </a:prstGeom>
        </p:spPr>
        <p:txBody>
          <a:bodyPr lIns="45718" tIns="45718" rIns="45718" bIns="45718" anchor="b"/>
          <a:lstStyle>
            <a:lvl1pPr defTabSz="609629">
              <a:lnSpc>
                <a:spcPct val="100000"/>
              </a:lnSpc>
              <a:defRPr sz="13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71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194859" y="408517"/>
            <a:ext cx="3657602" cy="27432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7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194859" y="3578225"/>
            <a:ext cx="3657602" cy="536577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609629">
              <a:lnSpc>
                <a:spcPct val="100000"/>
              </a:lnSpc>
              <a:spcBef>
                <a:spcPts val="200"/>
              </a:spcBef>
              <a:buSzTx/>
              <a:buFontTx/>
              <a:buNone/>
              <a:defRPr sz="900"/>
            </a:lvl1pPr>
            <a:lvl2pPr marL="0" indent="0" defTabSz="609629">
              <a:lnSpc>
                <a:spcPct val="100000"/>
              </a:lnSpc>
              <a:spcBef>
                <a:spcPts val="200"/>
              </a:spcBef>
              <a:buSzTx/>
              <a:buFontTx/>
              <a:buNone/>
              <a:defRPr sz="900"/>
            </a:lvl2pPr>
            <a:lvl3pPr marL="0" indent="0" defTabSz="609629">
              <a:lnSpc>
                <a:spcPct val="100000"/>
              </a:lnSpc>
              <a:spcBef>
                <a:spcPts val="200"/>
              </a:spcBef>
              <a:buSzTx/>
              <a:buFontTx/>
              <a:buNone/>
              <a:defRPr sz="900"/>
            </a:lvl3pPr>
            <a:lvl4pPr marL="0" indent="0" defTabSz="609629">
              <a:lnSpc>
                <a:spcPct val="100000"/>
              </a:lnSpc>
              <a:spcBef>
                <a:spcPts val="200"/>
              </a:spcBef>
              <a:buSzTx/>
              <a:buFontTx/>
              <a:buNone/>
              <a:defRPr sz="900"/>
            </a:lvl4pPr>
            <a:lvl5pPr marL="0" indent="0" defTabSz="609629">
              <a:lnSpc>
                <a:spcPct val="100000"/>
              </a:lnSpc>
              <a:spcBef>
                <a:spcPts val="200"/>
              </a:spcBef>
              <a:buSzTx/>
              <a:buFontTx/>
              <a:buNone/>
              <a:defRPr sz="9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584076" y="4261269"/>
            <a:ext cx="207126" cy="196014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1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8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8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90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9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9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0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0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0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1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1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21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24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3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24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252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5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5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9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Textplatzhalt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Textplatzhalt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83" name="Bildplatzhalt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33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icture 2" descr="Picture 2"/>
          <p:cNvPicPr>
            <a:picLocks noChangeAspect="1"/>
          </p:cNvPicPr>
          <p:nvPr/>
        </p:nvPicPr>
        <p:blipFill>
          <a:blip r:embed="rId2">
            <a:alphaModFix amt="28000"/>
            <a:extLst/>
          </a:blip>
          <a:stretch>
            <a:fillRect/>
          </a:stretch>
        </p:blipFill>
        <p:spPr>
          <a:xfrm rot="19095952">
            <a:off x="2848914" y="1227010"/>
            <a:ext cx="10908660" cy="5345245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Textfeld 1"/>
          <p:cNvSpPr txBox="1"/>
          <p:nvPr/>
        </p:nvSpPr>
        <p:spPr>
          <a:xfrm>
            <a:off x="45719" y="582593"/>
            <a:ext cx="12099291" cy="222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  <a:p>
            <a:pPr algn="ctr">
              <a:defRPr sz="4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t>CORSAIR</a:t>
            </a:r>
          </a:p>
          <a:p>
            <a:pPr algn="ctr">
              <a:defRPr sz="1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  <a:p>
            <a:pPr algn="ctr">
              <a:defRPr sz="4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t>И </a:t>
            </a:r>
          </a:p>
          <a:p>
            <a:pPr algn="ctr">
              <a:defRPr sz="4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t>Возможности Amplivo</a:t>
            </a:r>
          </a:p>
        </p:txBody>
      </p:sp>
      <p:pic>
        <p:nvPicPr>
          <p:cNvPr id="265" name="Logo Amplivo-Monogram-White version-01.png" descr="Logo Amplivo-Monogram-White version-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31385" y="6070177"/>
            <a:ext cx="587458" cy="5870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TextBox 8"/>
          <p:cNvSpPr txBox="1"/>
          <p:nvPr/>
        </p:nvSpPr>
        <p:spPr>
          <a:xfrm>
            <a:off x="-2540" y="211811"/>
            <a:ext cx="12193272" cy="50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300"/>
              </a:lnSpc>
              <a:defRPr sz="2400" b="1">
                <a:solidFill>
                  <a:srgbClr val="003B5D"/>
                </a:solidFill>
                <a:latin typeface="Montserrat "/>
                <a:ea typeface="Montserrat "/>
                <a:cs typeface="Montserrat "/>
                <a:sym typeface="Montserrat "/>
              </a:defRPr>
            </a:lvl1pPr>
          </a:lstStyle>
          <a:p>
            <a:r>
              <a:t>CORSAIR GROUP INTERNATIONAL</a:t>
            </a:r>
          </a:p>
        </p:txBody>
      </p:sp>
      <p:grpSp>
        <p:nvGrpSpPr>
          <p:cNvPr id="346" name="Raggruppa"/>
          <p:cNvGrpSpPr/>
          <p:nvPr/>
        </p:nvGrpSpPr>
        <p:grpSpPr>
          <a:xfrm>
            <a:off x="28996" y="1504275"/>
            <a:ext cx="12193270" cy="899268"/>
            <a:chOff x="0" y="0"/>
            <a:chExt cx="12193268" cy="899267"/>
          </a:xfrm>
        </p:grpSpPr>
        <p:sp>
          <p:nvSpPr>
            <p:cNvPr id="344" name="Rettangolo arrotondato"/>
            <p:cNvSpPr/>
            <p:nvPr/>
          </p:nvSpPr>
          <p:spPr>
            <a:xfrm>
              <a:off x="28711" y="0"/>
              <a:ext cx="12042234" cy="899268"/>
            </a:xfrm>
            <a:prstGeom prst="roundRect">
              <a:avLst>
                <a:gd name="adj" fmla="val 12652"/>
              </a:avLst>
            </a:prstGeom>
            <a:solidFill>
              <a:srgbClr val="CFC896">
                <a:alpha val="21096"/>
              </a:srgbClr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200">
                  <a:latin typeface="Montserrat "/>
                  <a:ea typeface="Montserrat "/>
                  <a:cs typeface="Montserrat "/>
                  <a:sym typeface="Montserrat "/>
                </a:defRPr>
              </a:pPr>
              <a:endParaRPr/>
            </a:p>
          </p:txBody>
        </p:sp>
        <p:sp>
          <p:nvSpPr>
            <p:cNvPr id="345" name="TextBox 10"/>
            <p:cNvSpPr txBox="1"/>
            <p:nvPr/>
          </p:nvSpPr>
          <p:spPr>
            <a:xfrm>
              <a:off x="-1" y="74622"/>
              <a:ext cx="12193270" cy="6187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lnSpc>
                  <a:spcPts val="5400"/>
                </a:lnSpc>
                <a:defRPr sz="2400">
                  <a:solidFill>
                    <a:srgbClr val="1B3356"/>
                  </a:solidFill>
                  <a:latin typeface="Montserrat "/>
                  <a:ea typeface="Montserrat "/>
                  <a:cs typeface="Montserrat "/>
                  <a:sym typeface="Montserrat "/>
                </a:defRPr>
              </a:lvl1pPr>
            </a:lstStyle>
            <a:p>
              <a:r>
                <a:t>CORSAIR ПРЕОБРАЗУЕТ ПЛАСТИК В ПЕРЕДОВОЕ БИО МАСЛО!</a:t>
              </a:r>
            </a:p>
          </p:txBody>
        </p:sp>
      </p:grpSp>
      <p:grpSp>
        <p:nvGrpSpPr>
          <p:cNvPr id="352" name="Gruppieren 17"/>
          <p:cNvGrpSpPr/>
          <p:nvPr/>
        </p:nvGrpSpPr>
        <p:grpSpPr>
          <a:xfrm>
            <a:off x="4445008" y="3004374"/>
            <a:ext cx="2620941" cy="1198863"/>
            <a:chOff x="0" y="0"/>
            <a:chExt cx="2620940" cy="1198861"/>
          </a:xfrm>
        </p:grpSpPr>
        <p:sp>
          <p:nvSpPr>
            <p:cNvPr id="347" name="Freeform 21"/>
            <p:cNvSpPr/>
            <p:nvPr/>
          </p:nvSpPr>
          <p:spPr>
            <a:xfrm>
              <a:off x="325478" y="412999"/>
              <a:ext cx="2175115" cy="776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1494" y="21237"/>
                  </a:moveTo>
                  <a:lnTo>
                    <a:pt x="103" y="21237"/>
                  </a:lnTo>
                  <a:lnTo>
                    <a:pt x="103" y="356"/>
                  </a:lnTo>
                  <a:lnTo>
                    <a:pt x="21494" y="356"/>
                  </a:lnTo>
                  <a:lnTo>
                    <a:pt x="21494" y="21237"/>
                  </a:lnTo>
                  <a:close/>
                </a:path>
              </a:pathLst>
            </a:custGeom>
            <a:solidFill>
              <a:srgbClr val="1B335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000">
                  <a:latin typeface="Montserrat "/>
                  <a:ea typeface="Montserrat "/>
                  <a:cs typeface="Montserrat "/>
                  <a:sym typeface="Montserrat "/>
                </a:defRPr>
              </a:pPr>
              <a:endParaRPr/>
            </a:p>
          </p:txBody>
        </p:sp>
        <p:pic>
          <p:nvPicPr>
            <p:cNvPr id="348" name="Picture 22" descr="Picture 22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1474" y="119415"/>
              <a:ext cx="779575" cy="7658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9" name="Picture 23" descr="Picture 23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75564" cy="9140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0" name="Textfeld 25"/>
            <p:cNvSpPr/>
            <p:nvPr/>
          </p:nvSpPr>
          <p:spPr>
            <a:xfrm>
              <a:off x="241992" y="453968"/>
              <a:ext cx="237894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b="1">
                  <a:solidFill>
                    <a:srgbClr val="003B5D"/>
                  </a:solidFill>
                  <a:latin typeface="Montserrat "/>
                  <a:ea typeface="Montserrat "/>
                  <a:cs typeface="Montserrat "/>
                  <a:sym typeface="Montserrat "/>
                </a:defRPr>
              </a:pPr>
              <a:r>
                <a:t>Высокое </a:t>
              </a:r>
            </a:p>
            <a:p>
              <a:pPr algn="ctr">
                <a:defRPr b="1">
                  <a:solidFill>
                    <a:srgbClr val="003B5D"/>
                  </a:solidFill>
                  <a:latin typeface="Montserrat "/>
                  <a:ea typeface="Montserrat "/>
                  <a:cs typeface="Montserrat "/>
                  <a:sym typeface="Montserrat "/>
                </a:defRPr>
              </a:pPr>
              <a:r>
                <a:t>качество</a:t>
              </a:r>
            </a:p>
          </p:txBody>
        </p:sp>
        <p:sp>
          <p:nvSpPr>
            <p:cNvPr id="351" name="Textfeld 21"/>
            <p:cNvSpPr/>
            <p:nvPr/>
          </p:nvSpPr>
          <p:spPr>
            <a:xfrm>
              <a:off x="364132" y="1198861"/>
              <a:ext cx="209074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600" b="1">
                  <a:solidFill>
                    <a:srgbClr val="003B5D"/>
                  </a:solidFill>
                  <a:latin typeface="Montserrat "/>
                  <a:ea typeface="Montserrat "/>
                  <a:cs typeface="Montserrat "/>
                  <a:sym typeface="Montserrat "/>
                </a:defRPr>
              </a:pPr>
              <a:r>
                <a:t>Низкое содержание серы</a:t>
              </a:r>
            </a:p>
            <a:p>
              <a:pPr algn="ctr">
                <a:defRPr sz="1600" b="1">
                  <a:solidFill>
                    <a:srgbClr val="003B5D"/>
                  </a:solidFill>
                  <a:latin typeface="Montserrat "/>
                  <a:ea typeface="Montserrat "/>
                  <a:cs typeface="Montserrat "/>
                  <a:sym typeface="Montserrat "/>
                </a:defRPr>
              </a:pPr>
              <a:r>
                <a:t> и CO</a:t>
              </a:r>
              <a:r>
                <a:rPr baseline="-25000"/>
                <a:t>2 </a:t>
              </a:r>
            </a:p>
          </p:txBody>
        </p:sp>
      </p:grpSp>
      <p:grpSp>
        <p:nvGrpSpPr>
          <p:cNvPr id="358" name="Gruppieren 19"/>
          <p:cNvGrpSpPr/>
          <p:nvPr/>
        </p:nvGrpSpPr>
        <p:grpSpPr>
          <a:xfrm>
            <a:off x="7686402" y="3031134"/>
            <a:ext cx="4029629" cy="1186450"/>
            <a:chOff x="0" y="0"/>
            <a:chExt cx="4029628" cy="1186449"/>
          </a:xfrm>
        </p:grpSpPr>
        <p:sp>
          <p:nvSpPr>
            <p:cNvPr id="353" name="Freeform 27"/>
            <p:cNvSpPr/>
            <p:nvPr/>
          </p:nvSpPr>
          <p:spPr>
            <a:xfrm>
              <a:off x="654262" y="420612"/>
              <a:ext cx="2975458" cy="765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1494" y="21237"/>
                  </a:moveTo>
                  <a:lnTo>
                    <a:pt x="103" y="21237"/>
                  </a:lnTo>
                  <a:lnTo>
                    <a:pt x="103" y="356"/>
                  </a:lnTo>
                  <a:lnTo>
                    <a:pt x="21494" y="356"/>
                  </a:lnTo>
                  <a:lnTo>
                    <a:pt x="21494" y="21237"/>
                  </a:lnTo>
                  <a:close/>
                </a:path>
              </a:pathLst>
            </a:custGeom>
            <a:solidFill>
              <a:srgbClr val="1B335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000">
                  <a:latin typeface="Montserrat "/>
                  <a:ea typeface="Montserrat "/>
                  <a:cs typeface="Montserrat "/>
                  <a:sym typeface="Montserrat "/>
                </a:defRPr>
              </a:pPr>
              <a:endParaRPr/>
            </a:p>
          </p:txBody>
        </p:sp>
        <p:pic>
          <p:nvPicPr>
            <p:cNvPr id="354" name="Picture 29" descr="Picture 2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3073" y="123261"/>
              <a:ext cx="865816" cy="7658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5" name="Picture 30" descr="Picture 30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83486" cy="9140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6" name="Textfeld 32"/>
            <p:cNvSpPr/>
            <p:nvPr/>
          </p:nvSpPr>
          <p:spPr>
            <a:xfrm>
              <a:off x="520085" y="478411"/>
              <a:ext cx="350954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b="1">
                  <a:solidFill>
                    <a:srgbClr val="003B5D"/>
                  </a:solidFill>
                  <a:latin typeface="Montserrat "/>
                  <a:ea typeface="Montserrat "/>
                  <a:cs typeface="Montserrat "/>
                  <a:sym typeface="Montserrat "/>
                </a:defRPr>
              </a:pPr>
              <a:r>
                <a:t>Нулевое воздействие </a:t>
              </a:r>
            </a:p>
            <a:p>
              <a:pPr algn="ctr">
                <a:defRPr b="1">
                  <a:solidFill>
                    <a:srgbClr val="003B5D"/>
                  </a:solidFill>
                  <a:latin typeface="Montserrat "/>
                  <a:ea typeface="Montserrat "/>
                  <a:cs typeface="Montserrat "/>
                  <a:sym typeface="Montserrat "/>
                </a:defRPr>
              </a:pPr>
              <a:r>
                <a:t>на окружающую среду</a:t>
              </a:r>
            </a:p>
          </p:txBody>
        </p:sp>
        <p:sp>
          <p:nvSpPr>
            <p:cNvPr id="357" name="Textfeld 28"/>
            <p:cNvSpPr/>
            <p:nvPr/>
          </p:nvSpPr>
          <p:spPr>
            <a:xfrm>
              <a:off x="720250" y="1163316"/>
              <a:ext cx="284348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600" b="1">
                  <a:solidFill>
                    <a:srgbClr val="003B5D"/>
                  </a:solidFill>
                  <a:latin typeface="Montserrat "/>
                  <a:ea typeface="Montserrat "/>
                  <a:cs typeface="Montserrat "/>
                  <a:sym typeface="Montserrat "/>
                </a:defRPr>
              </a:lvl1pPr>
            </a:lstStyle>
            <a:p>
              <a:r>
                <a:t>Нет загрязнения в процессе переработки</a:t>
              </a:r>
            </a:p>
          </p:txBody>
        </p:sp>
      </p:grpSp>
      <p:sp>
        <p:nvSpPr>
          <p:cNvPr id="359" name="Textfeld 2"/>
          <p:cNvSpPr txBox="1"/>
          <p:nvPr/>
        </p:nvSpPr>
        <p:spPr>
          <a:xfrm>
            <a:off x="-1271" y="738381"/>
            <a:ext cx="1219200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defRPr sz="2000" b="1">
                <a:solidFill>
                  <a:srgbClr val="003B5D"/>
                </a:solidFill>
                <a:latin typeface="Montserrat "/>
                <a:ea typeface="Montserrat "/>
                <a:cs typeface="Montserrat "/>
                <a:sym typeface="Montserrat "/>
              </a:defRPr>
            </a:lvl1pPr>
          </a:lstStyle>
          <a:p>
            <a:r>
              <a:t>Устойчивые решения для решения проблемы загрязнения планеты</a:t>
            </a:r>
          </a:p>
        </p:txBody>
      </p:sp>
      <p:grpSp>
        <p:nvGrpSpPr>
          <p:cNvPr id="367" name="Gruppieren 12"/>
          <p:cNvGrpSpPr/>
          <p:nvPr/>
        </p:nvGrpSpPr>
        <p:grpSpPr>
          <a:xfrm>
            <a:off x="921605" y="3015260"/>
            <a:ext cx="2745861" cy="1187977"/>
            <a:chOff x="0" y="0"/>
            <a:chExt cx="2745859" cy="1187976"/>
          </a:xfrm>
        </p:grpSpPr>
        <p:grpSp>
          <p:nvGrpSpPr>
            <p:cNvPr id="362" name="Gruppieren 13"/>
            <p:cNvGrpSpPr/>
            <p:nvPr/>
          </p:nvGrpSpPr>
          <p:grpSpPr>
            <a:xfrm>
              <a:off x="319007" y="398840"/>
              <a:ext cx="2426853" cy="768866"/>
              <a:chOff x="0" y="0"/>
              <a:chExt cx="2426852" cy="768864"/>
            </a:xfrm>
          </p:grpSpPr>
          <p:sp>
            <p:nvSpPr>
              <p:cNvPr id="360" name="Freeform 13"/>
              <p:cNvSpPr/>
              <p:nvPr/>
            </p:nvSpPr>
            <p:spPr>
              <a:xfrm>
                <a:off x="0" y="0"/>
                <a:ext cx="2426853" cy="7688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21494" y="21237"/>
                    </a:moveTo>
                    <a:lnTo>
                      <a:pt x="103" y="21237"/>
                    </a:lnTo>
                    <a:lnTo>
                      <a:pt x="103" y="356"/>
                    </a:lnTo>
                    <a:lnTo>
                      <a:pt x="21494" y="356"/>
                    </a:lnTo>
                    <a:lnTo>
                      <a:pt x="21494" y="21237"/>
                    </a:lnTo>
                    <a:close/>
                  </a:path>
                </a:pathLst>
              </a:custGeom>
              <a:solidFill>
                <a:srgbClr val="1B335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000">
                    <a:latin typeface="Montserrat "/>
                    <a:ea typeface="Montserrat "/>
                    <a:cs typeface="Montserrat "/>
                    <a:sym typeface="Montserrat "/>
                  </a:defRPr>
                </a:pPr>
                <a:endParaRPr/>
              </a:p>
            </p:txBody>
          </p:sp>
          <p:sp>
            <p:nvSpPr>
              <p:cNvPr id="361" name="Textfeld 18"/>
              <p:cNvSpPr/>
              <p:nvPr/>
            </p:nvSpPr>
            <p:spPr>
              <a:xfrm>
                <a:off x="39512" y="42100"/>
                <a:ext cx="2335414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algn="ctr">
                  <a:defRPr b="1">
                    <a:solidFill>
                      <a:srgbClr val="003B5D"/>
                    </a:solidFill>
                    <a:latin typeface="Montserrat "/>
                    <a:ea typeface="Montserrat "/>
                    <a:cs typeface="Montserrat "/>
                    <a:sym typeface="Montserrat "/>
                  </a:defRPr>
                </a:pPr>
                <a:r>
                  <a:t>Огромный </a:t>
                </a:r>
              </a:p>
              <a:p>
                <a:pPr algn="ctr">
                  <a:defRPr b="1">
                    <a:solidFill>
                      <a:srgbClr val="003B5D"/>
                    </a:solidFill>
                    <a:latin typeface="Montserrat "/>
                    <a:ea typeface="Montserrat "/>
                    <a:cs typeface="Montserrat "/>
                    <a:sym typeface="Montserrat "/>
                  </a:defRPr>
                </a:pPr>
                <a:r>
                  <a:t>спрос</a:t>
                </a:r>
              </a:p>
            </p:txBody>
          </p:sp>
        </p:grpSp>
        <p:sp>
          <p:nvSpPr>
            <p:cNvPr id="363" name="Textfeld 14"/>
            <p:cNvSpPr/>
            <p:nvPr/>
          </p:nvSpPr>
          <p:spPr>
            <a:xfrm>
              <a:off x="391179" y="1187976"/>
              <a:ext cx="230275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600" b="1">
                  <a:solidFill>
                    <a:srgbClr val="003B5D"/>
                  </a:solidFill>
                  <a:latin typeface="Montserrat "/>
                  <a:ea typeface="Montserrat "/>
                  <a:cs typeface="Montserrat "/>
                  <a:sym typeface="Montserrat "/>
                </a:defRPr>
              </a:lvl1pPr>
            </a:lstStyle>
            <a:p>
              <a:r>
                <a:t>Новые Европейские и международные законы</a:t>
              </a:r>
            </a:p>
          </p:txBody>
        </p:sp>
        <p:grpSp>
          <p:nvGrpSpPr>
            <p:cNvPr id="366" name="Gruppieren 33"/>
            <p:cNvGrpSpPr/>
            <p:nvPr/>
          </p:nvGrpSpPr>
          <p:grpSpPr>
            <a:xfrm>
              <a:off x="0" y="0"/>
              <a:ext cx="958373" cy="914048"/>
              <a:chOff x="0" y="0"/>
              <a:chExt cx="958372" cy="914047"/>
            </a:xfrm>
          </p:grpSpPr>
          <p:pic>
            <p:nvPicPr>
              <p:cNvPr id="364" name="Picture 22" descr="Picture 22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40743" y="119415"/>
                <a:ext cx="765839" cy="7658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5" name="Picture 23" descr="Picture 23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958373" cy="91404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368" name="Picture 1" descr="Picture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076" y="5602204"/>
            <a:ext cx="12192001" cy="1308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circl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" grpId="1" animBg="1" advAuto="0"/>
      <p:bldP spid="352" grpId="3" animBg="1" advAuto="0"/>
      <p:bldP spid="358" grpId="4" animBg="1" advAuto="0"/>
      <p:bldP spid="367" grpId="2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TextBox 8"/>
          <p:cNvSpPr txBox="1"/>
          <p:nvPr/>
        </p:nvSpPr>
        <p:spPr>
          <a:xfrm>
            <a:off x="-2540" y="211811"/>
            <a:ext cx="12193272" cy="50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300"/>
              </a:lnSpc>
              <a:defRPr sz="2400" b="1">
                <a:solidFill>
                  <a:srgbClr val="203864"/>
                </a:solidFill>
                <a:latin typeface="Montserrat "/>
                <a:ea typeface="Montserrat "/>
                <a:cs typeface="Montserrat "/>
                <a:sym typeface="Montserrat "/>
              </a:defRPr>
            </a:lvl1pPr>
          </a:lstStyle>
          <a:p>
            <a:r>
              <a:t>CORSAIR СООТВЕТСТВУЕТ СЕРТИФИКАЦИИ ISCC PLUS </a:t>
            </a:r>
          </a:p>
        </p:txBody>
      </p:sp>
      <p:sp>
        <p:nvSpPr>
          <p:cNvPr id="371" name="Textfeld 8"/>
          <p:cNvSpPr txBox="1"/>
          <p:nvPr/>
        </p:nvSpPr>
        <p:spPr>
          <a:xfrm>
            <a:off x="3620405" y="2281247"/>
            <a:ext cx="5073422" cy="156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b="1">
                <a:solidFill>
                  <a:srgbClr val="203864"/>
                </a:solidFill>
                <a:latin typeface="Montserrat "/>
                <a:ea typeface="Montserrat "/>
                <a:cs typeface="Montserrat "/>
                <a:sym typeface="Montserrat "/>
              </a:defRPr>
            </a:lvl1pPr>
          </a:lstStyle>
          <a:p>
            <a:r>
              <a:t>Нефтяные компании хотят и должны покупать современные биомасла у компаний сертифицированных ISCC</a:t>
            </a:r>
          </a:p>
        </p:txBody>
      </p:sp>
      <p:sp>
        <p:nvSpPr>
          <p:cNvPr id="372" name="Textfeld 10"/>
          <p:cNvSpPr txBox="1"/>
          <p:nvPr/>
        </p:nvSpPr>
        <p:spPr>
          <a:xfrm>
            <a:off x="43180" y="4105200"/>
            <a:ext cx="12103101" cy="751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200">
                <a:solidFill>
                  <a:srgbClr val="203864"/>
                </a:solidFill>
                <a:latin typeface="Montserrat "/>
                <a:ea typeface="Montserrat "/>
                <a:cs typeface="Montserrat "/>
                <a:sym typeface="Montserrat "/>
              </a:defRPr>
            </a:pPr>
            <a:r>
              <a:t>По закону компании, производящие пластик, должны использовать </a:t>
            </a:r>
          </a:p>
          <a:p>
            <a:pPr algn="ctr">
              <a:defRPr sz="2200">
                <a:solidFill>
                  <a:srgbClr val="203864"/>
                </a:solidFill>
                <a:latin typeface="Montserrat "/>
                <a:ea typeface="Montserrat "/>
                <a:cs typeface="Montserrat "/>
                <a:sym typeface="Montserrat "/>
              </a:defRPr>
            </a:pPr>
            <a:r>
              <a:t>30% переработанного пластика при производстве нового пластика</a:t>
            </a:r>
          </a:p>
        </p:txBody>
      </p:sp>
      <p:pic>
        <p:nvPicPr>
          <p:cNvPr id="373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76" y="5602204"/>
            <a:ext cx="12192001" cy="1308100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Textfeld 3"/>
          <p:cNvSpPr txBox="1"/>
          <p:nvPr/>
        </p:nvSpPr>
        <p:spPr>
          <a:xfrm>
            <a:off x="45719" y="1072848"/>
            <a:ext cx="12103101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600">
                <a:solidFill>
                  <a:srgbClr val="203864"/>
                </a:solidFill>
                <a:latin typeface="Montserrat "/>
                <a:ea typeface="Montserrat "/>
                <a:cs typeface="Montserrat "/>
                <a:sym typeface="Montserrat "/>
              </a:defRPr>
            </a:pPr>
            <a:r>
              <a:t>Эта престижная сертификация гарантирует и подтверждает, что компания соответствует всемирно </a:t>
            </a:r>
          </a:p>
          <a:p>
            <a:pPr algn="ctr">
              <a:defRPr sz="1600">
                <a:solidFill>
                  <a:srgbClr val="203864"/>
                </a:solidFill>
                <a:latin typeface="Montserrat "/>
                <a:ea typeface="Montserrat "/>
                <a:cs typeface="Montserrat "/>
                <a:sym typeface="Montserrat "/>
              </a:defRPr>
            </a:pPr>
            <a:r>
              <a:t>признанным требованиям экологической и социальной устойчивости.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circl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" grpId="2" animBg="1" advAuto="0"/>
      <p:bldP spid="372" grpId="3" animBg="1" advAuto="0"/>
      <p:bldP spid="374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6528" r="6516"/>
          <a:stretch>
            <a:fillRect/>
          </a:stretch>
        </p:blipFill>
        <p:spPr>
          <a:xfrm>
            <a:off x="-1" y="3162"/>
            <a:ext cx="12189926" cy="6907142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Textfeld 1"/>
          <p:cNvSpPr txBox="1"/>
          <p:nvPr/>
        </p:nvSpPr>
        <p:spPr>
          <a:xfrm>
            <a:off x="41104" y="1188058"/>
            <a:ext cx="12103101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800" b="1">
                <a:solidFill>
                  <a:srgbClr val="20386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Это именно то, что делает Corsair!</a:t>
            </a:r>
          </a:p>
        </p:txBody>
      </p:sp>
      <p:pic>
        <p:nvPicPr>
          <p:cNvPr id="378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076" y="5602204"/>
            <a:ext cx="12192001" cy="1308100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Textfeld 1"/>
          <p:cNvSpPr txBox="1"/>
          <p:nvPr/>
        </p:nvSpPr>
        <p:spPr>
          <a:xfrm>
            <a:off x="41105" y="6141953"/>
            <a:ext cx="12105176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800">
                <a:solidFill>
                  <a:srgbClr val="20386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Digitally generated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" grpId="1" animBg="1" advAuto="0"/>
      <p:bldP spid="379" grpId="2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TextBox 8"/>
          <p:cNvSpPr txBox="1"/>
          <p:nvPr/>
        </p:nvSpPr>
        <p:spPr>
          <a:xfrm>
            <a:off x="-2540" y="211811"/>
            <a:ext cx="12193272" cy="50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300"/>
              </a:lnSpc>
              <a:defRPr sz="2400" b="1">
                <a:solidFill>
                  <a:srgbClr val="203864"/>
                </a:solidFill>
                <a:latin typeface="Montserrat "/>
                <a:ea typeface="Montserrat "/>
                <a:cs typeface="Montserrat "/>
                <a:sym typeface="Montserrat "/>
              </a:defRPr>
            </a:lvl1pPr>
          </a:lstStyle>
          <a:p>
            <a:r>
              <a:t>CORSAIR GROUP PARTNERS</a:t>
            </a:r>
          </a:p>
        </p:txBody>
      </p:sp>
      <p:grpSp>
        <p:nvGrpSpPr>
          <p:cNvPr id="385" name="Gruppieren 7"/>
          <p:cNvGrpSpPr/>
          <p:nvPr/>
        </p:nvGrpSpPr>
        <p:grpSpPr>
          <a:xfrm>
            <a:off x="783908" y="833321"/>
            <a:ext cx="11039476" cy="5796080"/>
            <a:chOff x="0" y="0"/>
            <a:chExt cx="11039475" cy="5796079"/>
          </a:xfrm>
        </p:grpSpPr>
        <p:pic>
          <p:nvPicPr>
            <p:cNvPr id="382" name="Afbeelding 4" descr="Afbeelding 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10767739" cy="57960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3" name="Afbeelding 8" descr="Afbeelding 8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729478" y="5163490"/>
              <a:ext cx="521641" cy="5381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4" name="Afbeelding 13" descr="Afbeelding 13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7339" t="40468" r="6086" b="48325"/>
            <a:stretch>
              <a:fillRect/>
            </a:stretch>
          </p:blipFill>
          <p:spPr>
            <a:xfrm>
              <a:off x="5522856" y="5069089"/>
              <a:ext cx="5516620" cy="7269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circl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Textfeld 7"/>
          <p:cNvSpPr txBox="1"/>
          <p:nvPr/>
        </p:nvSpPr>
        <p:spPr>
          <a:xfrm>
            <a:off x="33655" y="982915"/>
            <a:ext cx="12099291" cy="815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600">
                <a:solidFill>
                  <a:srgbClr val="203864"/>
                </a:solidFill>
                <a:latin typeface="Montserrat "/>
                <a:ea typeface="Montserrat "/>
                <a:cs typeface="Montserrat "/>
                <a:sym typeface="Montserrat "/>
              </a:defRPr>
            </a:pPr>
            <a:r>
              <a:t>Благодаря CORSAIR, частные лица и компании могут компенсировать свой пластиковый след и </a:t>
            </a:r>
          </a:p>
          <a:p>
            <a:pPr algn="ctr">
              <a:defRPr sz="1600">
                <a:solidFill>
                  <a:srgbClr val="203864"/>
                </a:solidFill>
                <a:latin typeface="Montserrat "/>
                <a:ea typeface="Montserrat "/>
                <a:cs typeface="Montserrat "/>
                <a:sym typeface="Montserrat "/>
              </a:defRPr>
            </a:pPr>
            <a:r>
              <a:t>стать нейтральными в отношении пластика, используя CSR Plastic Credits, цифровую квитанцию, </a:t>
            </a:r>
          </a:p>
          <a:p>
            <a:pPr algn="ctr">
              <a:defRPr sz="1600">
                <a:solidFill>
                  <a:srgbClr val="203864"/>
                </a:solidFill>
                <a:latin typeface="Montserrat "/>
                <a:ea typeface="Montserrat "/>
                <a:cs typeface="Montserrat "/>
                <a:sym typeface="Montserrat "/>
              </a:defRPr>
            </a:pPr>
            <a:r>
              <a:t>подтверждающую, что пластиковые отходы были удалены из окружающей среды.  </a:t>
            </a:r>
          </a:p>
        </p:txBody>
      </p:sp>
      <p:sp>
        <p:nvSpPr>
          <p:cNvPr id="388" name="TextBox 8"/>
          <p:cNvSpPr txBox="1"/>
          <p:nvPr/>
        </p:nvSpPr>
        <p:spPr>
          <a:xfrm>
            <a:off x="-2540" y="221336"/>
            <a:ext cx="12193272" cy="50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300"/>
              </a:lnSpc>
              <a:defRPr sz="2400" b="1">
                <a:solidFill>
                  <a:srgbClr val="203864"/>
                </a:solidFill>
                <a:latin typeface="Montserrat "/>
                <a:ea typeface="Montserrat "/>
                <a:cs typeface="Montserrat "/>
                <a:sym typeface="Montserrat "/>
              </a:defRPr>
            </a:lvl1pPr>
          </a:lstStyle>
          <a:p>
            <a:r>
              <a:t>THE CSR PLASTIC CREDIT</a:t>
            </a:r>
          </a:p>
        </p:txBody>
      </p:sp>
      <p:pic>
        <p:nvPicPr>
          <p:cNvPr id="389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90926" y="2250060"/>
            <a:ext cx="4954171" cy="3505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076" y="5602204"/>
            <a:ext cx="12192001" cy="1308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circl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7" grpId="1" animBg="1" advAuto="0"/>
      <p:bldP spid="389" grpId="2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Tekstvak 12"/>
          <p:cNvSpPr txBox="1"/>
          <p:nvPr/>
        </p:nvSpPr>
        <p:spPr>
          <a:xfrm>
            <a:off x="-2541" y="952330"/>
            <a:ext cx="1219327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ctr" defTabSz="412750">
              <a:defRPr sz="1600">
                <a:solidFill>
                  <a:srgbClr val="003866"/>
                </a:solidFill>
                <a:latin typeface="Montserrat "/>
                <a:ea typeface="Montserrat "/>
                <a:cs typeface="Montserrat "/>
                <a:sym typeface="Montserrat "/>
              </a:defRPr>
            </a:pPr>
            <a:r>
              <a:t>Corsair находится в идеальном положении, чтобы воспользоваться преимуществами нового </a:t>
            </a:r>
          </a:p>
          <a:p>
            <a:pPr algn="ctr" defTabSz="412750">
              <a:defRPr sz="1600">
                <a:solidFill>
                  <a:srgbClr val="003866"/>
                </a:solidFill>
                <a:latin typeface="Montserrat "/>
                <a:ea typeface="Montserrat "/>
                <a:cs typeface="Montserrat "/>
                <a:sym typeface="Montserrat "/>
              </a:defRPr>
            </a:pPr>
            <a:r>
              <a:t>международного законодательства регулирующего упаковку и Пластиковый Нейтралитет.</a:t>
            </a:r>
          </a:p>
        </p:txBody>
      </p:sp>
      <p:sp>
        <p:nvSpPr>
          <p:cNvPr id="393" name="TextBox 8"/>
          <p:cNvSpPr txBox="1"/>
          <p:nvPr/>
        </p:nvSpPr>
        <p:spPr>
          <a:xfrm>
            <a:off x="-2540" y="183237"/>
            <a:ext cx="12193272" cy="506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300"/>
              </a:lnSpc>
              <a:defRPr sz="2400" b="1">
                <a:solidFill>
                  <a:srgbClr val="203864"/>
                </a:solidFill>
                <a:latin typeface="Montserrat "/>
                <a:ea typeface="Montserrat "/>
                <a:cs typeface="Montserrat "/>
                <a:sym typeface="Montserrat "/>
              </a:defRPr>
            </a:lvl1pPr>
          </a:lstStyle>
          <a:p>
            <a:r>
              <a:t>CSR PLASTIC CREDIT НА УПАКОВКЕ</a:t>
            </a:r>
          </a:p>
        </p:txBody>
      </p:sp>
      <p:grpSp>
        <p:nvGrpSpPr>
          <p:cNvPr id="396" name="Gruppieren 15"/>
          <p:cNvGrpSpPr/>
          <p:nvPr/>
        </p:nvGrpSpPr>
        <p:grpSpPr>
          <a:xfrm>
            <a:off x="704612" y="2486804"/>
            <a:ext cx="3380740" cy="1884393"/>
            <a:chOff x="0" y="0"/>
            <a:chExt cx="3380738" cy="1884392"/>
          </a:xfrm>
        </p:grpSpPr>
        <p:sp>
          <p:nvSpPr>
            <p:cNvPr id="394" name="TextBox 8"/>
            <p:cNvSpPr txBox="1"/>
            <p:nvPr/>
          </p:nvSpPr>
          <p:spPr>
            <a:xfrm>
              <a:off x="0" y="1401792"/>
              <a:ext cx="3380739" cy="482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600" b="1">
                  <a:solidFill>
                    <a:srgbClr val="203864"/>
                  </a:solidFill>
                  <a:latin typeface="Montserrat "/>
                  <a:ea typeface="Montserrat "/>
                  <a:cs typeface="Montserrat "/>
                  <a:sym typeface="Montserrat "/>
                </a:defRPr>
              </a:lvl1pPr>
            </a:lstStyle>
            <a:p>
              <a:r>
                <a:t>Следите за этим логотипом в магазинах и супермаркетах!</a:t>
              </a:r>
            </a:p>
          </p:txBody>
        </p:sp>
        <p:pic>
          <p:nvPicPr>
            <p:cNvPr id="395" name="Picture 5" descr="Picture 5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04517" y="0"/>
              <a:ext cx="2357305" cy="1308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97" name="Grafik 16" descr="Grafik 16"/>
          <p:cNvPicPr>
            <a:picLocks noChangeAspect="1"/>
          </p:cNvPicPr>
          <p:nvPr/>
        </p:nvPicPr>
        <p:blipFill>
          <a:blip r:embed="rId3">
            <a:extLst/>
          </a:blip>
          <a:srcRect l="24583" t="10001" r="22917" b="11873"/>
          <a:stretch>
            <a:fillRect/>
          </a:stretch>
        </p:blipFill>
        <p:spPr>
          <a:xfrm>
            <a:off x="6901715" y="1829704"/>
            <a:ext cx="2548814" cy="3792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Grafik 17" descr="Grafik 1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17417" y="2199927"/>
            <a:ext cx="2203034" cy="3391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Grafik 15" descr="Grafik 1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84414" y="2135360"/>
            <a:ext cx="2548813" cy="3461820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Oval 10"/>
          <p:cNvSpPr/>
          <p:nvPr/>
        </p:nvSpPr>
        <p:spPr>
          <a:xfrm>
            <a:off x="5383133" y="4669811"/>
            <a:ext cx="587535" cy="587535"/>
          </a:xfrm>
          <a:prstGeom prst="ellipse">
            <a:avLst/>
          </a:prstGeom>
          <a:ln w="34925">
            <a:solidFill>
              <a:srgbClr val="B0327C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Montserrat "/>
                <a:ea typeface="Montserrat "/>
                <a:cs typeface="Montserrat "/>
                <a:sym typeface="Montserrat "/>
              </a:defRPr>
            </a:pPr>
            <a:endParaRPr/>
          </a:p>
        </p:txBody>
      </p:sp>
      <p:sp>
        <p:nvSpPr>
          <p:cNvPr id="401" name="Oval 11"/>
          <p:cNvSpPr/>
          <p:nvPr/>
        </p:nvSpPr>
        <p:spPr>
          <a:xfrm>
            <a:off x="7849751" y="4376044"/>
            <a:ext cx="587535" cy="587535"/>
          </a:xfrm>
          <a:prstGeom prst="ellipse">
            <a:avLst/>
          </a:prstGeom>
          <a:ln w="34925">
            <a:solidFill>
              <a:srgbClr val="B0327C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Montserrat "/>
                <a:ea typeface="Montserrat "/>
                <a:cs typeface="Montserrat "/>
                <a:sym typeface="Montserrat "/>
              </a:defRPr>
            </a:pPr>
            <a:endParaRPr/>
          </a:p>
        </p:txBody>
      </p:sp>
      <p:sp>
        <p:nvSpPr>
          <p:cNvPr id="402" name="Oval 12"/>
          <p:cNvSpPr/>
          <p:nvPr/>
        </p:nvSpPr>
        <p:spPr>
          <a:xfrm>
            <a:off x="10259218" y="4562050"/>
            <a:ext cx="587535" cy="587535"/>
          </a:xfrm>
          <a:prstGeom prst="ellipse">
            <a:avLst/>
          </a:prstGeom>
          <a:ln w="34925">
            <a:solidFill>
              <a:srgbClr val="B0327C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Montserrat "/>
                <a:ea typeface="Montserrat "/>
                <a:cs typeface="Montserrat "/>
                <a:sym typeface="Montserrat "/>
              </a:defRPr>
            </a:pPr>
            <a:endParaRPr/>
          </a:p>
        </p:txBody>
      </p:sp>
      <p:pic>
        <p:nvPicPr>
          <p:cNvPr id="403" name="Picture 1" descr="Picture 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2076" y="5602204"/>
            <a:ext cx="12192001" cy="1308100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Текст"/>
          <p:cNvSpPr txBox="1"/>
          <p:nvPr/>
        </p:nvSpPr>
        <p:spPr>
          <a:xfrm>
            <a:off x="5797247" y="3264467"/>
            <a:ext cx="597506" cy="33308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endParaRPr/>
          </a:p>
        </p:txBody>
      </p:sp>
      <p:sp>
        <p:nvSpPr>
          <p:cNvPr id="405" name="Текст"/>
          <p:cNvSpPr txBox="1"/>
          <p:nvPr/>
        </p:nvSpPr>
        <p:spPr>
          <a:xfrm>
            <a:off x="5924247" y="3391467"/>
            <a:ext cx="597506" cy="33308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circl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3" presetClass="entr" presetSubtype="16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16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6" grpId="1" animBg="1" advAuto="0"/>
      <p:bldP spid="397" grpId="3" animBg="1" advAuto="0"/>
      <p:bldP spid="398" grpId="4" animBg="1" advAuto="0"/>
      <p:bldP spid="399" grpId="2" animBg="1" advAuto="0"/>
      <p:bldP spid="400" grpId="5" animBg="1" advAuto="0"/>
      <p:bldP spid="401" grpId="6" animBg="1" advAuto="0"/>
      <p:bldP spid="402" grpId="7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Gruppieren 13"/>
          <p:cNvGrpSpPr/>
          <p:nvPr/>
        </p:nvGrpSpPr>
        <p:grpSpPr>
          <a:xfrm>
            <a:off x="1653777" y="1329844"/>
            <a:ext cx="3819528" cy="3486151"/>
            <a:chOff x="0" y="0"/>
            <a:chExt cx="3819526" cy="3486150"/>
          </a:xfrm>
        </p:grpSpPr>
        <p:pic>
          <p:nvPicPr>
            <p:cNvPr id="407" name="Grafik 2" descr="Grafik 2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443" t="34444" r="64006" b="25695"/>
            <a:stretch>
              <a:fillRect/>
            </a:stretch>
          </p:blipFill>
          <p:spPr>
            <a:xfrm>
              <a:off x="-1" y="752475"/>
              <a:ext cx="3819528" cy="27336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10" name="Gruppieren 8"/>
            <p:cNvGrpSpPr/>
            <p:nvPr/>
          </p:nvGrpSpPr>
          <p:grpSpPr>
            <a:xfrm>
              <a:off x="233363" y="-1"/>
              <a:ext cx="3219452" cy="526125"/>
              <a:chOff x="0" y="0"/>
              <a:chExt cx="3219450" cy="526123"/>
            </a:xfrm>
          </p:grpSpPr>
          <p:sp>
            <p:nvSpPr>
              <p:cNvPr id="408" name="Rechteck: abgerundete Ecken 6"/>
              <p:cNvSpPr/>
              <p:nvPr/>
            </p:nvSpPr>
            <p:spPr>
              <a:xfrm>
                <a:off x="0" y="0"/>
                <a:ext cx="3219451" cy="526124"/>
              </a:xfrm>
              <a:prstGeom prst="roundRect">
                <a:avLst>
                  <a:gd name="adj" fmla="val 16667"/>
                </a:avLst>
              </a:prstGeom>
              <a:solidFill>
                <a:srgbClr val="2038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ontserrat "/>
                    <a:ea typeface="Montserrat "/>
                    <a:cs typeface="Montserrat "/>
                    <a:sym typeface="Montserrat "/>
                  </a:defRPr>
                </a:pPr>
                <a:endParaRPr/>
              </a:p>
            </p:txBody>
          </p:sp>
          <p:sp>
            <p:nvSpPr>
              <p:cNvPr id="409" name="Textfeld 7"/>
              <p:cNvSpPr txBox="1"/>
              <p:nvPr/>
            </p:nvSpPr>
            <p:spPr>
              <a:xfrm>
                <a:off x="224578" y="66674"/>
                <a:ext cx="2770293" cy="370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b="1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  <a:latin typeface="Montserrat "/>
                    <a:ea typeface="Montserrat "/>
                    <a:cs typeface="Montserrat "/>
                    <a:sym typeface="Montserrat "/>
                  </a:defRPr>
                </a:lvl1pPr>
              </a:lstStyle>
              <a:p>
                <a:r>
                  <a:t>AMPLIVO NETWORK</a:t>
                </a:r>
              </a:p>
            </p:txBody>
          </p:sp>
        </p:grpSp>
      </p:grpSp>
      <p:grpSp>
        <p:nvGrpSpPr>
          <p:cNvPr id="416" name="Gruppieren 14"/>
          <p:cNvGrpSpPr/>
          <p:nvPr/>
        </p:nvGrpSpPr>
        <p:grpSpPr>
          <a:xfrm>
            <a:off x="7192939" y="1329845"/>
            <a:ext cx="3379810" cy="3194841"/>
            <a:chOff x="0" y="0"/>
            <a:chExt cx="3379808" cy="3194840"/>
          </a:xfrm>
        </p:grpSpPr>
        <p:pic>
          <p:nvPicPr>
            <p:cNvPr id="412" name="Grafik 1" descr="Grafik 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67860" t="35973" r="5940" b="34304"/>
            <a:stretch>
              <a:fillRect/>
            </a:stretch>
          </p:blipFill>
          <p:spPr>
            <a:xfrm>
              <a:off x="0" y="1022830"/>
              <a:ext cx="3379809" cy="21720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15" name="Gruppieren 9"/>
            <p:cNvGrpSpPr/>
            <p:nvPr/>
          </p:nvGrpSpPr>
          <p:grpSpPr>
            <a:xfrm>
              <a:off x="69871" y="0"/>
              <a:ext cx="3219452" cy="526125"/>
              <a:chOff x="0" y="0"/>
              <a:chExt cx="3219450" cy="526123"/>
            </a:xfrm>
          </p:grpSpPr>
          <p:sp>
            <p:nvSpPr>
              <p:cNvPr id="413" name="Rechteck: abgerundete Ecken 10"/>
              <p:cNvSpPr/>
              <p:nvPr/>
            </p:nvSpPr>
            <p:spPr>
              <a:xfrm>
                <a:off x="-1" y="0"/>
                <a:ext cx="3219452" cy="526124"/>
              </a:xfrm>
              <a:prstGeom prst="roundRect">
                <a:avLst>
                  <a:gd name="adj" fmla="val 16667"/>
                </a:avLst>
              </a:prstGeom>
              <a:solidFill>
                <a:srgbClr val="2038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ontserrat "/>
                    <a:ea typeface="Montserrat "/>
                    <a:cs typeface="Montserrat "/>
                    <a:sym typeface="Montserrat "/>
                  </a:defRPr>
                </a:pPr>
                <a:endParaRPr/>
              </a:p>
            </p:txBody>
          </p:sp>
          <p:sp>
            <p:nvSpPr>
              <p:cNvPr id="414" name="Textfeld 11"/>
              <p:cNvSpPr txBox="1"/>
              <p:nvPr/>
            </p:nvSpPr>
            <p:spPr>
              <a:xfrm>
                <a:off x="234102" y="66674"/>
                <a:ext cx="2770293" cy="370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b="1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  <a:latin typeface="Montserrat "/>
                    <a:ea typeface="Montserrat "/>
                    <a:cs typeface="Montserrat "/>
                    <a:sym typeface="Montserrat "/>
                  </a:defRPr>
                </a:lvl1pPr>
              </a:lstStyle>
              <a:p>
                <a:r>
                  <a:t>OPEN MARKET</a:t>
                </a:r>
              </a:p>
            </p:txBody>
          </p:sp>
        </p:grpSp>
      </p:grpSp>
      <p:sp>
        <p:nvSpPr>
          <p:cNvPr id="417" name="TextBox 8"/>
          <p:cNvSpPr txBox="1"/>
          <p:nvPr/>
        </p:nvSpPr>
        <p:spPr>
          <a:xfrm>
            <a:off x="-2540" y="211811"/>
            <a:ext cx="12193272" cy="50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300"/>
              </a:lnSpc>
              <a:defRPr sz="2400" b="1">
                <a:solidFill>
                  <a:srgbClr val="203864"/>
                </a:solidFill>
                <a:latin typeface="Montserrat "/>
                <a:ea typeface="Montserrat "/>
                <a:cs typeface="Montserrat "/>
                <a:sym typeface="Montserrat "/>
              </a:defRPr>
            </a:lvl1pPr>
          </a:lstStyle>
          <a:p>
            <a:r>
              <a:t>КАК ПОЛУЧИТЬ CSR PLASTIC CREDITS</a:t>
            </a:r>
          </a:p>
        </p:txBody>
      </p:sp>
      <p:sp>
        <p:nvSpPr>
          <p:cNvPr id="418" name="Textfeld 15"/>
          <p:cNvSpPr txBox="1"/>
          <p:nvPr/>
        </p:nvSpPr>
        <p:spPr>
          <a:xfrm>
            <a:off x="1856661" y="4693806"/>
            <a:ext cx="3204211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600" b="1">
                <a:solidFill>
                  <a:srgbClr val="203864"/>
                </a:solidFill>
                <a:latin typeface="Montserrat "/>
                <a:ea typeface="Montserrat "/>
                <a:cs typeface="Montserrat "/>
                <a:sym typeface="Montserrat "/>
              </a:defRPr>
            </a:pPr>
            <a:r>
              <a:t>Выбрать Пакет</a:t>
            </a:r>
          </a:p>
          <a:p>
            <a:pPr algn="ctr">
              <a:defRPr sz="1600" b="1">
                <a:solidFill>
                  <a:srgbClr val="203864"/>
                </a:solidFill>
                <a:latin typeface="Montserrat "/>
                <a:ea typeface="Montserrat "/>
                <a:cs typeface="Montserrat "/>
                <a:sym typeface="Montserrat "/>
              </a:defRPr>
            </a:pPr>
            <a:r>
              <a:t>(по текущей цене Ампливо)</a:t>
            </a:r>
          </a:p>
        </p:txBody>
      </p:sp>
      <p:sp>
        <p:nvSpPr>
          <p:cNvPr id="419" name="Textfeld 16"/>
          <p:cNvSpPr txBox="1"/>
          <p:nvPr/>
        </p:nvSpPr>
        <p:spPr>
          <a:xfrm>
            <a:off x="7251380" y="4693806"/>
            <a:ext cx="3204211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600" b="1">
                <a:solidFill>
                  <a:srgbClr val="203864"/>
                </a:solidFill>
                <a:latin typeface="Montserrat "/>
                <a:ea typeface="Montserrat "/>
                <a:cs typeface="Montserrat "/>
                <a:sym typeface="Montserrat "/>
              </a:defRPr>
            </a:pPr>
            <a:r>
              <a:t>Купить на публичной бирже</a:t>
            </a:r>
          </a:p>
          <a:p>
            <a:pPr algn="ctr">
              <a:defRPr sz="1600" b="1">
                <a:solidFill>
                  <a:srgbClr val="203864"/>
                </a:solidFill>
                <a:latin typeface="Montserrat "/>
                <a:ea typeface="Montserrat "/>
                <a:cs typeface="Montserrat "/>
                <a:sym typeface="Montserrat "/>
              </a:defRPr>
            </a:pPr>
            <a:r>
              <a:t>(по рыночной цене)</a:t>
            </a:r>
          </a:p>
        </p:txBody>
      </p:sp>
      <p:pic>
        <p:nvPicPr>
          <p:cNvPr id="420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076" y="5602204"/>
            <a:ext cx="12192001" cy="1308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circl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fill="hold" grpId="2" nodeType="afterEffect">
                                  <p:stCondLst>
                                    <p:cond delay="2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" grpId="1" animBg="1" advAuto="0"/>
      <p:bldP spid="416" grpId="2" animBg="1" advAuto="0"/>
      <p:bldP spid="418" grpId="3" animBg="1" advAuto="0"/>
      <p:bldP spid="419" grpId="4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TextBox 8"/>
          <p:cNvSpPr txBox="1"/>
          <p:nvPr/>
        </p:nvSpPr>
        <p:spPr>
          <a:xfrm>
            <a:off x="-2540" y="221336"/>
            <a:ext cx="12193272" cy="50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300"/>
              </a:lnSpc>
              <a:defRPr sz="2400" b="1">
                <a:solidFill>
                  <a:srgbClr val="203864"/>
                </a:solidFill>
                <a:latin typeface="Montserrat "/>
                <a:ea typeface="Montserrat "/>
                <a:cs typeface="Montserrat "/>
                <a:sym typeface="Montserrat "/>
              </a:defRPr>
            </a:lvl1pPr>
          </a:lstStyle>
          <a:p>
            <a:r>
              <a:t>ПРЕИМУЩЕСТВА ДЛЯ КЛИЕНТОВ AMPLIVO</a:t>
            </a:r>
          </a:p>
        </p:txBody>
      </p:sp>
      <p:sp>
        <p:nvSpPr>
          <p:cNvPr id="423" name="Tekstvak 12"/>
          <p:cNvSpPr txBox="1"/>
          <p:nvPr/>
        </p:nvSpPr>
        <p:spPr>
          <a:xfrm>
            <a:off x="-2541" y="952330"/>
            <a:ext cx="1219327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ctr" defTabSz="412750">
              <a:defRPr sz="1600">
                <a:solidFill>
                  <a:srgbClr val="003866"/>
                </a:solidFill>
                <a:latin typeface="Montserrat "/>
                <a:ea typeface="Montserrat "/>
                <a:cs typeface="Montserrat "/>
                <a:sym typeface="Montserrat "/>
              </a:defRPr>
            </a:pPr>
            <a:r>
              <a:t>Частные лица и компании выбирают правильный пакет для себя</a:t>
            </a:r>
          </a:p>
          <a:p>
            <a:pPr algn="ctr" defTabSz="412750">
              <a:defRPr sz="1600">
                <a:solidFill>
                  <a:srgbClr val="003866"/>
                </a:solidFill>
                <a:latin typeface="Montserrat "/>
                <a:ea typeface="Montserrat "/>
                <a:cs typeface="Montserrat "/>
                <a:sym typeface="Montserrat "/>
              </a:defRPr>
            </a:pPr>
            <a:r>
              <a:t> в зависимости от цены и продолжительности.</a:t>
            </a:r>
          </a:p>
        </p:txBody>
      </p:sp>
      <p:grpSp>
        <p:nvGrpSpPr>
          <p:cNvPr id="431" name="Group 31"/>
          <p:cNvGrpSpPr/>
          <p:nvPr/>
        </p:nvGrpSpPr>
        <p:grpSpPr>
          <a:xfrm>
            <a:off x="2396791" y="1405175"/>
            <a:ext cx="8490215" cy="4735204"/>
            <a:chOff x="0" y="0"/>
            <a:chExt cx="8490213" cy="4735203"/>
          </a:xfrm>
        </p:grpSpPr>
        <p:pic>
          <p:nvPicPr>
            <p:cNvPr id="424" name="Picture 23" descr="Picture 23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2" b="2"/>
            <a:stretch>
              <a:fillRect/>
            </a:stretch>
          </p:blipFill>
          <p:spPr>
            <a:xfrm>
              <a:off x="3384960" y="636855"/>
              <a:ext cx="4117579" cy="3303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90" y="0"/>
                  </a:moveTo>
                  <a:cubicBezTo>
                    <a:pt x="1294" y="0"/>
                    <a:pt x="0" y="1613"/>
                    <a:pt x="0" y="3601"/>
                  </a:cubicBezTo>
                  <a:lnTo>
                    <a:pt x="0" y="18001"/>
                  </a:lnTo>
                  <a:cubicBezTo>
                    <a:pt x="0" y="19990"/>
                    <a:pt x="1294" y="21600"/>
                    <a:pt x="2890" y="21600"/>
                  </a:cubicBezTo>
                  <a:lnTo>
                    <a:pt x="18712" y="21600"/>
                  </a:lnTo>
                  <a:cubicBezTo>
                    <a:pt x="20308" y="21600"/>
                    <a:pt x="21600" y="19990"/>
                    <a:pt x="21600" y="18001"/>
                  </a:cubicBezTo>
                  <a:lnTo>
                    <a:pt x="21600" y="3601"/>
                  </a:lnTo>
                  <a:cubicBezTo>
                    <a:pt x="21600" y="1613"/>
                    <a:pt x="20308" y="0"/>
                    <a:pt x="18712" y="0"/>
                  </a:cubicBezTo>
                  <a:lnTo>
                    <a:pt x="289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425" name="Picture 25" descr="Picture 25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2" b="2"/>
            <a:stretch>
              <a:fillRect/>
            </a:stretch>
          </p:blipFill>
          <p:spPr>
            <a:xfrm>
              <a:off x="1659675" y="305800"/>
              <a:ext cx="4117579" cy="3303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90" y="0"/>
                  </a:moveTo>
                  <a:cubicBezTo>
                    <a:pt x="1294" y="0"/>
                    <a:pt x="0" y="1613"/>
                    <a:pt x="0" y="3601"/>
                  </a:cubicBezTo>
                  <a:lnTo>
                    <a:pt x="0" y="18001"/>
                  </a:lnTo>
                  <a:cubicBezTo>
                    <a:pt x="0" y="19990"/>
                    <a:pt x="1294" y="21600"/>
                    <a:pt x="2890" y="21600"/>
                  </a:cubicBezTo>
                  <a:lnTo>
                    <a:pt x="18712" y="21600"/>
                  </a:lnTo>
                  <a:cubicBezTo>
                    <a:pt x="20308" y="21600"/>
                    <a:pt x="21600" y="19990"/>
                    <a:pt x="21600" y="18001"/>
                  </a:cubicBezTo>
                  <a:lnTo>
                    <a:pt x="21600" y="3601"/>
                  </a:lnTo>
                  <a:cubicBezTo>
                    <a:pt x="21600" y="1613"/>
                    <a:pt x="20308" y="0"/>
                    <a:pt x="18712" y="0"/>
                  </a:cubicBezTo>
                  <a:lnTo>
                    <a:pt x="289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426" name="Picture 27" descr="Picture 27"/>
            <p:cNvPicPr>
              <a:picLocks noChangeAspect="1"/>
            </p:cNvPicPr>
            <p:nvPr/>
          </p:nvPicPr>
          <p:blipFill>
            <a:blip r:embed="rId4">
              <a:extLst/>
            </a:blip>
            <a:srcRect r="2" b="2"/>
            <a:stretch>
              <a:fillRect/>
            </a:stretch>
          </p:blipFill>
          <p:spPr>
            <a:xfrm>
              <a:off x="0" y="0"/>
              <a:ext cx="4117579" cy="3303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90" y="0"/>
                  </a:moveTo>
                  <a:cubicBezTo>
                    <a:pt x="1294" y="0"/>
                    <a:pt x="0" y="1613"/>
                    <a:pt x="0" y="3601"/>
                  </a:cubicBezTo>
                  <a:lnTo>
                    <a:pt x="0" y="18001"/>
                  </a:lnTo>
                  <a:cubicBezTo>
                    <a:pt x="0" y="19990"/>
                    <a:pt x="1294" y="21600"/>
                    <a:pt x="2890" y="21600"/>
                  </a:cubicBezTo>
                  <a:lnTo>
                    <a:pt x="18712" y="21600"/>
                  </a:lnTo>
                  <a:cubicBezTo>
                    <a:pt x="20308" y="21600"/>
                    <a:pt x="21600" y="19990"/>
                    <a:pt x="21600" y="18001"/>
                  </a:cubicBezTo>
                  <a:lnTo>
                    <a:pt x="21600" y="3601"/>
                  </a:lnTo>
                  <a:cubicBezTo>
                    <a:pt x="21600" y="1613"/>
                    <a:pt x="20308" y="0"/>
                    <a:pt x="18712" y="0"/>
                  </a:cubicBezTo>
                  <a:lnTo>
                    <a:pt x="289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427" name="Picture 21" descr="Picture 21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30455" t="14917" r="3" b="15505"/>
            <a:stretch>
              <a:fillRect/>
            </a:stretch>
          </p:blipFill>
          <p:spPr>
            <a:xfrm>
              <a:off x="65591" y="1324768"/>
              <a:ext cx="3176191" cy="2549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91" y="0"/>
                  </a:moveTo>
                  <a:cubicBezTo>
                    <a:pt x="1295" y="0"/>
                    <a:pt x="0" y="1612"/>
                    <a:pt x="0" y="3601"/>
                  </a:cubicBezTo>
                  <a:lnTo>
                    <a:pt x="0" y="17999"/>
                  </a:lnTo>
                  <a:cubicBezTo>
                    <a:pt x="0" y="19988"/>
                    <a:pt x="1295" y="21600"/>
                    <a:pt x="2891" y="21600"/>
                  </a:cubicBezTo>
                  <a:lnTo>
                    <a:pt x="18712" y="21600"/>
                  </a:lnTo>
                  <a:cubicBezTo>
                    <a:pt x="20308" y="21600"/>
                    <a:pt x="21600" y="19988"/>
                    <a:pt x="21600" y="17999"/>
                  </a:cubicBezTo>
                  <a:lnTo>
                    <a:pt x="21600" y="3601"/>
                  </a:lnTo>
                  <a:cubicBezTo>
                    <a:pt x="21600" y="1612"/>
                    <a:pt x="20308" y="0"/>
                    <a:pt x="18712" y="0"/>
                  </a:cubicBezTo>
                  <a:lnTo>
                    <a:pt x="2891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428" name="Picture 17" descr="Picture 17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31614" t="15685" r="2" b="15687"/>
            <a:stretch>
              <a:fillRect/>
            </a:stretch>
          </p:blipFill>
          <p:spPr>
            <a:xfrm>
              <a:off x="1965869" y="1695755"/>
              <a:ext cx="3040857" cy="2448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98" y="0"/>
                  </a:moveTo>
                  <a:cubicBezTo>
                    <a:pt x="1297" y="0"/>
                    <a:pt x="0" y="1611"/>
                    <a:pt x="0" y="3599"/>
                  </a:cubicBezTo>
                  <a:lnTo>
                    <a:pt x="0" y="18001"/>
                  </a:lnTo>
                  <a:cubicBezTo>
                    <a:pt x="0" y="19989"/>
                    <a:pt x="1297" y="21600"/>
                    <a:pt x="2898" y="21600"/>
                  </a:cubicBezTo>
                  <a:lnTo>
                    <a:pt x="18702" y="21600"/>
                  </a:lnTo>
                  <a:cubicBezTo>
                    <a:pt x="20303" y="21600"/>
                    <a:pt x="21600" y="19989"/>
                    <a:pt x="21600" y="18001"/>
                  </a:cubicBezTo>
                  <a:lnTo>
                    <a:pt x="21600" y="3599"/>
                  </a:lnTo>
                  <a:cubicBezTo>
                    <a:pt x="21600" y="1611"/>
                    <a:pt x="20303" y="0"/>
                    <a:pt x="18702" y="0"/>
                  </a:cubicBezTo>
                  <a:lnTo>
                    <a:pt x="2898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429" name="Picture 15" descr="Picture 15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30142" t="15130" r="2" b="14770"/>
            <a:stretch>
              <a:fillRect/>
            </a:stretch>
          </p:blipFill>
          <p:spPr>
            <a:xfrm>
              <a:off x="3665785" y="1975140"/>
              <a:ext cx="3082926" cy="2482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00" y="0"/>
                  </a:moveTo>
                  <a:cubicBezTo>
                    <a:pt x="1299" y="0"/>
                    <a:pt x="0" y="1613"/>
                    <a:pt x="0" y="3602"/>
                  </a:cubicBezTo>
                  <a:lnTo>
                    <a:pt x="0" y="18002"/>
                  </a:lnTo>
                  <a:cubicBezTo>
                    <a:pt x="0" y="19990"/>
                    <a:pt x="1299" y="21600"/>
                    <a:pt x="2900" y="21600"/>
                  </a:cubicBezTo>
                  <a:lnTo>
                    <a:pt x="18703" y="21600"/>
                  </a:lnTo>
                  <a:cubicBezTo>
                    <a:pt x="20304" y="21600"/>
                    <a:pt x="21600" y="19990"/>
                    <a:pt x="21600" y="18002"/>
                  </a:cubicBezTo>
                  <a:lnTo>
                    <a:pt x="21600" y="3602"/>
                  </a:lnTo>
                  <a:cubicBezTo>
                    <a:pt x="21600" y="1613"/>
                    <a:pt x="20304" y="0"/>
                    <a:pt x="18703" y="0"/>
                  </a:cubicBezTo>
                  <a:lnTo>
                    <a:pt x="290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430" name="Picture 13" descr="Picture 13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31082" t="15460" r="1" b="15379"/>
            <a:stretch>
              <a:fillRect/>
            </a:stretch>
          </p:blipFill>
          <p:spPr>
            <a:xfrm>
              <a:off x="5443800" y="2282119"/>
              <a:ext cx="3046414" cy="2453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98" y="0"/>
                  </a:moveTo>
                  <a:cubicBezTo>
                    <a:pt x="1297" y="0"/>
                    <a:pt x="0" y="1611"/>
                    <a:pt x="0" y="3599"/>
                  </a:cubicBezTo>
                  <a:lnTo>
                    <a:pt x="0" y="18001"/>
                  </a:lnTo>
                  <a:cubicBezTo>
                    <a:pt x="0" y="19989"/>
                    <a:pt x="1297" y="21600"/>
                    <a:pt x="2898" y="21600"/>
                  </a:cubicBezTo>
                  <a:lnTo>
                    <a:pt x="18702" y="21600"/>
                  </a:lnTo>
                  <a:cubicBezTo>
                    <a:pt x="20303" y="21600"/>
                    <a:pt x="21600" y="19989"/>
                    <a:pt x="21600" y="18001"/>
                  </a:cubicBezTo>
                  <a:lnTo>
                    <a:pt x="21600" y="3599"/>
                  </a:lnTo>
                  <a:cubicBezTo>
                    <a:pt x="21600" y="1611"/>
                    <a:pt x="20303" y="0"/>
                    <a:pt x="18702" y="0"/>
                  </a:cubicBezTo>
                  <a:lnTo>
                    <a:pt x="2898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432" name="Picture 1" descr="Picture 1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-2076" y="5602204"/>
            <a:ext cx="12192001" cy="1308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circl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" grpId="1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TextBox 8"/>
          <p:cNvSpPr txBox="1"/>
          <p:nvPr/>
        </p:nvSpPr>
        <p:spPr>
          <a:xfrm>
            <a:off x="-2540" y="211811"/>
            <a:ext cx="12193272" cy="50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300"/>
              </a:lnSpc>
              <a:defRPr sz="2400" b="1">
                <a:solidFill>
                  <a:srgbClr val="203864"/>
                </a:solidFill>
                <a:latin typeface="Montserrat "/>
                <a:ea typeface="Montserrat "/>
                <a:cs typeface="Montserrat "/>
                <a:sym typeface="Montserrat "/>
              </a:defRPr>
            </a:lvl1pPr>
          </a:lstStyle>
          <a:p>
            <a:r>
              <a:t>БИЗНЕС ВОЗМОЖНОСТЬ AMPLIVO</a:t>
            </a:r>
          </a:p>
        </p:txBody>
      </p:sp>
      <p:pic>
        <p:nvPicPr>
          <p:cNvPr id="435" name="Grafik 9" descr="Grafik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91550" y="3321558"/>
            <a:ext cx="2859126" cy="2524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076" y="5602204"/>
            <a:ext cx="12192001" cy="1308100"/>
          </a:xfrm>
          <a:prstGeom prst="rect">
            <a:avLst/>
          </a:prstGeom>
          <a:ln w="12700">
            <a:miter lim="400000"/>
          </a:ln>
        </p:spPr>
      </p:pic>
      <p:sp>
        <p:nvSpPr>
          <p:cNvPr id="437" name="Textfeld 4"/>
          <p:cNvSpPr txBox="1"/>
          <p:nvPr/>
        </p:nvSpPr>
        <p:spPr>
          <a:xfrm>
            <a:off x="54206" y="1112091"/>
            <a:ext cx="12081511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600">
                <a:solidFill>
                  <a:srgbClr val="203864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t>Помогайте частным лицам и компаниям стать Нейтральным к Пластику </a:t>
            </a:r>
          </a:p>
          <a:p>
            <a:pPr algn="ctr">
              <a:defRPr sz="1600">
                <a:solidFill>
                  <a:srgbClr val="203864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t>и получайте комиссионные за пакеты, которые они покупают!</a:t>
            </a:r>
          </a:p>
        </p:txBody>
      </p:sp>
      <p:sp>
        <p:nvSpPr>
          <p:cNvPr id="438" name="Textfeld 5"/>
          <p:cNvSpPr txBox="1"/>
          <p:nvPr/>
        </p:nvSpPr>
        <p:spPr>
          <a:xfrm>
            <a:off x="54206" y="2568346"/>
            <a:ext cx="12081511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600">
                <a:solidFill>
                  <a:srgbClr val="203864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t>Приглашайте других влиятельных лиц Amplivo и получайте </a:t>
            </a:r>
          </a:p>
          <a:p>
            <a:pPr algn="ctr">
              <a:defRPr sz="1600">
                <a:solidFill>
                  <a:srgbClr val="203864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t>комиссионные за пакеты, которые покупают их клиенты!</a:t>
            </a:r>
          </a:p>
        </p:txBody>
      </p:sp>
      <p:sp>
        <p:nvSpPr>
          <p:cNvPr id="439" name="Textfeld 6"/>
          <p:cNvSpPr txBox="1"/>
          <p:nvPr/>
        </p:nvSpPr>
        <p:spPr>
          <a:xfrm>
            <a:off x="62694" y="4024603"/>
            <a:ext cx="12064536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600">
                <a:solidFill>
                  <a:srgbClr val="203864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t>Ваша Amplivo Бизнес Лицензия </a:t>
            </a:r>
          </a:p>
          <a:p>
            <a:pPr algn="ctr">
              <a:defRPr sz="1600">
                <a:solidFill>
                  <a:srgbClr val="203864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t>стоит всего 30 € в год!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circl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3" presetClass="entr" presetSubtype="16" fill="hold" grpId="4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" grpId="4" animBg="1" advAuto="0"/>
      <p:bldP spid="437" grpId="1" animBg="1" advAuto="0"/>
      <p:bldP spid="438" grpId="2" animBg="1" advAuto="0"/>
      <p:bldP spid="439" grpId="3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TextBox 8"/>
          <p:cNvSpPr txBox="1"/>
          <p:nvPr/>
        </p:nvSpPr>
        <p:spPr>
          <a:xfrm>
            <a:off x="-2540" y="183237"/>
            <a:ext cx="12193272" cy="506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300"/>
              </a:lnSpc>
              <a:defRPr sz="2400" b="1">
                <a:solidFill>
                  <a:srgbClr val="203864"/>
                </a:solidFill>
                <a:latin typeface="Montserrat "/>
                <a:ea typeface="Montserrat "/>
                <a:cs typeface="Montserrat "/>
                <a:sym typeface="Montserrat "/>
              </a:defRPr>
            </a:lvl1pPr>
          </a:lstStyle>
          <a:p>
            <a:r>
              <a:t>КОМПЕНСАЦИОННЫЙ ПЛАН AMPLIVO</a:t>
            </a:r>
          </a:p>
        </p:txBody>
      </p:sp>
      <p:sp>
        <p:nvSpPr>
          <p:cNvPr id="442" name="Tekstvak 12"/>
          <p:cNvSpPr txBox="1"/>
          <p:nvPr/>
        </p:nvSpPr>
        <p:spPr>
          <a:xfrm>
            <a:off x="4232" y="1183301"/>
            <a:ext cx="12190732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ctr" defTabSz="412750">
              <a:defRPr sz="2000">
                <a:solidFill>
                  <a:srgbClr val="003866"/>
                </a:solidFill>
                <a:latin typeface="Montserrat "/>
                <a:ea typeface="Montserrat "/>
                <a:cs typeface="Montserrat "/>
                <a:sym typeface="Montserrat "/>
              </a:defRPr>
            </a:pPr>
            <a:r>
              <a:t>Uni-Level Bonus</a:t>
            </a:r>
            <a:br/>
            <a:r>
              <a:rPr sz="1600"/>
              <a:t>Зарабатывйте с 5 уровней в глубину</a:t>
            </a:r>
          </a:p>
        </p:txBody>
      </p:sp>
      <p:sp>
        <p:nvSpPr>
          <p:cNvPr id="443" name="Tekstvak 12"/>
          <p:cNvSpPr txBox="1"/>
          <p:nvPr/>
        </p:nvSpPr>
        <p:spPr>
          <a:xfrm>
            <a:off x="1269" y="2697989"/>
            <a:ext cx="12190732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ctr" defTabSz="412750">
              <a:defRPr sz="2000">
                <a:solidFill>
                  <a:srgbClr val="003866"/>
                </a:solidFill>
                <a:latin typeface="Montserrat "/>
                <a:ea typeface="Montserrat "/>
                <a:cs typeface="Montserrat "/>
                <a:sym typeface="Montserrat "/>
              </a:defRPr>
            </a:pPr>
            <a:r>
              <a:t>Matching Bonus</a:t>
            </a:r>
            <a:endParaRPr sz="3200"/>
          </a:p>
          <a:p>
            <a:pPr algn="ctr" defTabSz="412750">
              <a:defRPr sz="1600">
                <a:solidFill>
                  <a:srgbClr val="003866"/>
                </a:solidFill>
                <a:latin typeface="Montserrat "/>
                <a:ea typeface="Montserrat "/>
                <a:cs typeface="Montserrat "/>
                <a:sym typeface="Montserrat "/>
              </a:defRPr>
            </a:pPr>
            <a:r>
              <a:t> Заработайте с 10 уровней ваших партнеров от их Uni-Level Bonuses </a:t>
            </a:r>
          </a:p>
        </p:txBody>
      </p:sp>
      <p:sp>
        <p:nvSpPr>
          <p:cNvPr id="444" name="Tekstvak 12"/>
          <p:cNvSpPr txBox="1"/>
          <p:nvPr/>
        </p:nvSpPr>
        <p:spPr>
          <a:xfrm>
            <a:off x="1269" y="4419027"/>
            <a:ext cx="12190732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ctr" defTabSz="412750">
              <a:defRPr sz="2000">
                <a:solidFill>
                  <a:srgbClr val="003866"/>
                </a:solidFill>
                <a:latin typeface="Montserrat "/>
                <a:ea typeface="Montserrat "/>
                <a:cs typeface="Montserrat "/>
                <a:sym typeface="Montserrat "/>
              </a:defRPr>
            </a:pPr>
            <a:r>
              <a:t>Infinity Star Bonus</a:t>
            </a:r>
            <a:endParaRPr sz="3200"/>
          </a:p>
          <a:p>
            <a:pPr algn="ctr" defTabSz="412750">
              <a:defRPr sz="1600">
                <a:solidFill>
                  <a:srgbClr val="003866"/>
                </a:solidFill>
                <a:latin typeface="Montserrat "/>
                <a:ea typeface="Montserrat "/>
                <a:cs typeface="Montserrat "/>
                <a:sym typeface="Montserrat "/>
              </a:defRPr>
            </a:pPr>
            <a:r>
              <a:t>Зарабатывайте на обороте вашей команды</a:t>
            </a:r>
          </a:p>
        </p:txBody>
      </p:sp>
      <p:sp>
        <p:nvSpPr>
          <p:cNvPr id="445" name="Textfeld 9"/>
          <p:cNvSpPr txBox="1"/>
          <p:nvPr/>
        </p:nvSpPr>
        <p:spPr>
          <a:xfrm>
            <a:off x="51011" y="3478908"/>
            <a:ext cx="12098023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600">
                <a:solidFill>
                  <a:srgbClr val="203864"/>
                </a:solidFill>
                <a:latin typeface="Montserrat "/>
                <a:ea typeface="Montserrat "/>
                <a:cs typeface="Montserrat "/>
                <a:sym typeface="Montserrat "/>
              </a:defRPr>
            </a:lvl1pPr>
          </a:lstStyle>
          <a:p>
            <a:r>
              <a:t>Levels 1-4: 5%        Levels 5-7: 3%        Levels 8-10: 2%</a:t>
            </a:r>
          </a:p>
        </p:txBody>
      </p:sp>
      <p:sp>
        <p:nvSpPr>
          <p:cNvPr id="446" name="Textfeld 10"/>
          <p:cNvSpPr txBox="1"/>
          <p:nvPr/>
        </p:nvSpPr>
        <p:spPr>
          <a:xfrm>
            <a:off x="56303" y="1928492"/>
            <a:ext cx="12098023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600">
                <a:solidFill>
                  <a:srgbClr val="203864"/>
                </a:solidFill>
                <a:latin typeface="Montserrat "/>
                <a:ea typeface="Montserrat "/>
                <a:cs typeface="Montserrat "/>
                <a:sym typeface="Montserrat "/>
              </a:defRPr>
            </a:lvl1pPr>
          </a:lstStyle>
          <a:p>
            <a:r>
              <a:t>Level 1: 12%        Levels 2-3: 8%        Levels 4-5: 5%</a:t>
            </a:r>
          </a:p>
        </p:txBody>
      </p:sp>
      <p:sp>
        <p:nvSpPr>
          <p:cNvPr id="447" name="Textfeld 11"/>
          <p:cNvSpPr txBox="1"/>
          <p:nvPr/>
        </p:nvSpPr>
        <p:spPr>
          <a:xfrm>
            <a:off x="51011" y="5155308"/>
            <a:ext cx="12098023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600">
                <a:solidFill>
                  <a:srgbClr val="203864"/>
                </a:solidFill>
                <a:latin typeface="Montserrat "/>
                <a:ea typeface="Montserrat "/>
                <a:cs typeface="Montserrat "/>
                <a:sym typeface="Montserrat "/>
              </a:defRPr>
            </a:lvl1pPr>
          </a:lstStyle>
          <a:p>
            <a:r>
              <a:t>От 2-6% в зависимости от вашей позиции</a:t>
            </a:r>
          </a:p>
        </p:txBody>
      </p:sp>
      <p:pic>
        <p:nvPicPr>
          <p:cNvPr id="448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76" y="5602204"/>
            <a:ext cx="12192001" cy="1308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circl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" grpId="1" animBg="1" advAuto="0"/>
      <p:bldP spid="443" grpId="3" animBg="1" advAuto="0"/>
      <p:bldP spid="444" grpId="5" animBg="1" advAuto="0"/>
      <p:bldP spid="445" grpId="4" animBg="1" advAuto="0"/>
      <p:bldP spid="446" grpId="2" animBg="1" advAuto="0"/>
      <p:bldP spid="447" grpId="6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extfeld 30"/>
          <p:cNvSpPr txBox="1"/>
          <p:nvPr/>
        </p:nvSpPr>
        <p:spPr>
          <a:xfrm>
            <a:off x="46989" y="373043"/>
            <a:ext cx="12099291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203864"/>
                </a:solidFill>
                <a:latin typeface="Montserrat "/>
                <a:ea typeface="Montserrat "/>
                <a:cs typeface="Montserrat "/>
                <a:sym typeface="Montserrat "/>
              </a:defRPr>
            </a:lvl1pPr>
          </a:lstStyle>
          <a:p>
            <a:r>
              <a:t>Добро пожаловать в Corsair</a:t>
            </a:r>
          </a:p>
        </p:txBody>
      </p:sp>
      <p:sp>
        <p:nvSpPr>
          <p:cNvPr id="268" name="TextBox 7"/>
          <p:cNvSpPr txBox="1"/>
          <p:nvPr/>
        </p:nvSpPr>
        <p:spPr>
          <a:xfrm>
            <a:off x="0" y="4245988"/>
            <a:ext cx="12191835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400"/>
              </a:lnSpc>
              <a:defRPr sz="900" spc="403">
                <a:solidFill>
                  <a:srgbClr val="203864"/>
                </a:solidFill>
                <a:latin typeface="Montserrat "/>
                <a:ea typeface="Montserrat "/>
                <a:cs typeface="Montserrat "/>
                <a:sym typeface="Montserrat "/>
              </a:defRPr>
            </a:lvl1pPr>
          </a:lstStyle>
          <a:p>
            <a:r>
              <a:rPr lang="ru-RU" dirty="0"/>
              <a:t>МЫ ЯВЛЯЕМСЯ НЕЗАВИСИМЫМИ ВЛИЯТЕЛЯМИ, А НЕ ФИНАНСОВЫМИ КОНСУЛЬТАНТАМИ.</a:t>
            </a:r>
            <a:r>
              <a:rPr dirty="0" smtClean="0"/>
              <a:t>.</a:t>
            </a:r>
            <a:endParaRPr dirty="0"/>
          </a:p>
        </p:txBody>
      </p:sp>
      <p:sp>
        <p:nvSpPr>
          <p:cNvPr id="269" name="Textfeld 10"/>
          <p:cNvSpPr txBox="1"/>
          <p:nvPr/>
        </p:nvSpPr>
        <p:spPr>
          <a:xfrm>
            <a:off x="45720" y="4616908"/>
            <a:ext cx="12100395" cy="964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ts val="2400"/>
              </a:lnSpc>
              <a:defRPr sz="900">
                <a:solidFill>
                  <a:srgbClr val="203864"/>
                </a:solidFill>
                <a:latin typeface="Montserrat "/>
                <a:ea typeface="Montserrat "/>
                <a:cs typeface="Montserrat "/>
                <a:sym typeface="Montserrat "/>
              </a:defRPr>
            </a:pPr>
            <a:r>
              <a:rPr lang="ru-RU" dirty="0"/>
              <a:t>УСЛУГА, ПРЕДЛАГАЕМАЯ КОМПАНИЕЙ CORSAIR, ЯВЛЯЕТСЯ УСЛУГОЙ ПО УДАЛЕНИЮ ПЛАСТИКОВЫХ ОТХОДОВ И ПОЭТОМУ НЕ ЯВЛЯЕТСЯ ФИНАНСОВЫМ ПРОДУКТОМ. ДОВЕРИЕ CSR PLASTIC ПРЕДОСТАВЛЯЕТСЯ КАК ДОКАЗАТЕЛЬСТВО ПОДДЕРЖКИ СОВМЕСТНОЙ МИССИИ AMPLIVO И ГРУППЫ CORSAIR ПО УДАЛЕНИЮ ПЛАСТИКОВЫХ ОТХОДОВ ИЗ НАШЕЙ ОКРУЖАЮЩЕЙ СРЕДЫ. ТАКИМ ОБРАЗОМ, ДЛЯ ЕЕ ПРИОБРЕТЕНИЯ НЕ ТРЕБУЕТСЯ ФИНАНСОВАЯ ЛИЦЕНЗИЯ.</a:t>
            </a:r>
            <a:endParaRPr dirty="0"/>
          </a:p>
        </p:txBody>
      </p:sp>
      <p:grpSp>
        <p:nvGrpSpPr>
          <p:cNvPr id="275" name="Gruppieren 52"/>
          <p:cNvGrpSpPr/>
          <p:nvPr/>
        </p:nvGrpSpPr>
        <p:grpSpPr>
          <a:xfrm>
            <a:off x="902501" y="1493029"/>
            <a:ext cx="2140752" cy="2506730"/>
            <a:chOff x="0" y="0"/>
            <a:chExt cx="2140750" cy="2506728"/>
          </a:xfrm>
        </p:grpSpPr>
        <p:sp>
          <p:nvSpPr>
            <p:cNvPr id="270" name="Rettangolo arrotondato"/>
            <p:cNvSpPr/>
            <p:nvPr/>
          </p:nvSpPr>
          <p:spPr>
            <a:xfrm>
              <a:off x="0" y="1718203"/>
              <a:ext cx="2140750" cy="307019"/>
            </a:xfrm>
            <a:prstGeom prst="roundRect">
              <a:avLst>
                <a:gd name="adj" fmla="val 23862"/>
              </a:avLst>
            </a:prstGeom>
            <a:solidFill>
              <a:srgbClr val="CFC896">
                <a:alpha val="21096"/>
              </a:srgbClr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200">
                  <a:solidFill>
                    <a:srgbClr val="203864"/>
                  </a:solidFill>
                  <a:latin typeface="Montserrat "/>
                  <a:ea typeface="Montserrat "/>
                  <a:cs typeface="Montserrat "/>
                  <a:sym typeface="Montserrat "/>
                </a:defRPr>
              </a:pPr>
              <a:endParaRPr/>
            </a:p>
          </p:txBody>
        </p:sp>
        <p:sp>
          <p:nvSpPr>
            <p:cNvPr id="271" name="TextBox 9"/>
            <p:cNvSpPr txBox="1"/>
            <p:nvPr/>
          </p:nvSpPr>
          <p:spPr>
            <a:xfrm>
              <a:off x="244347" y="1683040"/>
              <a:ext cx="1652055" cy="3486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lnSpc>
                  <a:spcPts val="3000"/>
                </a:lnSpc>
                <a:defRPr sz="1500" b="1">
                  <a:solidFill>
                    <a:srgbClr val="203864"/>
                  </a:solidFill>
                  <a:latin typeface="Montserrat "/>
                  <a:ea typeface="Montserrat "/>
                  <a:cs typeface="Montserrat "/>
                  <a:sym typeface="Montserrat "/>
                </a:defRPr>
              </a:lvl1pPr>
            </a:lstStyle>
            <a:p>
              <a:r>
                <a:t>ПРОБЛЕМА</a:t>
              </a:r>
            </a:p>
          </p:txBody>
        </p:sp>
        <p:pic>
          <p:nvPicPr>
            <p:cNvPr id="272" name="Picture 4" descr="Picture 4"/>
            <p:cNvPicPr>
              <a:picLocks noChangeAspect="1"/>
            </p:cNvPicPr>
            <p:nvPr/>
          </p:nvPicPr>
          <p:blipFill>
            <a:blip r:embed="rId2">
              <a:alphaModFix amt="50000"/>
              <a:extLst/>
            </a:blip>
            <a:stretch>
              <a:fillRect/>
            </a:stretch>
          </p:blipFill>
          <p:spPr>
            <a:xfrm>
              <a:off x="437397" y="123508"/>
              <a:ext cx="1526761" cy="15637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Picture 5" descr="Picture 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30641" y="0"/>
              <a:ext cx="1841608" cy="18107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4" name="I RIFIUTI PLASTICI"/>
            <p:cNvSpPr txBox="1"/>
            <p:nvPr/>
          </p:nvSpPr>
          <p:spPr>
            <a:xfrm>
              <a:off x="37963" y="1945040"/>
              <a:ext cx="2102785" cy="5616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0478" tIns="30478" rIns="30478" bIns="30478" numCol="1" anchor="t">
              <a:spAutoFit/>
            </a:bodyPr>
            <a:lstStyle>
              <a:lvl1pPr algn="ctr">
                <a:lnSpc>
                  <a:spcPts val="3900"/>
                </a:lnSpc>
                <a:defRPr sz="1200">
                  <a:solidFill>
                    <a:srgbClr val="203864"/>
                  </a:solidFill>
                  <a:latin typeface="Montserrat "/>
                  <a:ea typeface="Montserrat "/>
                  <a:cs typeface="Montserrat "/>
                  <a:sym typeface="Montserrat "/>
                </a:defRPr>
              </a:lvl1pPr>
            </a:lstStyle>
            <a:p>
              <a:r>
                <a:rPr lang="ru-RU" dirty="0"/>
                <a:t>ПЛАСТИКОВЫЕ ОТХОДЫ</a:t>
              </a:r>
              <a:endParaRPr dirty="0"/>
            </a:p>
          </p:txBody>
        </p:sp>
      </p:grpSp>
      <p:grpSp>
        <p:nvGrpSpPr>
          <p:cNvPr id="280" name="Gruppieren 53"/>
          <p:cNvGrpSpPr/>
          <p:nvPr/>
        </p:nvGrpSpPr>
        <p:grpSpPr>
          <a:xfrm>
            <a:off x="3496231" y="1756050"/>
            <a:ext cx="2616983" cy="2193437"/>
            <a:chOff x="0" y="0"/>
            <a:chExt cx="2616981" cy="2193435"/>
          </a:xfrm>
        </p:grpSpPr>
        <p:pic>
          <p:nvPicPr>
            <p:cNvPr id="276" name="Picture 6" descr="Picture 6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85093" y="0"/>
              <a:ext cx="1246795" cy="14473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7" name="Rettangolo arrotondato"/>
            <p:cNvSpPr/>
            <p:nvPr/>
          </p:nvSpPr>
          <p:spPr>
            <a:xfrm>
              <a:off x="278894" y="1455182"/>
              <a:ext cx="2059194" cy="289461"/>
            </a:xfrm>
            <a:prstGeom prst="roundRect">
              <a:avLst>
                <a:gd name="adj" fmla="val 23862"/>
              </a:avLst>
            </a:prstGeom>
            <a:solidFill>
              <a:srgbClr val="CFC896">
                <a:alpha val="21096"/>
              </a:srgbClr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200">
                  <a:solidFill>
                    <a:srgbClr val="203864"/>
                  </a:solidFill>
                  <a:latin typeface="Montserrat "/>
                  <a:ea typeface="Montserrat "/>
                  <a:cs typeface="Montserrat "/>
                  <a:sym typeface="Montserrat "/>
                </a:defRPr>
              </a:pPr>
              <a:endParaRPr/>
            </a:p>
          </p:txBody>
        </p:sp>
        <p:sp>
          <p:nvSpPr>
            <p:cNvPr id="278" name="TextBox 9"/>
            <p:cNvSpPr txBox="1"/>
            <p:nvPr/>
          </p:nvSpPr>
          <p:spPr>
            <a:xfrm>
              <a:off x="513933" y="1420019"/>
              <a:ext cx="1589115" cy="3486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lnSpc>
                  <a:spcPts val="3000"/>
                </a:lnSpc>
                <a:defRPr sz="1500" b="1">
                  <a:solidFill>
                    <a:srgbClr val="203864"/>
                  </a:solidFill>
                  <a:latin typeface="Montserrat "/>
                  <a:ea typeface="Montserrat "/>
                  <a:cs typeface="Montserrat "/>
                  <a:sym typeface="Montserrat "/>
                </a:defRPr>
              </a:lvl1pPr>
            </a:lstStyle>
            <a:p>
              <a:r>
                <a:t>РЕШЕНИЕ</a:t>
              </a:r>
            </a:p>
          </p:txBody>
        </p:sp>
        <p:sp>
          <p:nvSpPr>
            <p:cNvPr id="279" name="CORSAIR GROUP INTERNATIONAL"/>
            <p:cNvSpPr txBox="1"/>
            <p:nvPr/>
          </p:nvSpPr>
          <p:spPr>
            <a:xfrm>
              <a:off x="-1" y="1701188"/>
              <a:ext cx="2616983" cy="4922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0478" tIns="30478" rIns="30478" bIns="30478" numCol="1" anchor="t">
              <a:spAutoFit/>
            </a:bodyPr>
            <a:lstStyle>
              <a:lvl1pPr algn="ctr">
                <a:lnSpc>
                  <a:spcPts val="3900"/>
                </a:lnSpc>
                <a:defRPr sz="1200">
                  <a:solidFill>
                    <a:srgbClr val="203864"/>
                  </a:solidFill>
                  <a:latin typeface="Montserrat "/>
                  <a:ea typeface="Montserrat "/>
                  <a:cs typeface="Montserrat "/>
                  <a:sym typeface="Montserrat "/>
                </a:defRPr>
              </a:lvl1pPr>
            </a:lstStyle>
            <a:p>
              <a:r>
                <a:rPr dirty="0"/>
                <a:t>CORSAIR GROUP INTERNATIONAL</a:t>
              </a:r>
            </a:p>
          </p:txBody>
        </p:sp>
      </p:grpSp>
      <p:grpSp>
        <p:nvGrpSpPr>
          <p:cNvPr id="285" name="Gruppieren 54"/>
          <p:cNvGrpSpPr/>
          <p:nvPr/>
        </p:nvGrpSpPr>
        <p:grpSpPr>
          <a:xfrm>
            <a:off x="6566193" y="1811140"/>
            <a:ext cx="2114649" cy="2138347"/>
            <a:chOff x="0" y="0"/>
            <a:chExt cx="2114648" cy="2138346"/>
          </a:xfrm>
        </p:grpSpPr>
        <p:pic>
          <p:nvPicPr>
            <p:cNvPr id="281" name="Picture 7" descr="Picture 7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91587" y="0"/>
              <a:ext cx="1439314" cy="14473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2" name="Rettangolo arrotondato"/>
            <p:cNvSpPr/>
            <p:nvPr/>
          </p:nvSpPr>
          <p:spPr>
            <a:xfrm>
              <a:off x="0" y="1400093"/>
              <a:ext cx="2114649" cy="289460"/>
            </a:xfrm>
            <a:prstGeom prst="roundRect">
              <a:avLst>
                <a:gd name="adj" fmla="val 23862"/>
              </a:avLst>
            </a:prstGeom>
            <a:solidFill>
              <a:srgbClr val="CFC896">
                <a:alpha val="21096"/>
              </a:srgbClr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200">
                  <a:solidFill>
                    <a:srgbClr val="203864"/>
                  </a:solidFill>
                  <a:latin typeface="Montserrat "/>
                  <a:ea typeface="Montserrat "/>
                  <a:cs typeface="Montserrat "/>
                  <a:sym typeface="Montserrat "/>
                </a:defRPr>
              </a:pPr>
              <a:endParaRPr/>
            </a:p>
          </p:txBody>
        </p:sp>
        <p:sp>
          <p:nvSpPr>
            <p:cNvPr id="283" name="TextBox 9"/>
            <p:cNvSpPr txBox="1"/>
            <p:nvPr/>
          </p:nvSpPr>
          <p:spPr>
            <a:xfrm>
              <a:off x="92676" y="1364930"/>
              <a:ext cx="1947995" cy="3486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lnSpc>
                  <a:spcPts val="3000"/>
                </a:lnSpc>
                <a:defRPr sz="1500" b="1">
                  <a:solidFill>
                    <a:srgbClr val="203864"/>
                  </a:solidFill>
                  <a:latin typeface="Montserrat "/>
                  <a:ea typeface="Montserrat "/>
                  <a:cs typeface="Montserrat "/>
                  <a:sym typeface="Montserrat "/>
                </a:defRPr>
              </a:lvl1pPr>
            </a:lstStyle>
            <a:p>
              <a:r>
                <a:t>ИННОВАЦИИ</a:t>
              </a:r>
            </a:p>
          </p:txBody>
        </p:sp>
        <p:sp>
          <p:nvSpPr>
            <p:cNvPr id="284" name="IL CSR PLASTIC CREDIT"/>
            <p:cNvSpPr txBox="1"/>
            <p:nvPr/>
          </p:nvSpPr>
          <p:spPr>
            <a:xfrm>
              <a:off x="51819" y="1646099"/>
              <a:ext cx="2029708" cy="4922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0478" tIns="30478" rIns="30478" bIns="30478" numCol="1" anchor="t">
              <a:spAutoFit/>
            </a:bodyPr>
            <a:lstStyle>
              <a:lvl1pPr algn="ctr">
                <a:lnSpc>
                  <a:spcPts val="3900"/>
                </a:lnSpc>
                <a:defRPr sz="1200">
                  <a:solidFill>
                    <a:srgbClr val="203864"/>
                  </a:solidFill>
                  <a:latin typeface="Montserrat "/>
                  <a:ea typeface="Montserrat "/>
                  <a:cs typeface="Montserrat "/>
                  <a:sym typeface="Montserrat "/>
                </a:defRPr>
              </a:lvl1pPr>
            </a:lstStyle>
            <a:p>
              <a:r>
                <a:rPr dirty="0"/>
                <a:t>THE CSR PLASTIC CREDIT</a:t>
              </a:r>
            </a:p>
          </p:txBody>
        </p:sp>
      </p:grpSp>
      <p:grpSp>
        <p:nvGrpSpPr>
          <p:cNvPr id="290" name="Gruppieren 55"/>
          <p:cNvGrpSpPr/>
          <p:nvPr/>
        </p:nvGrpSpPr>
        <p:grpSpPr>
          <a:xfrm>
            <a:off x="9069019" y="1814883"/>
            <a:ext cx="2383496" cy="2114084"/>
            <a:chOff x="0" y="0"/>
            <a:chExt cx="2383495" cy="2114082"/>
          </a:xfrm>
        </p:grpSpPr>
        <p:pic>
          <p:nvPicPr>
            <p:cNvPr id="286" name="Picture 8" descr="Picture 8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50090" y="0"/>
              <a:ext cx="1483315" cy="13745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7" name="Rettangolo arrotondato"/>
            <p:cNvSpPr/>
            <p:nvPr/>
          </p:nvSpPr>
          <p:spPr>
            <a:xfrm>
              <a:off x="0" y="1396348"/>
              <a:ext cx="2383495" cy="289461"/>
            </a:xfrm>
            <a:prstGeom prst="roundRect">
              <a:avLst>
                <a:gd name="adj" fmla="val 23862"/>
              </a:avLst>
            </a:prstGeom>
            <a:solidFill>
              <a:srgbClr val="CFC896">
                <a:alpha val="21096"/>
              </a:srgbClr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200">
                  <a:solidFill>
                    <a:srgbClr val="203864"/>
                  </a:solidFill>
                  <a:latin typeface="Montserrat "/>
                  <a:ea typeface="Montserrat "/>
                  <a:cs typeface="Montserrat "/>
                  <a:sym typeface="Montserrat "/>
                </a:defRPr>
              </a:pPr>
              <a:endParaRPr/>
            </a:p>
          </p:txBody>
        </p:sp>
        <p:sp>
          <p:nvSpPr>
            <p:cNvPr id="288" name="TextBox 9"/>
            <p:cNvSpPr txBox="1"/>
            <p:nvPr/>
          </p:nvSpPr>
          <p:spPr>
            <a:xfrm>
              <a:off x="137150" y="1361185"/>
              <a:ext cx="2109194" cy="3486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lnSpc>
                  <a:spcPts val="3000"/>
                </a:lnSpc>
                <a:defRPr sz="1500" b="1">
                  <a:solidFill>
                    <a:srgbClr val="203864"/>
                  </a:solidFill>
                  <a:latin typeface="Montserrat "/>
                  <a:ea typeface="Montserrat "/>
                  <a:cs typeface="Montserrat "/>
                  <a:sym typeface="Montserrat "/>
                </a:defRPr>
              </a:lvl1pPr>
            </a:lstStyle>
            <a:p>
              <a:r>
                <a:t>ВОЗМОЖНОСТЬ</a:t>
              </a:r>
            </a:p>
          </p:txBody>
        </p:sp>
        <p:sp>
          <p:nvSpPr>
            <p:cNvPr id="289" name="IL BUSINESS AMPLIVO"/>
            <p:cNvSpPr txBox="1"/>
            <p:nvPr/>
          </p:nvSpPr>
          <p:spPr>
            <a:xfrm>
              <a:off x="476055" y="1642354"/>
              <a:ext cx="1417691" cy="4717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0478" tIns="30478" rIns="30478" bIns="30478" numCol="1" anchor="t">
              <a:spAutoFit/>
            </a:bodyPr>
            <a:lstStyle>
              <a:lvl1pPr algn="ctr">
                <a:lnSpc>
                  <a:spcPts val="3900"/>
                </a:lnSpc>
                <a:defRPr sz="1200">
                  <a:solidFill>
                    <a:srgbClr val="203864"/>
                  </a:solidFill>
                  <a:latin typeface="Montserrat "/>
                  <a:ea typeface="Montserrat "/>
                  <a:cs typeface="Montserrat "/>
                  <a:sym typeface="Montserrat "/>
                </a:defRPr>
              </a:lvl1pPr>
            </a:lstStyle>
            <a:p>
              <a:r>
                <a:rPr lang="ru-RU" dirty="0"/>
                <a:t>БИЗНЕС </a:t>
              </a:r>
              <a:r>
                <a:rPr lang="en-US" dirty="0"/>
                <a:t>AMPLIVO</a:t>
              </a:r>
              <a:endParaRPr dirty="0"/>
            </a:p>
          </p:txBody>
        </p:sp>
      </p:grpSp>
      <p:pic>
        <p:nvPicPr>
          <p:cNvPr id="291" name="Picture 1" descr="Picture 1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-2076" y="5602204"/>
            <a:ext cx="12192001" cy="1308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circl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grpId="2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fill="hold" grpId="3" nodeType="afterEffect">
                                  <p:stCondLst>
                                    <p:cond delay="2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fill="hold" grpId="4" nodeType="afterEffect">
                                  <p:stCondLst>
                                    <p:cond delay="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fill="hold" grpId="6" nodeType="afterEffect">
                                  <p:stCondLst>
                                    <p:cond delay="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" grpId="5" animBg="1" advAuto="0"/>
      <p:bldP spid="269" grpId="6" animBg="1" advAuto="0"/>
      <p:bldP spid="275" grpId="1" animBg="1" advAuto="0"/>
      <p:bldP spid="280" grpId="2" animBg="1" advAuto="0"/>
      <p:bldP spid="285" grpId="3" animBg="1" advAuto="0"/>
      <p:bldP spid="290" grpId="4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TextBox 8"/>
          <p:cNvSpPr txBox="1"/>
          <p:nvPr/>
        </p:nvSpPr>
        <p:spPr>
          <a:xfrm>
            <a:off x="-2540" y="230861"/>
            <a:ext cx="12193272" cy="50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300"/>
              </a:lnSpc>
              <a:defRPr sz="2400" b="1">
                <a:solidFill>
                  <a:srgbClr val="203864"/>
                </a:solidFill>
                <a:latin typeface="Montserrat "/>
                <a:ea typeface="Montserrat "/>
                <a:cs typeface="Montserrat "/>
                <a:sym typeface="Montserrat "/>
              </a:defRPr>
            </a:lvl1pPr>
          </a:lstStyle>
          <a:p>
            <a:r>
              <a:t>В ЗАКЛЮЧЕНИЕ</a:t>
            </a:r>
          </a:p>
        </p:txBody>
      </p:sp>
      <p:sp>
        <p:nvSpPr>
          <p:cNvPr id="451" name="Textfeld 10"/>
          <p:cNvSpPr txBox="1"/>
          <p:nvPr/>
        </p:nvSpPr>
        <p:spPr>
          <a:xfrm>
            <a:off x="43180" y="3554850"/>
            <a:ext cx="12103101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600">
                <a:solidFill>
                  <a:srgbClr val="203864"/>
                </a:solidFill>
                <a:latin typeface="Montserrat "/>
                <a:ea typeface="Montserrat "/>
                <a:cs typeface="Montserrat "/>
                <a:sym typeface="Montserrat "/>
              </a:defRPr>
            </a:lvl1pPr>
          </a:lstStyle>
          <a:p>
            <a:r>
              <a:t>Мы можем, и с помощью многих мы это сделаем. </a:t>
            </a:r>
          </a:p>
        </p:txBody>
      </p:sp>
      <p:sp>
        <p:nvSpPr>
          <p:cNvPr id="452" name="Textfeld 1"/>
          <p:cNvSpPr txBox="1"/>
          <p:nvPr/>
        </p:nvSpPr>
        <p:spPr>
          <a:xfrm>
            <a:off x="43180" y="4172923"/>
            <a:ext cx="12103101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600">
                <a:solidFill>
                  <a:srgbClr val="203864"/>
                </a:solidFill>
                <a:latin typeface="Montserrat "/>
                <a:ea typeface="Montserrat "/>
                <a:cs typeface="Montserrat "/>
                <a:sym typeface="Montserrat "/>
              </a:defRPr>
            </a:pPr>
            <a:r>
              <a:t>Это время для нас, чтобы сделать что-то. У нас есть уникальная возможность улучшить </a:t>
            </a:r>
          </a:p>
          <a:p>
            <a:pPr algn="ctr">
              <a:defRPr sz="1600">
                <a:solidFill>
                  <a:srgbClr val="203864"/>
                </a:solidFill>
                <a:latin typeface="Montserrat "/>
                <a:ea typeface="Montserrat "/>
                <a:cs typeface="Montserrat "/>
                <a:sym typeface="Montserrat "/>
              </a:defRPr>
            </a:pPr>
            <a:r>
              <a:t>здоровье планеты и при этом здоровье наших собственных финансов.</a:t>
            </a:r>
          </a:p>
        </p:txBody>
      </p:sp>
      <p:sp>
        <p:nvSpPr>
          <p:cNvPr id="453" name="Textfeld 9"/>
          <p:cNvSpPr txBox="1"/>
          <p:nvPr/>
        </p:nvSpPr>
        <p:spPr>
          <a:xfrm>
            <a:off x="43180" y="5037216"/>
            <a:ext cx="12103101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600" b="1" i="1">
                <a:solidFill>
                  <a:srgbClr val="203864"/>
                </a:solidFill>
                <a:latin typeface="Montserrat "/>
                <a:ea typeface="Montserrat "/>
                <a:cs typeface="Montserrat "/>
                <a:sym typeface="Montserrat "/>
              </a:defRPr>
            </a:lvl1pPr>
          </a:lstStyle>
          <a:p>
            <a:r>
              <a:t>Как и Корсар, вы оказались в нужном месте в нужное время!</a:t>
            </a:r>
          </a:p>
        </p:txBody>
      </p:sp>
      <p:sp>
        <p:nvSpPr>
          <p:cNvPr id="454" name="Textfeld 13"/>
          <p:cNvSpPr txBox="1"/>
          <p:nvPr/>
        </p:nvSpPr>
        <p:spPr>
          <a:xfrm>
            <a:off x="43180" y="2072481"/>
            <a:ext cx="12099291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600">
                <a:solidFill>
                  <a:srgbClr val="203864"/>
                </a:solidFill>
                <a:latin typeface="Montserrat "/>
                <a:ea typeface="Montserrat "/>
                <a:cs typeface="Montserrat "/>
                <a:sym typeface="Montserrat "/>
              </a:defRPr>
            </a:lvl1pPr>
          </a:lstStyle>
          <a:p>
            <a:r>
              <a:t>Чем масштабнее становится это движение, тем больше мы можем достичь вместе. </a:t>
            </a:r>
          </a:p>
        </p:txBody>
      </p:sp>
      <p:sp>
        <p:nvSpPr>
          <p:cNvPr id="455" name="Textfeld 14"/>
          <p:cNvSpPr txBox="1"/>
          <p:nvPr/>
        </p:nvSpPr>
        <p:spPr>
          <a:xfrm>
            <a:off x="40532" y="2690554"/>
            <a:ext cx="12099291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600">
                <a:solidFill>
                  <a:srgbClr val="203864"/>
                </a:solidFill>
                <a:latin typeface="Montserrat "/>
                <a:ea typeface="Montserrat "/>
                <a:cs typeface="Montserrat "/>
                <a:sym typeface="Montserrat "/>
              </a:defRPr>
            </a:pPr>
            <a:r>
              <a:t>Даже если каждый человек участвует лишь с небольшой суммой, каждый может стать героем,</a:t>
            </a:r>
          </a:p>
          <a:p>
            <a:pPr algn="ctr">
              <a:defRPr sz="1600">
                <a:solidFill>
                  <a:srgbClr val="203864"/>
                </a:solidFill>
                <a:latin typeface="Montserrat "/>
                <a:ea typeface="Montserrat "/>
                <a:cs typeface="Montserrat "/>
                <a:sym typeface="Montserrat "/>
              </a:defRPr>
            </a:pPr>
            <a:r>
              <a:t> потому что больше нет отговорок, что мы ничего не можем изменить. </a:t>
            </a:r>
          </a:p>
        </p:txBody>
      </p:sp>
      <p:pic>
        <p:nvPicPr>
          <p:cNvPr id="456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76" y="5602204"/>
            <a:ext cx="12192001" cy="1308100"/>
          </a:xfrm>
          <a:prstGeom prst="rect">
            <a:avLst/>
          </a:prstGeom>
          <a:ln w="12700">
            <a:miter lim="400000"/>
          </a:ln>
        </p:spPr>
      </p:pic>
      <p:sp>
        <p:nvSpPr>
          <p:cNvPr id="457" name="Textfeld 3"/>
          <p:cNvSpPr txBox="1"/>
          <p:nvPr/>
        </p:nvSpPr>
        <p:spPr>
          <a:xfrm>
            <a:off x="40532" y="1208186"/>
            <a:ext cx="12099291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600">
                <a:solidFill>
                  <a:srgbClr val="203864"/>
                </a:solidFill>
                <a:latin typeface="Montserrat "/>
                <a:ea typeface="Montserrat "/>
                <a:cs typeface="Montserrat "/>
                <a:sym typeface="Montserrat "/>
              </a:defRPr>
            </a:pPr>
            <a:r>
              <a:t>Corsair и Amplivo дают каждому из нас шанс избавить нашу планету </a:t>
            </a:r>
          </a:p>
          <a:p>
            <a:pPr algn="ctr">
              <a:defRPr sz="1600">
                <a:solidFill>
                  <a:srgbClr val="203864"/>
                </a:solidFill>
                <a:latin typeface="Montserrat "/>
                <a:ea typeface="Montserrat "/>
                <a:cs typeface="Montserrat "/>
                <a:sym typeface="Montserrat "/>
              </a:defRPr>
            </a:pPr>
            <a:r>
              <a:t>от чумы под названием пластиковое загрязнение.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circl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7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1" grpId="4" animBg="1" advAuto="0"/>
      <p:bldP spid="452" grpId="5" animBg="1" advAuto="0"/>
      <p:bldP spid="453" grpId="6" animBg="1" advAuto="0"/>
      <p:bldP spid="454" grpId="2" animBg="1" advAuto="0"/>
      <p:bldP spid="455" grpId="3" animBg="1" advAuto="0"/>
      <p:bldP spid="457" grpId="1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33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Picture 2" descr="Picture 2"/>
          <p:cNvPicPr>
            <a:picLocks noChangeAspect="1"/>
          </p:cNvPicPr>
          <p:nvPr/>
        </p:nvPicPr>
        <p:blipFill>
          <a:blip r:embed="rId2">
            <a:alphaModFix amt="28000"/>
            <a:extLst/>
          </a:blip>
          <a:stretch>
            <a:fillRect/>
          </a:stretch>
        </p:blipFill>
        <p:spPr>
          <a:xfrm rot="19095952">
            <a:off x="2848914" y="1227010"/>
            <a:ext cx="10908660" cy="5345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460" name="Logo Amplivo-Monogram-White version-01.png" descr="Logo Amplivo-Monogram-White version-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31385" y="6070177"/>
            <a:ext cx="587458" cy="587070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Tekstvak 12"/>
          <p:cNvSpPr txBox="1"/>
          <p:nvPr/>
        </p:nvSpPr>
        <p:spPr>
          <a:xfrm>
            <a:off x="-5928" y="888650"/>
            <a:ext cx="12190732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ctr" defTabSz="412750">
              <a:defRPr sz="2400" b="1">
                <a:solidFill>
                  <a:srgbClr val="FFFFFF"/>
                </a:solidFill>
                <a:latin typeface="Montserrat "/>
                <a:ea typeface="Montserrat "/>
                <a:cs typeface="Montserrat "/>
                <a:sym typeface="Montserrat "/>
              </a:defRPr>
            </a:pPr>
            <a:r>
              <a:t>Получите Amplivo Business Licence сегодня и </a:t>
            </a:r>
          </a:p>
          <a:p>
            <a:pPr algn="ctr" defTabSz="412750">
              <a:defRPr sz="2400" b="1">
                <a:solidFill>
                  <a:srgbClr val="FFFFFF"/>
                </a:solidFill>
                <a:latin typeface="Montserrat "/>
                <a:ea typeface="Montserrat "/>
                <a:cs typeface="Montserrat "/>
                <a:sym typeface="Montserrat "/>
              </a:defRPr>
            </a:pPr>
            <a:r>
              <a:t>присоединяйтесь сейчас к миссии Corsair!</a:t>
            </a:r>
          </a:p>
        </p:txBody>
      </p:sp>
      <p:sp>
        <p:nvSpPr>
          <p:cNvPr id="462" name="Tekstvak 12"/>
          <p:cNvSpPr txBox="1"/>
          <p:nvPr/>
        </p:nvSpPr>
        <p:spPr>
          <a:xfrm>
            <a:off x="13122" y="2540768"/>
            <a:ext cx="12190732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ctr" defTabSz="412750">
              <a:defRPr sz="3200" b="1">
                <a:solidFill>
                  <a:srgbClr val="FFFFFF"/>
                </a:solidFill>
                <a:latin typeface="Montserrat "/>
                <a:ea typeface="Montserrat "/>
                <a:cs typeface="Montserrat "/>
                <a:sym typeface="Montserrat "/>
              </a:defRPr>
            </a:pPr>
            <a:r>
              <a:t>В одиночку мы всего лишь песчинка </a:t>
            </a:r>
          </a:p>
          <a:p>
            <a:pPr algn="ctr" defTabSz="412750">
              <a:defRPr sz="3200" b="1">
                <a:solidFill>
                  <a:srgbClr val="FFFFFF"/>
                </a:solidFill>
                <a:latin typeface="Montserrat "/>
                <a:ea typeface="Montserrat "/>
                <a:cs typeface="Montserrat "/>
                <a:sym typeface="Montserrat "/>
              </a:defRPr>
            </a:pPr>
            <a:r>
              <a:t>в мире,</a:t>
            </a:r>
            <a:r>
              <a:rPr>
                <a:solidFill>
                  <a:srgbClr val="003866"/>
                </a:solidFill>
              </a:rPr>
              <a:t> </a:t>
            </a:r>
            <a:r>
              <a:t>вместе мы поэма!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circl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2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rafik 2" descr="Grafik 2"/>
          <p:cNvPicPr>
            <a:picLocks noChangeAspect="1"/>
          </p:cNvPicPr>
          <p:nvPr/>
        </p:nvPicPr>
        <p:blipFill>
          <a:blip r:embed="rId2">
            <a:extLst/>
          </a:blip>
          <a:srcRect t="15746" r="6495" b="5473"/>
          <a:stretch>
            <a:fillRect/>
          </a:stretch>
        </p:blipFill>
        <p:spPr>
          <a:xfrm>
            <a:off x="19" y="1281"/>
            <a:ext cx="12191974" cy="6856719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Textfeld 3"/>
          <p:cNvSpPr txBox="1"/>
          <p:nvPr/>
        </p:nvSpPr>
        <p:spPr>
          <a:xfrm>
            <a:off x="45726" y="632731"/>
            <a:ext cx="12100561" cy="1564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400">
                <a:solidFill>
                  <a:srgbClr val="203864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t>ПЛАСТИКОВОЕ ЗАГРЯЗНЕНИЕ РАЗРУШИТЕЛЬНО,</a:t>
            </a:r>
          </a:p>
          <a:p>
            <a:pPr algn="ctr">
              <a:defRPr sz="2400">
                <a:solidFill>
                  <a:srgbClr val="203864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  <a:p>
            <a:pPr algn="ctr">
              <a:defRPr sz="2400" b="1">
                <a:solidFill>
                  <a:srgbClr val="203864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t>НО У НАС ЕСТЬ РЕШЕНИЕ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rafik 2" descr="Grafik 2"/>
          <p:cNvPicPr>
            <a:picLocks noChangeAspect="1"/>
          </p:cNvPicPr>
          <p:nvPr/>
        </p:nvPicPr>
        <p:blipFill>
          <a:blip r:embed="rId2">
            <a:extLst/>
          </a:blip>
          <a:srcRect b="14464"/>
          <a:stretch>
            <a:fillRect/>
          </a:stretch>
        </p:blipFill>
        <p:spPr>
          <a:xfrm>
            <a:off x="19" y="1282"/>
            <a:ext cx="12191981" cy="68567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rafik 2" descr="Grafik 2"/>
          <p:cNvPicPr>
            <a:picLocks noChangeAspect="1"/>
          </p:cNvPicPr>
          <p:nvPr/>
        </p:nvPicPr>
        <p:blipFill>
          <a:blip r:embed="rId2">
            <a:extLst/>
          </a:blip>
          <a:srcRect t="14835" b="911"/>
          <a:stretch>
            <a:fillRect/>
          </a:stretch>
        </p:blipFill>
        <p:spPr>
          <a:xfrm>
            <a:off x="19" y="1281"/>
            <a:ext cx="12191981" cy="68567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rafik 2" descr="Grafik 2"/>
          <p:cNvPicPr>
            <a:picLocks noChangeAspect="1"/>
          </p:cNvPicPr>
          <p:nvPr/>
        </p:nvPicPr>
        <p:blipFill>
          <a:blip r:embed="rId2">
            <a:extLst/>
          </a:blip>
          <a:srcRect t="7760" b="4706"/>
          <a:stretch>
            <a:fillRect/>
          </a:stretch>
        </p:blipFill>
        <p:spPr>
          <a:xfrm>
            <a:off x="19" y="1281"/>
            <a:ext cx="12191981" cy="68567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rafik 2" descr="Grafik 2"/>
          <p:cNvPicPr>
            <a:picLocks noChangeAspect="1"/>
          </p:cNvPicPr>
          <p:nvPr/>
        </p:nvPicPr>
        <p:blipFill>
          <a:blip r:embed="rId2">
            <a:extLst/>
          </a:blip>
          <a:srcRect t="15746"/>
          <a:stretch>
            <a:fillRect/>
          </a:stretch>
        </p:blipFill>
        <p:spPr>
          <a:xfrm>
            <a:off x="19" y="1281"/>
            <a:ext cx="12191981" cy="68567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rafik 2" descr="Grafik 2"/>
          <p:cNvPicPr>
            <a:picLocks noChangeAspect="1"/>
          </p:cNvPicPr>
          <p:nvPr/>
        </p:nvPicPr>
        <p:blipFill>
          <a:blip r:embed="rId2">
            <a:extLst/>
          </a:blip>
          <a:srcRect t="8512" b="7234"/>
          <a:stretch>
            <a:fillRect/>
          </a:stretch>
        </p:blipFill>
        <p:spPr>
          <a:xfrm>
            <a:off x="19" y="1282"/>
            <a:ext cx="12191981" cy="68567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TextBox 8"/>
          <p:cNvSpPr txBox="1"/>
          <p:nvPr/>
        </p:nvSpPr>
        <p:spPr>
          <a:xfrm>
            <a:off x="-2540" y="211811"/>
            <a:ext cx="12193272" cy="50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300"/>
              </a:lnSpc>
              <a:defRPr sz="2400" b="1">
                <a:solidFill>
                  <a:srgbClr val="20386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РАСЧЕТНОЕ ВРЕМЯ, НЕОБХОДИМОЕ ДЛЯ БИО-РАЗЛОЖЕНИЯ</a:t>
            </a:r>
          </a:p>
        </p:txBody>
      </p:sp>
      <p:cxnSp>
        <p:nvCxnSpPr>
          <p:cNvPr id="307" name="Gerader Verbinder 9"/>
          <p:cNvCxnSpPr>
            <a:stCxn id="314" idx="0"/>
            <a:endCxn id="319" idx="0"/>
          </p:cNvCxnSpPr>
          <p:nvPr/>
        </p:nvCxnSpPr>
        <p:spPr>
          <a:xfrm>
            <a:off x="1445074" y="1719846"/>
            <a:ext cx="32655" cy="3265718"/>
          </a:xfrm>
          <a:prstGeom prst="straightConnector1">
            <a:avLst/>
          </a:prstGeom>
          <a:ln w="25400">
            <a:solidFill>
              <a:srgbClr val="203864"/>
            </a:solidFill>
            <a:miter/>
          </a:ln>
        </p:spPr>
      </p:cxnSp>
      <p:sp>
        <p:nvSpPr>
          <p:cNvPr id="308" name="Gerader Verbinder 11"/>
          <p:cNvSpPr/>
          <p:nvPr/>
        </p:nvSpPr>
        <p:spPr>
          <a:xfrm flipH="1" flipV="1">
            <a:off x="1733547" y="4991097"/>
            <a:ext cx="8982079" cy="18162"/>
          </a:xfrm>
          <a:prstGeom prst="line">
            <a:avLst/>
          </a:prstGeom>
          <a:ln w="25400">
            <a:solidFill>
              <a:srgbClr val="203864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9" name="Gerader Verbinder 18"/>
          <p:cNvSpPr/>
          <p:nvPr/>
        </p:nvSpPr>
        <p:spPr>
          <a:xfrm>
            <a:off x="1714500" y="1724023"/>
            <a:ext cx="304800" cy="1"/>
          </a:xfrm>
          <a:prstGeom prst="line">
            <a:avLst/>
          </a:prstGeom>
          <a:ln w="25400">
            <a:solidFill>
              <a:srgbClr val="203864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10" name="Gerader Verbinder 19"/>
          <p:cNvSpPr/>
          <p:nvPr/>
        </p:nvSpPr>
        <p:spPr>
          <a:xfrm>
            <a:off x="1744435" y="2367640"/>
            <a:ext cx="304801" cy="1"/>
          </a:xfrm>
          <a:prstGeom prst="line">
            <a:avLst/>
          </a:prstGeom>
          <a:ln w="25400">
            <a:solidFill>
              <a:srgbClr val="203864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11" name="Gerader Verbinder 20"/>
          <p:cNvSpPr/>
          <p:nvPr/>
        </p:nvSpPr>
        <p:spPr>
          <a:xfrm>
            <a:off x="1744428" y="3020784"/>
            <a:ext cx="304801" cy="1"/>
          </a:xfrm>
          <a:prstGeom prst="line">
            <a:avLst/>
          </a:prstGeom>
          <a:ln w="25400">
            <a:solidFill>
              <a:srgbClr val="203864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12" name="Gerader Verbinder 21"/>
          <p:cNvSpPr/>
          <p:nvPr/>
        </p:nvSpPr>
        <p:spPr>
          <a:xfrm>
            <a:off x="1733543" y="3673926"/>
            <a:ext cx="304801" cy="1"/>
          </a:xfrm>
          <a:prstGeom prst="line">
            <a:avLst/>
          </a:prstGeom>
          <a:ln w="25400">
            <a:solidFill>
              <a:srgbClr val="203864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13" name="Gerader Verbinder 22"/>
          <p:cNvSpPr/>
          <p:nvPr/>
        </p:nvSpPr>
        <p:spPr>
          <a:xfrm>
            <a:off x="1722665" y="4327069"/>
            <a:ext cx="304801" cy="1"/>
          </a:xfrm>
          <a:prstGeom prst="line">
            <a:avLst/>
          </a:prstGeom>
          <a:ln w="25400">
            <a:solidFill>
              <a:srgbClr val="203864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14" name="Textfeld 24"/>
          <p:cNvSpPr txBox="1"/>
          <p:nvPr/>
        </p:nvSpPr>
        <p:spPr>
          <a:xfrm>
            <a:off x="1224096" y="1585226"/>
            <a:ext cx="441958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200" b="1">
                <a:solidFill>
                  <a:srgbClr val="203864"/>
                </a:solidFill>
                <a:latin typeface="Montserrat "/>
                <a:ea typeface="Montserrat "/>
                <a:cs typeface="Montserrat "/>
                <a:sym typeface="Montserrat "/>
              </a:defRPr>
            </a:lvl1pPr>
          </a:lstStyle>
          <a:p>
            <a:r>
              <a:t>500</a:t>
            </a:r>
          </a:p>
        </p:txBody>
      </p:sp>
      <p:sp>
        <p:nvSpPr>
          <p:cNvPr id="315" name="Textfeld 25"/>
          <p:cNvSpPr txBox="1"/>
          <p:nvPr/>
        </p:nvSpPr>
        <p:spPr>
          <a:xfrm>
            <a:off x="1224096" y="2238369"/>
            <a:ext cx="463727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200" b="1">
                <a:solidFill>
                  <a:srgbClr val="203864"/>
                </a:solidFill>
                <a:latin typeface="Montserrat "/>
                <a:ea typeface="Montserrat "/>
                <a:cs typeface="Montserrat "/>
                <a:sym typeface="Montserrat "/>
              </a:defRPr>
            </a:lvl1pPr>
          </a:lstStyle>
          <a:p>
            <a:r>
              <a:t>400</a:t>
            </a:r>
          </a:p>
        </p:txBody>
      </p:sp>
      <p:sp>
        <p:nvSpPr>
          <p:cNvPr id="316" name="Textfeld 26"/>
          <p:cNvSpPr txBox="1"/>
          <p:nvPr/>
        </p:nvSpPr>
        <p:spPr>
          <a:xfrm>
            <a:off x="1224096" y="2891513"/>
            <a:ext cx="441958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200" b="1">
                <a:solidFill>
                  <a:srgbClr val="203864"/>
                </a:solidFill>
                <a:latin typeface="Montserrat "/>
                <a:ea typeface="Montserrat "/>
                <a:cs typeface="Montserrat "/>
                <a:sym typeface="Montserrat "/>
              </a:defRPr>
            </a:lvl1pPr>
          </a:lstStyle>
          <a:p>
            <a:r>
              <a:t>300</a:t>
            </a:r>
          </a:p>
        </p:txBody>
      </p:sp>
      <p:sp>
        <p:nvSpPr>
          <p:cNvPr id="317" name="Textfeld 27"/>
          <p:cNvSpPr txBox="1"/>
          <p:nvPr/>
        </p:nvSpPr>
        <p:spPr>
          <a:xfrm>
            <a:off x="1224096" y="3544656"/>
            <a:ext cx="441958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200" b="1">
                <a:solidFill>
                  <a:srgbClr val="203864"/>
                </a:solidFill>
                <a:latin typeface="Montserrat "/>
                <a:ea typeface="Montserrat "/>
                <a:cs typeface="Montserrat "/>
                <a:sym typeface="Montserrat "/>
              </a:defRPr>
            </a:lvl1pPr>
          </a:lstStyle>
          <a:p>
            <a:r>
              <a:t>200</a:t>
            </a:r>
          </a:p>
        </p:txBody>
      </p:sp>
      <p:sp>
        <p:nvSpPr>
          <p:cNvPr id="318" name="Textfeld 28"/>
          <p:cNvSpPr txBox="1"/>
          <p:nvPr/>
        </p:nvSpPr>
        <p:spPr>
          <a:xfrm>
            <a:off x="1224096" y="4197798"/>
            <a:ext cx="441958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200" b="1">
                <a:solidFill>
                  <a:srgbClr val="203864"/>
                </a:solidFill>
                <a:latin typeface="Montserrat "/>
                <a:ea typeface="Montserrat "/>
                <a:cs typeface="Montserrat "/>
                <a:sym typeface="Montserrat "/>
              </a:defRPr>
            </a:lvl1pPr>
          </a:lstStyle>
          <a:p>
            <a:r>
              <a:t>100</a:t>
            </a:r>
          </a:p>
        </p:txBody>
      </p:sp>
      <p:sp>
        <p:nvSpPr>
          <p:cNvPr id="319" name="Textfeld 29"/>
          <p:cNvSpPr txBox="1"/>
          <p:nvPr/>
        </p:nvSpPr>
        <p:spPr>
          <a:xfrm>
            <a:off x="1256749" y="4850943"/>
            <a:ext cx="441958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1200" b="1">
                <a:solidFill>
                  <a:srgbClr val="203864"/>
                </a:solidFill>
                <a:latin typeface="Montserrat "/>
                <a:ea typeface="Montserrat "/>
                <a:cs typeface="Montserrat "/>
                <a:sym typeface="Montserrat "/>
              </a:defRPr>
            </a:lvl1pPr>
          </a:lstStyle>
          <a:p>
            <a:r>
              <a:t>0</a:t>
            </a:r>
          </a:p>
        </p:txBody>
      </p:sp>
      <p:grpSp>
        <p:nvGrpSpPr>
          <p:cNvPr id="323" name="Gruppieren 1036"/>
          <p:cNvGrpSpPr/>
          <p:nvPr/>
        </p:nvGrpSpPr>
        <p:grpSpPr>
          <a:xfrm>
            <a:off x="2296884" y="4610044"/>
            <a:ext cx="1364359" cy="399215"/>
            <a:chOff x="0" y="0"/>
            <a:chExt cx="1364358" cy="399213"/>
          </a:xfrm>
        </p:grpSpPr>
        <p:sp>
          <p:nvSpPr>
            <p:cNvPr id="320" name="Rechteck 31"/>
            <p:cNvSpPr/>
            <p:nvPr/>
          </p:nvSpPr>
          <p:spPr>
            <a:xfrm>
              <a:off x="0" y="11720"/>
              <a:ext cx="1328058" cy="369333"/>
            </a:xfrm>
            <a:prstGeom prst="rect">
              <a:avLst/>
            </a:prstGeom>
            <a:solidFill>
              <a:srgbClr val="203864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Montserrat "/>
                  <a:ea typeface="Montserrat "/>
                  <a:cs typeface="Montserrat "/>
                  <a:sym typeface="Montserrat "/>
                </a:defRPr>
              </a:pPr>
              <a:endParaRPr/>
            </a:p>
          </p:txBody>
        </p:sp>
        <p:sp>
          <p:nvSpPr>
            <p:cNvPr id="321" name="Textfeld 36"/>
            <p:cNvSpPr/>
            <p:nvPr/>
          </p:nvSpPr>
          <p:spPr>
            <a:xfrm>
              <a:off x="76502" y="0"/>
              <a:ext cx="1189046" cy="307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400" b="1">
                  <a:solidFill>
                    <a:srgbClr val="FFFFFF"/>
                  </a:solidFill>
                  <a:latin typeface="Montserrat "/>
                  <a:ea typeface="Montserrat "/>
                  <a:cs typeface="Montserrat "/>
                  <a:sym typeface="Montserrat "/>
                </a:defRPr>
              </a:lvl1pPr>
            </a:lstStyle>
            <a:p>
              <a:r>
                <a:rPr dirty="0"/>
                <a:t>50 </a:t>
              </a:r>
              <a:r>
                <a:rPr lang="ru-RU" dirty="0" smtClean="0"/>
                <a:t>лет</a:t>
              </a:r>
              <a:endParaRPr dirty="0"/>
            </a:p>
          </p:txBody>
        </p:sp>
        <p:sp>
          <p:nvSpPr>
            <p:cNvPr id="322" name="Textfeld 42"/>
            <p:cNvSpPr/>
            <p:nvPr/>
          </p:nvSpPr>
          <p:spPr>
            <a:xfrm>
              <a:off x="11738" y="399212"/>
              <a:ext cx="135262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200" b="1">
                  <a:solidFill>
                    <a:srgbClr val="203864"/>
                  </a:solidFill>
                  <a:latin typeface="Montserrat "/>
                  <a:ea typeface="Montserrat "/>
                  <a:cs typeface="Montserrat "/>
                  <a:sym typeface="Montserrat "/>
                </a:defRPr>
              </a:lvl1pPr>
            </a:lstStyle>
            <a:p>
              <a:r>
                <a:t>Пенопластовый стаканчик</a:t>
              </a:r>
            </a:p>
          </p:txBody>
        </p:sp>
      </p:grpSp>
      <p:grpSp>
        <p:nvGrpSpPr>
          <p:cNvPr id="327" name="Gruppieren 49"/>
          <p:cNvGrpSpPr/>
          <p:nvPr/>
        </p:nvGrpSpPr>
        <p:grpSpPr>
          <a:xfrm>
            <a:off x="4006658" y="3673926"/>
            <a:ext cx="1328060" cy="1335333"/>
            <a:chOff x="0" y="0"/>
            <a:chExt cx="1328058" cy="1335331"/>
          </a:xfrm>
        </p:grpSpPr>
        <p:sp>
          <p:nvSpPr>
            <p:cNvPr id="324" name="Rechteck 32"/>
            <p:cNvSpPr/>
            <p:nvPr/>
          </p:nvSpPr>
          <p:spPr>
            <a:xfrm>
              <a:off x="0" y="0"/>
              <a:ext cx="1328058" cy="1316230"/>
            </a:xfrm>
            <a:prstGeom prst="rect">
              <a:avLst/>
            </a:prstGeom>
            <a:solidFill>
              <a:srgbClr val="203864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Montserrat "/>
                  <a:ea typeface="Montserrat "/>
                  <a:cs typeface="Montserrat "/>
                  <a:sym typeface="Montserrat "/>
                </a:defRPr>
              </a:pPr>
              <a:endParaRPr/>
            </a:p>
          </p:txBody>
        </p:sp>
        <p:sp>
          <p:nvSpPr>
            <p:cNvPr id="325" name="Textfeld 37"/>
            <p:cNvSpPr/>
            <p:nvPr/>
          </p:nvSpPr>
          <p:spPr>
            <a:xfrm>
              <a:off x="72693" y="18375"/>
              <a:ext cx="1189046" cy="307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400" b="1">
                  <a:solidFill>
                    <a:srgbClr val="FFFFFF"/>
                  </a:solidFill>
                  <a:latin typeface="Montserrat "/>
                  <a:ea typeface="Montserrat "/>
                  <a:cs typeface="Montserrat "/>
                  <a:sym typeface="Montserrat "/>
                </a:defRPr>
              </a:lvl1pPr>
            </a:lstStyle>
            <a:p>
              <a:r>
                <a:rPr dirty="0"/>
                <a:t>200 </a:t>
              </a:r>
              <a:r>
                <a:rPr lang="ru-RU" dirty="0" smtClean="0"/>
                <a:t>лет</a:t>
              </a:r>
              <a:endParaRPr dirty="0"/>
            </a:p>
          </p:txBody>
        </p:sp>
        <p:sp>
          <p:nvSpPr>
            <p:cNvPr id="326" name="Textfeld 43"/>
            <p:cNvSpPr/>
            <p:nvPr/>
          </p:nvSpPr>
          <p:spPr>
            <a:xfrm>
              <a:off x="69506" y="1335330"/>
              <a:ext cx="118904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200" b="1">
                  <a:solidFill>
                    <a:srgbClr val="203864"/>
                  </a:solidFill>
                  <a:latin typeface="Montserrat "/>
                  <a:ea typeface="Montserrat "/>
                  <a:cs typeface="Montserrat "/>
                  <a:sym typeface="Montserrat "/>
                </a:defRPr>
              </a:lvl1pPr>
            </a:lstStyle>
            <a:p>
              <a:r>
                <a:t>Aлюминиевая банка</a:t>
              </a:r>
            </a:p>
          </p:txBody>
        </p:sp>
      </p:grpSp>
      <p:grpSp>
        <p:nvGrpSpPr>
          <p:cNvPr id="331" name="Gruppieren 50"/>
          <p:cNvGrpSpPr/>
          <p:nvPr/>
        </p:nvGrpSpPr>
        <p:grpSpPr>
          <a:xfrm>
            <a:off x="5716432" y="2071006"/>
            <a:ext cx="1328059" cy="3207492"/>
            <a:chOff x="0" y="0"/>
            <a:chExt cx="1328057" cy="3207491"/>
          </a:xfrm>
        </p:grpSpPr>
        <p:sp>
          <p:nvSpPr>
            <p:cNvPr id="328" name="Rechteck 33"/>
            <p:cNvSpPr/>
            <p:nvPr/>
          </p:nvSpPr>
          <p:spPr>
            <a:xfrm>
              <a:off x="0" y="0"/>
              <a:ext cx="1328058" cy="2916977"/>
            </a:xfrm>
            <a:prstGeom prst="rect">
              <a:avLst/>
            </a:prstGeom>
            <a:solidFill>
              <a:srgbClr val="203864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Montserrat "/>
                  <a:ea typeface="Montserrat "/>
                  <a:cs typeface="Montserrat "/>
                  <a:sym typeface="Montserrat "/>
                </a:defRPr>
              </a:pPr>
              <a:endParaRPr/>
            </a:p>
          </p:txBody>
        </p:sp>
        <p:sp>
          <p:nvSpPr>
            <p:cNvPr id="329" name="Textfeld 38"/>
            <p:cNvSpPr txBox="1"/>
            <p:nvPr/>
          </p:nvSpPr>
          <p:spPr>
            <a:xfrm>
              <a:off x="69506" y="16100"/>
              <a:ext cx="1189046" cy="307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400" b="1">
                  <a:solidFill>
                    <a:srgbClr val="FFFFFF"/>
                  </a:solidFill>
                  <a:latin typeface="Montserrat "/>
                  <a:ea typeface="Montserrat "/>
                  <a:cs typeface="Montserrat "/>
                  <a:sym typeface="Montserrat "/>
                </a:defRPr>
              </a:lvl1pPr>
            </a:lstStyle>
            <a:p>
              <a:r>
                <a:rPr dirty="0"/>
                <a:t>450 </a:t>
              </a:r>
              <a:r>
                <a:rPr lang="ru-RU" dirty="0" smtClean="0"/>
                <a:t>лет</a:t>
              </a:r>
              <a:endParaRPr dirty="0"/>
            </a:p>
          </p:txBody>
        </p:sp>
        <p:sp>
          <p:nvSpPr>
            <p:cNvPr id="330" name="Textfeld 44"/>
            <p:cNvSpPr txBox="1"/>
            <p:nvPr/>
          </p:nvSpPr>
          <p:spPr>
            <a:xfrm>
              <a:off x="69506" y="2938251"/>
              <a:ext cx="1189046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200" b="1">
                  <a:solidFill>
                    <a:srgbClr val="203864"/>
                  </a:solidFill>
                  <a:latin typeface="Montserrat "/>
                  <a:ea typeface="Montserrat "/>
                  <a:cs typeface="Montserrat "/>
                  <a:sym typeface="Montserrat "/>
                </a:defRPr>
              </a:lvl1pPr>
            </a:lstStyle>
            <a:p>
              <a:r>
                <a:t>Подгузники</a:t>
              </a:r>
            </a:p>
          </p:txBody>
        </p:sp>
      </p:grpSp>
      <p:grpSp>
        <p:nvGrpSpPr>
          <p:cNvPr id="335" name="Gruppieren 1034"/>
          <p:cNvGrpSpPr/>
          <p:nvPr/>
        </p:nvGrpSpPr>
        <p:grpSpPr>
          <a:xfrm>
            <a:off x="7426205" y="2082837"/>
            <a:ext cx="1328060" cy="2945473"/>
            <a:chOff x="0" y="0"/>
            <a:chExt cx="1328058" cy="2945471"/>
          </a:xfrm>
        </p:grpSpPr>
        <p:sp>
          <p:nvSpPr>
            <p:cNvPr id="332" name="Rechteck 34"/>
            <p:cNvSpPr/>
            <p:nvPr/>
          </p:nvSpPr>
          <p:spPr>
            <a:xfrm>
              <a:off x="0" y="0"/>
              <a:ext cx="1328058" cy="2916977"/>
            </a:xfrm>
            <a:prstGeom prst="rect">
              <a:avLst/>
            </a:prstGeom>
            <a:solidFill>
              <a:srgbClr val="203864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Montserrat "/>
                  <a:ea typeface="Montserrat "/>
                  <a:cs typeface="Montserrat "/>
                  <a:sym typeface="Montserrat "/>
                </a:defRPr>
              </a:pPr>
              <a:endParaRPr/>
            </a:p>
          </p:txBody>
        </p:sp>
        <p:sp>
          <p:nvSpPr>
            <p:cNvPr id="333" name="Textfeld 39"/>
            <p:cNvSpPr/>
            <p:nvPr/>
          </p:nvSpPr>
          <p:spPr>
            <a:xfrm>
              <a:off x="69506" y="4270"/>
              <a:ext cx="1189046" cy="307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400" b="1">
                  <a:solidFill>
                    <a:srgbClr val="FFFFFF"/>
                  </a:solidFill>
                  <a:latin typeface="Montserrat "/>
                  <a:ea typeface="Montserrat "/>
                  <a:cs typeface="Montserrat "/>
                  <a:sym typeface="Montserrat "/>
                </a:defRPr>
              </a:lvl1pPr>
            </a:lstStyle>
            <a:p>
              <a:r>
                <a:rPr dirty="0"/>
                <a:t>450 </a:t>
              </a:r>
              <a:r>
                <a:rPr lang="ru-RU" dirty="0" smtClean="0"/>
                <a:t>лет</a:t>
              </a:r>
              <a:endParaRPr dirty="0"/>
            </a:p>
          </p:txBody>
        </p:sp>
        <p:sp>
          <p:nvSpPr>
            <p:cNvPr id="334" name="Textfeld 45"/>
            <p:cNvSpPr/>
            <p:nvPr/>
          </p:nvSpPr>
          <p:spPr>
            <a:xfrm>
              <a:off x="69506" y="2945470"/>
              <a:ext cx="118904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200" b="1">
                  <a:solidFill>
                    <a:srgbClr val="203864"/>
                  </a:solidFill>
                  <a:latin typeface="Montserrat "/>
                  <a:ea typeface="Montserrat "/>
                  <a:cs typeface="Montserrat "/>
                  <a:sym typeface="Montserrat "/>
                </a:defRPr>
              </a:lvl1pPr>
            </a:lstStyle>
            <a:p>
              <a:r>
                <a:t>Пластиковая бутылка</a:t>
              </a:r>
            </a:p>
          </p:txBody>
        </p:sp>
      </p:grpSp>
      <p:grpSp>
        <p:nvGrpSpPr>
          <p:cNvPr id="339" name="Gruppieren 1035"/>
          <p:cNvGrpSpPr/>
          <p:nvPr/>
        </p:nvGrpSpPr>
        <p:grpSpPr>
          <a:xfrm>
            <a:off x="9135978" y="1714498"/>
            <a:ext cx="1328060" cy="3314199"/>
            <a:chOff x="0" y="0"/>
            <a:chExt cx="1328058" cy="3314197"/>
          </a:xfrm>
        </p:grpSpPr>
        <p:sp>
          <p:nvSpPr>
            <p:cNvPr id="336" name="Rechteck 35"/>
            <p:cNvSpPr/>
            <p:nvPr/>
          </p:nvSpPr>
          <p:spPr>
            <a:xfrm>
              <a:off x="0" y="0"/>
              <a:ext cx="1328058" cy="3298753"/>
            </a:xfrm>
            <a:prstGeom prst="rect">
              <a:avLst/>
            </a:prstGeom>
            <a:solidFill>
              <a:srgbClr val="203864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Montserrat "/>
                  <a:ea typeface="Montserrat "/>
                  <a:cs typeface="Montserrat "/>
                  <a:sym typeface="Montserrat "/>
                </a:defRPr>
              </a:pPr>
              <a:endParaRPr/>
            </a:p>
          </p:txBody>
        </p:sp>
        <p:sp>
          <p:nvSpPr>
            <p:cNvPr id="337" name="Textfeld 40"/>
            <p:cNvSpPr/>
            <p:nvPr/>
          </p:nvSpPr>
          <p:spPr>
            <a:xfrm>
              <a:off x="69506" y="22791"/>
              <a:ext cx="1189046" cy="307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400" b="1">
                  <a:solidFill>
                    <a:srgbClr val="FFFFFF"/>
                  </a:solidFill>
                  <a:latin typeface="Montserrat "/>
                  <a:ea typeface="Montserrat "/>
                  <a:cs typeface="Montserrat "/>
                  <a:sym typeface="Montserrat "/>
                </a:defRPr>
              </a:lvl1pPr>
            </a:lstStyle>
            <a:p>
              <a:r>
                <a:rPr dirty="0"/>
                <a:t>500 </a:t>
              </a:r>
              <a:r>
                <a:rPr lang="ru-RU" dirty="0" smtClean="0"/>
                <a:t>лет</a:t>
              </a:r>
              <a:endParaRPr dirty="0"/>
            </a:p>
          </p:txBody>
        </p:sp>
        <p:sp>
          <p:nvSpPr>
            <p:cNvPr id="338" name="Textfeld 46"/>
            <p:cNvSpPr/>
            <p:nvPr/>
          </p:nvSpPr>
          <p:spPr>
            <a:xfrm>
              <a:off x="69506" y="3314196"/>
              <a:ext cx="118904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200" b="1">
                  <a:solidFill>
                    <a:srgbClr val="203864"/>
                  </a:solidFill>
                  <a:latin typeface="Montserrat "/>
                  <a:ea typeface="Montserrat "/>
                  <a:cs typeface="Montserrat "/>
                  <a:sym typeface="Montserrat "/>
                </a:defRPr>
              </a:lvl1pPr>
            </a:lstStyle>
            <a:p>
              <a:r>
                <a:t>Зубная щетка</a:t>
              </a:r>
            </a:p>
          </p:txBody>
        </p:sp>
      </p:grpSp>
      <p:pic>
        <p:nvPicPr>
          <p:cNvPr id="340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76" y="5602204"/>
            <a:ext cx="12192001" cy="1308100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Textfeld 2"/>
          <p:cNvSpPr txBox="1"/>
          <p:nvPr/>
        </p:nvSpPr>
        <p:spPr>
          <a:xfrm>
            <a:off x="45719" y="6064937"/>
            <a:ext cx="12100561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800">
                <a:solidFill>
                  <a:srgbClr val="20386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Source: NOAA / Woods Hole Sea Grant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circl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4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7" presetClass="entr" presetSubtype="4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7" presetClass="entr" presetSubtype="4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" grpId="1" animBg="1" advAuto="0"/>
      <p:bldP spid="327" grpId="3" animBg="1" advAuto="0"/>
      <p:bldP spid="331" grpId="4" animBg="1" advAuto="0"/>
      <p:bldP spid="335" grpId="5" animBg="1" advAuto="0"/>
      <p:bldP spid="339" grpId="6" animBg="1" advAuto="0"/>
      <p:bldP spid="341" grpId="2" animBg="1" advAuto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613</Words>
  <Application>Microsoft Office PowerPoint</Application>
  <PresentationFormat>Широкоэкранный</PresentationFormat>
  <Paragraphs>107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Montserrat</vt:lpstr>
      <vt:lpstr>Montserrat </vt:lpstr>
      <vt:lpstr>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KI</cp:lastModifiedBy>
  <cp:revision>3</cp:revision>
  <dcterms:modified xsi:type="dcterms:W3CDTF">2023-02-28T17:45:48Z</dcterms:modified>
</cp:coreProperties>
</file>