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797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B9B1-7FEC-4689-9462-54D4E81E33B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BC6A-D3C6-4265-82C2-06D975751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B9B1-7FEC-4689-9462-54D4E81E33B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BC6A-D3C6-4265-82C2-06D975751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B9B1-7FEC-4689-9462-54D4E81E33B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BC6A-D3C6-4265-82C2-06D975751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B9B1-7FEC-4689-9462-54D4E81E33B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BC6A-D3C6-4265-82C2-06D975751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B9B1-7FEC-4689-9462-54D4E81E33B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BC6A-D3C6-4265-82C2-06D975751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B9B1-7FEC-4689-9462-54D4E81E33B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BC6A-D3C6-4265-82C2-06D975751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B9B1-7FEC-4689-9462-54D4E81E33B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BC6A-D3C6-4265-82C2-06D975751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B9B1-7FEC-4689-9462-54D4E81E33B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BC6A-D3C6-4265-82C2-06D975751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B9B1-7FEC-4689-9462-54D4E81E33B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BC6A-D3C6-4265-82C2-06D975751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B9B1-7FEC-4689-9462-54D4E81E33B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BC6A-D3C6-4265-82C2-06D975751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B9B1-7FEC-4689-9462-54D4E81E33B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BC6A-D3C6-4265-82C2-06D9757515C8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1FFB9B1-7FEC-4689-9462-54D4E81E33B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BA6BC6A-D3C6-4265-82C2-06D9757515C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125113" cy="924475"/>
          </a:xfrm>
        </p:spPr>
        <p:txBody>
          <a:bodyPr/>
          <a:lstStyle/>
          <a:p>
            <a:pPr algn="ctr"/>
            <a:r>
              <a:rPr lang="ru-RU" dirty="0"/>
              <a:t>Прыжок в высоту с разбега способом «перешагивание»</a:t>
            </a:r>
          </a:p>
        </p:txBody>
      </p:sp>
      <p:pic>
        <p:nvPicPr>
          <p:cNvPr id="1026" name="Picture 2" descr="C:\Users\1\Desktop\37017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39"/>
            <a:ext cx="3816424" cy="2579903"/>
          </a:xfrm>
          <a:prstGeom prst="cub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905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92696"/>
            <a:ext cx="7125112" cy="26458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Закончив отталкивание, прыгун несколько мгновений выдерживает «паузу взлета», затем еще взлетая вверх, начинает опускать руки и наклонять туловище вперед.</a:t>
            </a:r>
          </a:p>
          <a:p>
            <a:pPr marL="0" indent="0">
              <a:buNone/>
            </a:pPr>
            <a:r>
              <a:rPr lang="ru-RU" dirty="0" smtClean="0"/>
              <a:t>К моменту достижения максимального взлета прыгун стремится как можно ниже наклонить туловище и опустить руки</a:t>
            </a:r>
            <a:endParaRPr lang="ru-RU" dirty="0"/>
          </a:p>
        </p:txBody>
      </p:sp>
      <p:pic>
        <p:nvPicPr>
          <p:cNvPr id="7170" name="Picture 2" descr="F:\CANON_SC\IMAGE\0001\SCN_0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49129"/>
            <a:ext cx="5472608" cy="1932606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325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ПЕРЕХОД ЧЕРЕЗ ПЛАНКУ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7125112" cy="134967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Над планкой маховая нога выпрямляется, при этом туловище сильно наклоняется вперёд к планке. Толчковая нога переносится через планку дугообразным </a:t>
            </a:r>
            <a:r>
              <a:rPr lang="ru-RU" dirty="0" smtClean="0">
                <a:solidFill>
                  <a:schemeClr val="tx1"/>
                </a:solidFill>
              </a:rPr>
              <a:t>движением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F:\CANON_SC\IMAGE\0001\SCN_0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77072"/>
            <a:ext cx="5907088" cy="1951037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215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ПРИЗЕМЛЕНИЕ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44824"/>
            <a:ext cx="7125112" cy="18376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Приземление </a:t>
            </a:r>
            <a:r>
              <a:rPr lang="ru-RU" dirty="0" smtClean="0"/>
              <a:t>должно </a:t>
            </a:r>
            <a:r>
              <a:rPr lang="ru-RU" dirty="0"/>
              <a:t>осуществляться сначала  на маховую</a:t>
            </a:r>
            <a:r>
              <a:rPr lang="ru-RU" dirty="0" smtClean="0"/>
              <a:t>, </a:t>
            </a:r>
            <a:r>
              <a:rPr lang="ru-RU" dirty="0"/>
              <a:t>а затем и на толчковую </a:t>
            </a:r>
            <a:r>
              <a:rPr lang="ru-RU" dirty="0" smtClean="0"/>
              <a:t>ногу. </a:t>
            </a:r>
            <a:r>
              <a:rPr lang="ru-RU" dirty="0"/>
              <a:t>Первой </a:t>
            </a:r>
            <a:r>
              <a:rPr lang="ru-RU" dirty="0" smtClean="0"/>
              <a:t>касается </a:t>
            </a:r>
            <a:r>
              <a:rPr lang="ru-RU" dirty="0"/>
              <a:t>пятка маховой ноги. После приземления </a:t>
            </a:r>
            <a:r>
              <a:rPr lang="ru-RU" dirty="0" smtClean="0"/>
              <a:t>прыгун уходит только </a:t>
            </a:r>
            <a:r>
              <a:rPr lang="ru-RU" dirty="0"/>
              <a:t>вперед, вдоль </a:t>
            </a:r>
            <a:r>
              <a:rPr lang="ru-RU" dirty="0" smtClean="0"/>
              <a:t>планки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 descr="F:\CANON_SC\IMAGE\0001\SCN_0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01008"/>
            <a:ext cx="5472608" cy="2532631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87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6670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ОСНОВНЫЕ ОШИБКИ В ТЕХНИКЕ ПРЫЖКА В ВЫСОТУ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08579407"/>
              </p:ext>
            </p:extLst>
          </p:nvPr>
        </p:nvGraphicFramePr>
        <p:xfrm>
          <a:off x="1009650" y="1809750"/>
          <a:ext cx="7162750" cy="4649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554"/>
                <a:gridCol w="4662196"/>
              </a:tblGrid>
              <a:tr h="451494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556637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Разбег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200" dirty="0" smtClean="0"/>
                        <a:t>Напряженный, скованный разбег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45149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Подготовка к отталкиванию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200" dirty="0" smtClean="0"/>
                        <a:t>Непопадание на брусок толчковой ногой</a:t>
                      </a:r>
                      <a:endParaRPr lang="ru-RU" sz="1200" dirty="0"/>
                    </a:p>
                  </a:txBody>
                  <a:tcPr/>
                </a:tc>
              </a:tr>
              <a:tr h="135819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Отталкивание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8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200" dirty="0" smtClean="0"/>
                        <a:t>Постановка ноги на место отталкивания расслабленными мышцами, особенно стопы</a:t>
                      </a:r>
                    </a:p>
                    <a:p>
                      <a:pPr marL="171450" indent="-171450">
                        <a:lnSpc>
                          <a:spcPct val="8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200" dirty="0" smtClean="0"/>
                        <a:t>Излишний наклон туловища вперед или назад</a:t>
                      </a:r>
                    </a:p>
                    <a:p>
                      <a:pPr marL="171450" indent="-171450">
                        <a:lnSpc>
                          <a:spcPct val="8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200" dirty="0" smtClean="0"/>
                        <a:t>Мах ногой не в направлении разбега</a:t>
                      </a:r>
                    </a:p>
                    <a:p>
                      <a:pPr marL="171450" indent="-171450">
                        <a:lnSpc>
                          <a:spcPct val="8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200" dirty="0" smtClean="0"/>
                        <a:t>Пассивная работа рук</a:t>
                      </a:r>
                    </a:p>
                    <a:p>
                      <a:pPr marL="171450" indent="-171450">
                        <a:lnSpc>
                          <a:spcPct val="8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200" dirty="0" smtClean="0"/>
                        <a:t>Несогласованный мах рук и ног</a:t>
                      </a:r>
                    </a:p>
                    <a:p>
                      <a:pPr marL="171450" indent="-171450">
                        <a:lnSpc>
                          <a:spcPct val="8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200" dirty="0" smtClean="0"/>
                        <a:t>Слабый, неэффективный толчок</a:t>
                      </a:r>
                    </a:p>
                  </a:txBody>
                  <a:tcPr anchor="ctr"/>
                </a:tc>
              </a:tr>
              <a:tr h="135819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Полет через планку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8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200" dirty="0" smtClean="0"/>
                        <a:t>Постановка ноги на место отталкивания расслабленными мышцами, особенно стопы</a:t>
                      </a:r>
                    </a:p>
                    <a:p>
                      <a:pPr marL="171450" indent="-171450">
                        <a:lnSpc>
                          <a:spcPct val="8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200" dirty="0" smtClean="0"/>
                        <a:t>Излишний наклон туловища вперед или назад</a:t>
                      </a:r>
                    </a:p>
                    <a:p>
                      <a:pPr marL="171450" indent="-171450">
                        <a:lnSpc>
                          <a:spcPct val="8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200" dirty="0" smtClean="0"/>
                        <a:t>Мах ногой не в направлении разбега</a:t>
                      </a:r>
                    </a:p>
                    <a:p>
                      <a:pPr marL="171450" indent="-171450">
                        <a:lnSpc>
                          <a:spcPct val="8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200" dirty="0" smtClean="0"/>
                        <a:t>Пассивная работа рук</a:t>
                      </a:r>
                    </a:p>
                    <a:p>
                      <a:pPr marL="171450" indent="-171450">
                        <a:lnSpc>
                          <a:spcPct val="8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200" dirty="0" smtClean="0"/>
                        <a:t>Несогласованный мах рук и ног</a:t>
                      </a:r>
                    </a:p>
                    <a:p>
                      <a:pPr marL="171450" indent="-171450">
                        <a:lnSpc>
                          <a:spcPct val="8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200" dirty="0" smtClean="0"/>
                        <a:t>Слабый, неэффективный толчок</a:t>
                      </a:r>
                    </a:p>
                  </a:txBody>
                  <a:tcPr/>
                </a:tc>
              </a:tr>
              <a:tr h="46757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Приземление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8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200" dirty="0" smtClean="0"/>
                        <a:t>Стопы расположены параллельно</a:t>
                      </a:r>
                    </a:p>
                    <a:p>
                      <a:pPr marL="171450" indent="-171450">
                        <a:lnSpc>
                          <a:spcPct val="8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200" dirty="0" smtClean="0"/>
                        <a:t>Падение назад, ближе следа, оставленного ногами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532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УП</a:t>
            </a:r>
            <a:r>
              <a:rPr lang="ru-RU" b="1" dirty="0"/>
              <a:t>Р</a:t>
            </a:r>
            <a:r>
              <a:rPr lang="ru-RU" b="1" dirty="0" smtClean="0"/>
              <a:t>АЖНЕНИЯ ДЛЯ РАЗВИТИЯ ПРЫГУЧЕСТИ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773767"/>
          </a:xfrm>
        </p:spPr>
        <p:txBody>
          <a:bodyPr numCol="2">
            <a:normAutofit fontScale="92500" lnSpcReduction="10000"/>
          </a:bodyPr>
          <a:lstStyle/>
          <a:p>
            <a:pPr lvl="0"/>
            <a:r>
              <a:rPr lang="ru-RU" dirty="0"/>
              <a:t>Прыжки «в зонах» с касанием резинового </a:t>
            </a:r>
            <a:r>
              <a:rPr lang="ru-RU" dirty="0" smtClean="0"/>
              <a:t>бинта</a:t>
            </a:r>
            <a:endParaRPr lang="ru-RU" dirty="0"/>
          </a:p>
          <a:p>
            <a:pPr lvl="0"/>
            <a:r>
              <a:rPr lang="ru-RU" dirty="0"/>
              <a:t>Прыжки с доставанием предмета </a:t>
            </a:r>
            <a:r>
              <a:rPr lang="ru-RU" dirty="0" smtClean="0"/>
              <a:t>рукой</a:t>
            </a:r>
            <a:endParaRPr lang="ru-RU" dirty="0"/>
          </a:p>
          <a:p>
            <a:pPr lvl="0"/>
            <a:r>
              <a:rPr lang="ru-RU" dirty="0"/>
              <a:t>Прыжки с доставанием мяча </a:t>
            </a:r>
            <a:r>
              <a:rPr lang="ru-RU" dirty="0" smtClean="0"/>
              <a:t>головой</a:t>
            </a:r>
          </a:p>
          <a:p>
            <a:pPr lvl="0"/>
            <a:endParaRPr lang="ru-RU" dirty="0"/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ru-RU" dirty="0" smtClean="0"/>
              <a:t>Прыжки </a:t>
            </a:r>
            <a:r>
              <a:rPr lang="ru-RU" dirty="0"/>
              <a:t>из «зоны отталкивания» в «зону приземления</a:t>
            </a:r>
            <a:r>
              <a:rPr lang="ru-RU" dirty="0" smtClean="0"/>
              <a:t>»</a:t>
            </a:r>
            <a:endParaRPr lang="ru-RU" dirty="0"/>
          </a:p>
          <a:p>
            <a:pPr lvl="0"/>
            <a:r>
              <a:rPr lang="ru-RU" dirty="0" smtClean="0"/>
              <a:t>«Прыжки </a:t>
            </a:r>
            <a:r>
              <a:rPr lang="ru-RU" dirty="0"/>
              <a:t>в окно» </a:t>
            </a:r>
          </a:p>
          <a:p>
            <a:pPr lvl="0"/>
            <a:r>
              <a:rPr lang="ru-RU" dirty="0" smtClean="0"/>
              <a:t>Прыжки </a:t>
            </a:r>
            <a:r>
              <a:rPr lang="ru-RU" dirty="0"/>
              <a:t>через несколько </a:t>
            </a:r>
            <a:r>
              <a:rPr lang="ru-RU" dirty="0" smtClean="0"/>
              <a:t>препятствий</a:t>
            </a:r>
            <a:endParaRPr lang="ru-RU" dirty="0"/>
          </a:p>
          <a:p>
            <a:pPr lvl="0"/>
            <a:r>
              <a:rPr lang="ru-RU" dirty="0" smtClean="0"/>
              <a:t>«Каскадные</a:t>
            </a:r>
            <a:r>
              <a:rPr lang="ru-RU" dirty="0"/>
              <a:t>» </a:t>
            </a:r>
            <a:r>
              <a:rPr lang="ru-RU" dirty="0" smtClean="0"/>
              <a:t>прыжки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97"/>
          <a:stretch/>
        </p:blipFill>
        <p:spPr bwMode="auto">
          <a:xfrm>
            <a:off x="1331640" y="4261358"/>
            <a:ext cx="6120358" cy="1647278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728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УПРАЖНЕНИЯ ДЛЯ МАХОВОЙ НОГИ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348880"/>
            <a:ext cx="7125112" cy="2845775"/>
          </a:xfrm>
        </p:spPr>
        <p:txBody>
          <a:bodyPr>
            <a:norm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§"/>
              <a:tabLst>
                <a:tab pos="457200" algn="l"/>
                <a:tab pos="1714500" algn="l"/>
              </a:tabLst>
            </a:pPr>
            <a:r>
              <a:rPr lang="ru-RU" sz="17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толкание </a:t>
            </a:r>
            <a:r>
              <a:rPr lang="ru-RU" sz="17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мяча маховой </a:t>
            </a:r>
            <a:r>
              <a:rPr lang="ru-RU" sz="17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ногой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§"/>
              <a:tabLst>
                <a:tab pos="457200" algn="l"/>
                <a:tab pos="1714500" algn="l"/>
              </a:tabLst>
            </a:pPr>
            <a:r>
              <a:rPr lang="ru-RU" sz="17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мах </a:t>
            </a:r>
            <a:r>
              <a:rPr lang="ru-RU" sz="17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ногой в положении </a:t>
            </a:r>
            <a:r>
              <a:rPr lang="ru-RU" sz="17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лежа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§"/>
              <a:tabLst>
                <a:tab pos="457200" algn="l"/>
                <a:tab pos="1714500" algn="l"/>
              </a:tabLst>
            </a:pPr>
            <a:r>
              <a:rPr lang="ru-RU" sz="1700" dirty="0" smtClean="0"/>
              <a:t>маховые </a:t>
            </a:r>
            <a:r>
              <a:rPr lang="ru-RU" sz="1700" dirty="0"/>
              <a:t>движения ногой с использованием гимнастической </a:t>
            </a:r>
            <a:r>
              <a:rPr lang="ru-RU" sz="1700" dirty="0" smtClean="0"/>
              <a:t>стенки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§"/>
              <a:tabLst>
                <a:tab pos="457200" algn="l"/>
                <a:tab pos="1714500" algn="l"/>
              </a:tabLst>
            </a:pPr>
            <a:r>
              <a:rPr lang="ru-RU" sz="1700" dirty="0"/>
              <a:t>с</a:t>
            </a:r>
            <a:r>
              <a:rPr lang="ru-RU" sz="1700" dirty="0" smtClean="0"/>
              <a:t>очетание </a:t>
            </a:r>
            <a:r>
              <a:rPr lang="ru-RU" sz="1700" dirty="0"/>
              <a:t>маха с </a:t>
            </a:r>
            <a:r>
              <a:rPr lang="ru-RU" sz="1700" dirty="0" smtClean="0"/>
              <a:t>отталкиванием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§"/>
              <a:tabLst>
                <a:tab pos="457200" algn="l"/>
                <a:tab pos="1714500" algn="l"/>
              </a:tabLst>
            </a:pPr>
            <a:r>
              <a:rPr lang="ru-RU" sz="1700" dirty="0"/>
              <a:t>с</a:t>
            </a:r>
            <a:r>
              <a:rPr lang="ru-RU" sz="1700" dirty="0" smtClean="0"/>
              <a:t>очетание </a:t>
            </a:r>
            <a:r>
              <a:rPr lang="ru-RU" sz="1700" dirty="0"/>
              <a:t>маха с отталкиванием из положения «стоя в шаге»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§"/>
              <a:tabLst>
                <a:tab pos="457200" algn="l"/>
                <a:tab pos="1714500" algn="l"/>
              </a:tabLst>
            </a:pPr>
            <a:endParaRPr lang="ru-RU" dirty="0">
              <a:solidFill>
                <a:schemeClr val="tx1"/>
              </a:solidFill>
              <a:ea typeface="Times New Roman" pitchFamily="18" charset="0"/>
              <a:cs typeface="Arial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457200" algn="l"/>
                <a:tab pos="1714500" algn="l"/>
              </a:tabLst>
            </a:pPr>
            <a:endParaRPr lang="ru-RU" dirty="0">
              <a:solidFill>
                <a:schemeClr val="tx1"/>
              </a:solidFill>
              <a:ea typeface="Times New Roman" pitchFamily="18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5" t="65225" r="17775"/>
          <a:stretch/>
        </p:blipFill>
        <p:spPr bwMode="auto">
          <a:xfrm>
            <a:off x="4211960" y="4556193"/>
            <a:ext cx="1487488" cy="1430039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t="26994" r="12176" b="34159"/>
          <a:stretch/>
        </p:blipFill>
        <p:spPr bwMode="auto">
          <a:xfrm>
            <a:off x="7102085" y="4555595"/>
            <a:ext cx="1487488" cy="1470268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3547"/>
          <a:stretch/>
        </p:blipFill>
        <p:spPr bwMode="auto">
          <a:xfrm>
            <a:off x="1403648" y="4589604"/>
            <a:ext cx="1487487" cy="1402250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70920"/>
          <a:stretch/>
        </p:blipFill>
        <p:spPr bwMode="auto">
          <a:xfrm>
            <a:off x="7380312" y="1794173"/>
            <a:ext cx="1487488" cy="1541462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411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8136904" cy="924475"/>
          </a:xfrm>
        </p:spPr>
        <p:txBody>
          <a:bodyPr/>
          <a:lstStyle/>
          <a:p>
            <a:r>
              <a:rPr lang="ru-RU" b="1" dirty="0" smtClean="0"/>
              <a:t>ГИМНАСТИЧЕСКИЕ УПРАЖНЕНИЯ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3706573" cy="4429951"/>
          </a:xfrm>
        </p:spPr>
        <p:txBody>
          <a:bodyPr>
            <a:no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1600" dirty="0"/>
              <a:t>вытянув ногу, положите ее на возвышение: сгибая туловище, сильно вытягивайте руки вперед;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/>
              <a:t>выпады вперед с последующими пружинящими движениями ногами;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/>
              <a:t>вытянув ногу назад и положив ее на возвышение, прогибайтесь назад;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/>
              <a:t>повороты туловища с размашистым движением расслабленных рук;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/>
              <a:t>в положении стоя быстро размахивать ногой взад и вперед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3" b="50000"/>
          <a:stretch/>
        </p:blipFill>
        <p:spPr bwMode="auto">
          <a:xfrm>
            <a:off x="5220072" y="1628800"/>
            <a:ext cx="1668222" cy="1440160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5" t="-100" r="3903" b="50738"/>
          <a:stretch/>
        </p:blipFill>
        <p:spPr bwMode="auto">
          <a:xfrm>
            <a:off x="7045920" y="5091033"/>
            <a:ext cx="1771707" cy="1307842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0" t="-100" r="44643" b="50738"/>
          <a:stretch/>
        </p:blipFill>
        <p:spPr bwMode="auto">
          <a:xfrm>
            <a:off x="5562223" y="4908311"/>
            <a:ext cx="983919" cy="1490564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68875" r="39503"/>
          <a:stretch/>
        </p:blipFill>
        <p:spPr bwMode="auto">
          <a:xfrm>
            <a:off x="7204268" y="3562465"/>
            <a:ext cx="1455009" cy="1128734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" t="49664" r="71096" b="6566"/>
          <a:stretch/>
        </p:blipFill>
        <p:spPr bwMode="auto">
          <a:xfrm>
            <a:off x="7427712" y="1628800"/>
            <a:ext cx="1074653" cy="1272615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9" t="67381" r="4164" b="4222"/>
          <a:stretch/>
        </p:blipFill>
        <p:spPr bwMode="auto">
          <a:xfrm>
            <a:off x="5241073" y="3577543"/>
            <a:ext cx="1647221" cy="912308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5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item_5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2913856" cy="3414675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908720"/>
            <a:ext cx="69127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076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916832"/>
            <a:ext cx="7125113" cy="2321228"/>
          </a:xfrm>
        </p:spPr>
        <p:txBody>
          <a:bodyPr/>
          <a:lstStyle/>
          <a:p>
            <a:r>
              <a:rPr lang="ru-RU" b="1" u="sng" dirty="0" smtClean="0"/>
              <a:t>Цель:</a:t>
            </a:r>
            <a:r>
              <a:rPr lang="ru-RU" dirty="0" smtClean="0"/>
              <a:t> научить технике прыжка в высоту способом «перешагивания»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50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Задачи:</a:t>
            </a:r>
            <a:endParaRPr lang="ru-RU" b="1" u="sng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Обучить технике </a:t>
            </a:r>
            <a:r>
              <a:rPr lang="ru-RU" dirty="0"/>
              <a:t>прыжка в высоту способом «перешагивание</a:t>
            </a:r>
            <a:r>
              <a:rPr lang="ru-RU" dirty="0" smtClean="0"/>
              <a:t>»</a:t>
            </a:r>
          </a:p>
          <a:p>
            <a:pPr lvl="0">
              <a:lnSpc>
                <a:spcPct val="90000"/>
              </a:lnSpc>
            </a:pPr>
            <a:r>
              <a:rPr lang="ru-RU" dirty="0" smtClean="0"/>
              <a:t>Обучить технике разбега, отталкивания, </a:t>
            </a:r>
            <a:r>
              <a:rPr lang="ru-RU" dirty="0"/>
              <a:t>перехода </a:t>
            </a:r>
            <a:r>
              <a:rPr lang="ru-RU" dirty="0" smtClean="0"/>
              <a:t>через планку, приземления</a:t>
            </a:r>
          </a:p>
          <a:p>
            <a:pPr lvl="0">
              <a:lnSpc>
                <a:spcPct val="90000"/>
              </a:lnSpc>
            </a:pPr>
            <a:r>
              <a:rPr lang="ru-RU" dirty="0" smtClean="0"/>
              <a:t>Содействовать развитию </a:t>
            </a:r>
            <a:r>
              <a:rPr lang="ru-RU" dirty="0"/>
              <a:t>выносливости, прыгучести, </a:t>
            </a:r>
            <a:r>
              <a:rPr lang="ru-RU" dirty="0" smtClean="0"/>
              <a:t>координации, гибкости</a:t>
            </a:r>
          </a:p>
          <a:p>
            <a:pPr lvl="0">
              <a:lnSpc>
                <a:spcPct val="90000"/>
              </a:lnSpc>
            </a:pPr>
            <a:r>
              <a:rPr lang="ru-RU" dirty="0" smtClean="0"/>
              <a:t>Содействовать воспитанию смелости, решительности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dirty="0" smtClean="0"/>
              <a:t>Содействовать усвоению </a:t>
            </a:r>
            <a:r>
              <a:rPr lang="ru-RU" dirty="0"/>
              <a:t>учащимися знаний о технике  выполнения </a:t>
            </a:r>
            <a:r>
              <a:rPr lang="ru-RU" dirty="0" smtClean="0"/>
              <a:t>прыжка в высоту способом «перешагивание»</a:t>
            </a: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47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Фазы прыжка в высоту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sz="2800" dirty="0"/>
              <a:t>р</a:t>
            </a:r>
            <a:r>
              <a:rPr lang="ru-RU" sz="2800" dirty="0" smtClean="0"/>
              <a:t>азбег</a:t>
            </a:r>
            <a:endParaRPr lang="ru-RU" sz="2800" dirty="0"/>
          </a:p>
          <a:p>
            <a:pPr lvl="0">
              <a:buFont typeface="Arial" pitchFamily="34" charset="0"/>
              <a:buChar char="•"/>
            </a:pPr>
            <a:r>
              <a:rPr lang="ru-RU" sz="2800" dirty="0"/>
              <a:t>о</a:t>
            </a:r>
            <a:r>
              <a:rPr lang="ru-RU" sz="2800" dirty="0" smtClean="0"/>
              <a:t>тталкивание</a:t>
            </a:r>
            <a:endParaRPr lang="ru-RU" sz="2800" dirty="0"/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переход </a:t>
            </a:r>
            <a:r>
              <a:rPr lang="ru-RU" sz="2800" dirty="0"/>
              <a:t>через </a:t>
            </a:r>
            <a:r>
              <a:rPr lang="ru-RU" sz="2800" dirty="0" smtClean="0"/>
              <a:t>планку</a:t>
            </a:r>
            <a:endParaRPr lang="ru-RU" sz="2800" dirty="0"/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приземления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60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Техника выполнения прыжка в высоту способом «перешагивание»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09443" y="1807361"/>
            <a:ext cx="4354645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Способ «перешагивание» очень древний и по своей технической простоте и малой требовательности к месту приземления применяется в школах на уроках физкультуры. Основными частями прыжка в высоту являются: разбег и подготовка к отталкиванию, отталкивание, переход через планку и приземление</a:t>
            </a:r>
          </a:p>
        </p:txBody>
      </p:sp>
      <p:pic>
        <p:nvPicPr>
          <p:cNvPr id="3074" name="Picture 2" descr="F:\CANON_SC\IMAGE\0001\SCN_0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3" y="2852936"/>
            <a:ext cx="2639285" cy="2096467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8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23080" cy="924475"/>
          </a:xfrm>
        </p:spPr>
        <p:txBody>
          <a:bodyPr/>
          <a:lstStyle/>
          <a:p>
            <a:pPr algn="ctr"/>
            <a:r>
              <a:rPr lang="ru-RU" b="1" dirty="0"/>
              <a:t>Схема разбега прыжка в высоту (3 шага)</a:t>
            </a:r>
            <a:br>
              <a:rPr lang="ru-RU" b="1" dirty="0"/>
            </a:br>
            <a:endParaRPr lang="ru-RU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951934" y="1844824"/>
            <a:ext cx="4689634" cy="591505"/>
            <a:chOff x="1079500" y="1017588"/>
            <a:chExt cx="4689634" cy="591505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403350" y="1017588"/>
              <a:ext cx="4032250" cy="5762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auto">
            <a:xfrm>
              <a:off x="5553234" y="1377951"/>
              <a:ext cx="215900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87"/>
            <p:cNvSpPr>
              <a:spLocks noChangeArrowheads="1"/>
            </p:cNvSpPr>
            <p:nvPr/>
          </p:nvSpPr>
          <p:spPr bwMode="auto">
            <a:xfrm>
              <a:off x="1079500" y="1393193"/>
              <a:ext cx="215900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>
            <a:off x="899592" y="2436329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95536" y="2801432"/>
            <a:ext cx="3164497" cy="14196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076056" y="2919805"/>
            <a:ext cx="3600400" cy="16401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185616" y="2455337"/>
            <a:ext cx="0" cy="86815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95708" y="2533747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30 - 40◦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7" name="Picture 43" descr="Безымянны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2" r="70441" b="46012"/>
          <a:stretch/>
        </p:blipFill>
        <p:spPr bwMode="auto">
          <a:xfrm rot="4509635">
            <a:off x="1511720" y="3146800"/>
            <a:ext cx="297049" cy="55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3" descr="Безымянны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2" r="70441" b="46012"/>
          <a:stretch/>
        </p:blipFill>
        <p:spPr bwMode="auto">
          <a:xfrm rot="3914479">
            <a:off x="3716316" y="2442441"/>
            <a:ext cx="297049" cy="55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3" descr="Безымянны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2" r="70441" b="46012"/>
          <a:stretch/>
        </p:blipFill>
        <p:spPr bwMode="auto">
          <a:xfrm rot="4414815" flipH="1">
            <a:off x="751067" y="3945115"/>
            <a:ext cx="297049" cy="55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3" descr="Безымянны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2" r="70441" b="46012"/>
          <a:stretch/>
        </p:blipFill>
        <p:spPr bwMode="auto">
          <a:xfrm rot="4414815" flipH="1">
            <a:off x="2713952" y="3101687"/>
            <a:ext cx="297049" cy="55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3" descr="Безымянны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2" r="70441" b="46012"/>
          <a:stretch/>
        </p:blipFill>
        <p:spPr bwMode="auto">
          <a:xfrm rot="17691242">
            <a:off x="5611369" y="3102205"/>
            <a:ext cx="297049" cy="55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3" descr="Безымянны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2" r="70441" b="46012"/>
          <a:stretch/>
        </p:blipFill>
        <p:spPr bwMode="auto">
          <a:xfrm rot="17133333">
            <a:off x="7879861" y="4261882"/>
            <a:ext cx="297049" cy="55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3" descr="Безымянны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2" r="70441" b="46012"/>
          <a:stretch/>
        </p:blipFill>
        <p:spPr bwMode="auto">
          <a:xfrm rot="17313115" flipH="1">
            <a:off x="6830712" y="3235288"/>
            <a:ext cx="297049" cy="55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3" descr="Безымянны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2" r="70441" b="46012"/>
          <a:stretch/>
        </p:blipFill>
        <p:spPr bwMode="auto">
          <a:xfrm rot="17313115" flipH="1">
            <a:off x="4804370" y="2453729"/>
            <a:ext cx="297049" cy="55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 rot="20224135">
            <a:off x="1075076" y="4047911"/>
            <a:ext cx="282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Толчковая нога </a:t>
            </a:r>
            <a:r>
              <a:rPr lang="ru-RU" i="1" dirty="0" smtClean="0">
                <a:solidFill>
                  <a:srgbClr val="FF0000"/>
                </a:solidFill>
              </a:rPr>
              <a:t>левая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1412182">
            <a:off x="4818683" y="4136096"/>
            <a:ext cx="297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Толчковая нога </a:t>
            </a:r>
            <a:r>
              <a:rPr lang="ru-RU" i="1" dirty="0" smtClean="0">
                <a:solidFill>
                  <a:srgbClr val="FF0000"/>
                </a:solidFill>
              </a:rPr>
              <a:t>правая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4" name="Text Box 29"/>
          <p:cNvSpPr txBox="1">
            <a:spLocks noChangeArrowheads="1"/>
          </p:cNvSpPr>
          <p:nvPr/>
        </p:nvSpPr>
        <p:spPr bwMode="auto">
          <a:xfrm>
            <a:off x="662675" y="5229200"/>
            <a:ext cx="82153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sz="1600" dirty="0"/>
              <a:t>Учащийся встает к разбегу лицом. С левой или правой стороны,</a:t>
            </a:r>
          </a:p>
          <a:p>
            <a:pPr algn="l"/>
            <a:r>
              <a:rPr lang="ru-RU" sz="1600" dirty="0"/>
              <a:t> в зависимости от того , какая нога у него толчковая, под углом </a:t>
            </a:r>
            <a:r>
              <a:rPr lang="ru-RU" sz="1600" dirty="0" smtClean="0"/>
              <a:t>30-40 </a:t>
            </a:r>
            <a:r>
              <a:rPr lang="ru-RU" sz="1600" dirty="0"/>
              <a:t>градусов. Первый шаг левой ногой, второй- правой и третий шаг левой толчковой </a:t>
            </a:r>
            <a:r>
              <a:rPr lang="ru-RU" sz="1600" dirty="0" smtClean="0"/>
              <a:t>ногой. Толчковая </a:t>
            </a:r>
            <a:r>
              <a:rPr lang="ru-RU" sz="1600" dirty="0"/>
              <a:t>нога осуществляет отталкивание, маховая </a:t>
            </a:r>
            <a:r>
              <a:rPr lang="ru-RU" sz="1600" dirty="0" smtClean="0"/>
              <a:t>нога - маховое </a:t>
            </a:r>
            <a:r>
              <a:rPr lang="ru-RU" sz="1600" dirty="0"/>
              <a:t>движение.</a:t>
            </a:r>
          </a:p>
        </p:txBody>
      </p:sp>
    </p:spTree>
    <p:extLst>
      <p:ext uri="{BB962C8B-B14F-4D97-AF65-F5344CB8AC3E}">
        <p14:creationId xmlns:p14="http://schemas.microsoft.com/office/powerpoint/2010/main" val="41499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РАЗБЕГ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28800"/>
            <a:ext cx="7125112" cy="24482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Разбег выполняется под углом к планке 30-40 градусов. Толчок дальней от планки ногой на расстоянии 60-70 см от края ямы. Длина разбега 7-9 беговых шагов. При переходе через ногу на предпоследнем шаге прыгун несколько «</a:t>
            </a:r>
            <a:r>
              <a:rPr lang="ru-RU" dirty="0" err="1" smtClean="0"/>
              <a:t>подседает</a:t>
            </a:r>
            <a:r>
              <a:rPr lang="ru-RU" dirty="0" smtClean="0"/>
              <a:t>» и активным движением опорной ноги посылает себя вперед, быстро вынося толчковую ногу</a:t>
            </a:r>
            <a:endParaRPr lang="ru-RU" dirty="0"/>
          </a:p>
        </p:txBody>
      </p:sp>
      <p:pic>
        <p:nvPicPr>
          <p:cNvPr id="4098" name="Picture 2" descr="F:\CANON_SC\IMAGE\0001\SCN_0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4221088"/>
            <a:ext cx="5218113" cy="1971675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755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75724"/>
            <a:ext cx="8280920" cy="924475"/>
          </a:xfrm>
        </p:spPr>
        <p:txBody>
          <a:bodyPr/>
          <a:lstStyle/>
          <a:p>
            <a:r>
              <a:rPr lang="ru-RU" b="1" dirty="0" smtClean="0"/>
              <a:t>ПОДГОТОВКА К ОТТАЛКИВАНИЮ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7125112" cy="1493694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ea typeface="Times New Roman" pitchFamily="18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Последние </a:t>
            </a: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2-4 </a:t>
            </a: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шага выполняются </a:t>
            </a: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быстро, увеличивая сгибание ног в опорной фазе с предпоследнего шага</a:t>
            </a:r>
            <a:endParaRPr lang="ru-RU" dirty="0"/>
          </a:p>
        </p:txBody>
      </p:sp>
      <p:pic>
        <p:nvPicPr>
          <p:cNvPr id="5122" name="Picture 2" descr="F:\CANON_SC\IMAGE\0001\SCN_0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64666"/>
            <a:ext cx="4968552" cy="2314639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02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ОТТАЛКИВАНИЕ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00808"/>
            <a:ext cx="7125112" cy="26458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существляется </a:t>
            </a:r>
            <a:r>
              <a:rPr lang="ru-RU" dirty="0"/>
              <a:t>энергичный вынос вверх маховой ноги слегка согнутой в колене. Толчковая нога ставится с пятки на опору почти выпрямленной, но выводится таз вперёд и прыгун мгновенно переходит на полную стопу. Этим движением таза убыстряется амортизация, прыгун активно “накатывается” на толчковую ногу. Отталкивание происходит дальней ногой от </a:t>
            </a:r>
            <a:r>
              <a:rPr lang="ru-RU" dirty="0" smtClean="0"/>
              <a:t>планки</a:t>
            </a:r>
            <a:endParaRPr lang="ru-RU" dirty="0"/>
          </a:p>
        </p:txBody>
      </p:sp>
      <p:pic>
        <p:nvPicPr>
          <p:cNvPr id="6146" name="Picture 2" descr="F:\CANON_SC\IMAGE\0001\SCN_0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73054"/>
            <a:ext cx="4968552" cy="2092575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582717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168</TotalTime>
  <Words>672</Words>
  <Application>Microsoft Office PowerPoint</Application>
  <PresentationFormat>Экран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Прыжок в высоту с разбега способом «перешагивание»</vt:lpstr>
      <vt:lpstr>Цель: научить технике прыжка в высоту способом «перешагивания»</vt:lpstr>
      <vt:lpstr>Задачи:</vt:lpstr>
      <vt:lpstr>Фазы прыжка в высоту</vt:lpstr>
      <vt:lpstr>Техника выполнения прыжка в высоту способом «перешагивание»</vt:lpstr>
      <vt:lpstr>Схема разбега прыжка в высоту (3 шага) </vt:lpstr>
      <vt:lpstr>РАЗБЕГ</vt:lpstr>
      <vt:lpstr>ПОДГОТОВКА К ОТТАЛКИВАНИЮ</vt:lpstr>
      <vt:lpstr>ОТТАЛКИВАНИЕ</vt:lpstr>
      <vt:lpstr>Презентация PowerPoint</vt:lpstr>
      <vt:lpstr>ПЕРЕХОД ЧЕРЕЗ ПЛАНКУ</vt:lpstr>
      <vt:lpstr>ПРИЗЕМЛЕНИЕ</vt:lpstr>
      <vt:lpstr>ОСНОВНЫЕ ОШИБКИ В ТЕХНИКЕ ПРЫЖКА В ВЫСОТУ</vt:lpstr>
      <vt:lpstr>УПРАЖНЕНИЯ ДЛЯ РАЗВИТИЯ ПРЫГУЧЕСТИ</vt:lpstr>
      <vt:lpstr>УПРАЖНЕНИЯ ДЛЯ МАХОВОЙ НОГИ</vt:lpstr>
      <vt:lpstr>ГИМНАСТИЧЕСКИЕ УПРАЖНЕНИЯ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Прыжок в высоту с разбега способом «перешагивание»</dc:title>
  <dc:creator>1</dc:creator>
  <cp:lastModifiedBy>Пользователь</cp:lastModifiedBy>
  <cp:revision>21</cp:revision>
  <dcterms:created xsi:type="dcterms:W3CDTF">2012-03-27T14:49:16Z</dcterms:created>
  <dcterms:modified xsi:type="dcterms:W3CDTF">2020-04-16T04:38:46Z</dcterms:modified>
</cp:coreProperties>
</file>