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FF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5A43C-AAFB-42F8-8675-10AA89E39126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42D5A-E12C-49A6-8F9C-EE425898D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A7A40-6A03-46F6-B40F-B383C366AB77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2A17E-71FE-414A-A45F-EA6DD1778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C7EE-C2FB-42DA-9BFC-A34F92475BD1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10A69-C24E-4938-AD15-EE31AD8C33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9D4EF-2E63-4A26-8D92-5AED4CC97C03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34CD3-B3D7-4767-B8CC-8B073CACD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26101-8302-4003-ACEE-5125DCC86240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3C4C1-C00A-4EF4-809A-2D8014FC5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A8272-3551-4A6C-A2C8-47B104344450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445BA-05A9-4026-9599-25D83116C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E2622-6B1A-4373-A4AA-493B83FB35E6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CD65-7433-45E8-AE75-692D54EF98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A2EAD-8316-46BC-B3BA-BB3E831467B2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1AC1-F12B-47B1-AD1B-E4F76D12B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E87A7-CCF3-43D4-8C73-09B519F1D316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090A-0666-4919-87BB-7966631452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A1DDE-3FEE-45EF-9A93-24B2295675D8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D6452-57A7-4BA7-A344-6C84C48AE2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801AE-D219-412F-AF81-01DBE1EE1C5F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03A11-066F-409E-ABEE-3075A54AD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3053ED-5245-4574-A1E9-C9665EE8DAF8}" type="datetimeFigureOut">
              <a:rPr lang="ru-RU"/>
              <a:pPr>
                <a:defRPr/>
              </a:pPr>
              <a:t>26.11.2015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9E7A3F4-DC94-4EBC-8328-1EA99F0DC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58;&#1088;&#1077;&#1092;&#1080;&#1083;&#1086;&#1074;&#1072;\baseofmp3.com_Dlya_detey_-_Veselaya_zaryadka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8;&#1088;&#1077;&#1092;&#1080;&#1083;&#1086;&#1074;&#1072;\veselaya_zaryadka.mp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IMG_6622"/>
          <p:cNvPicPr>
            <a:picLocks noChangeAspect="1" noChangeArrowheads="1"/>
          </p:cNvPicPr>
          <p:nvPr/>
        </p:nvPicPr>
        <p:blipFill>
          <a:blip r:embed="rId4" cstate="print"/>
          <a:srcRect l="7631" t="11643" r="16060"/>
          <a:stretch>
            <a:fillRect/>
          </a:stretch>
        </p:blipFill>
        <p:spPr bwMode="auto">
          <a:xfrm>
            <a:off x="1500166" y="1071546"/>
            <a:ext cx="5000660" cy="325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14348" y="4286256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Двигательная активность детей в течении одного дня старшей группы.</a:t>
            </a:r>
          </a:p>
        </p:txBody>
      </p:sp>
      <p:pic>
        <p:nvPicPr>
          <p:cNvPr id="2052" name="Picture 4" descr="C:\Documents and Settings\Admin\Рабочий стол\Мои рисунки\Анимированные картинки\ребятки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2714620"/>
            <a:ext cx="2579706" cy="17859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29058" y="628652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Пижма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2015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baseofmp3.com_Dlya_detey_-_Veselaya_zaryad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143900" y="6286520"/>
            <a:ext cx="304800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488" y="285728"/>
            <a:ext cx="381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МДОУ  детский сад №15 «Ромашка»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6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3174" y="0"/>
            <a:ext cx="6500826" cy="1357298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latin typeface="Monotype Corsiva" pitchFamily="66" charset="0"/>
              </a:rPr>
              <a:t>Гимнастика после сна</a:t>
            </a:r>
          </a:p>
        </p:txBody>
      </p:sp>
      <p:pic>
        <p:nvPicPr>
          <p:cNvPr id="5" name="Picture 11" descr="IMG_66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839093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G_66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14422"/>
            <a:ext cx="864547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MG_66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214422"/>
            <a:ext cx="8572560" cy="480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IMG_666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285860"/>
            <a:ext cx="826781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G_666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1428736"/>
            <a:ext cx="826419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IMG_666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1000108"/>
            <a:ext cx="826493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14282" y="5429264"/>
            <a:ext cx="871543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/>
              <a:t>Упражнения после дневного сна содействуют постепенному переходу организма из состояния сна в бодрствование, повышают эмоциональный и мышечный тонус, способствуют эффективному закаливанию, хорошо сочетаются с водными процедурами.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latin typeface="Monotype Corsiva" pitchFamily="66" charset="0"/>
              </a:rPr>
              <a:t>Индивидуальная работа с детьми</a:t>
            </a:r>
          </a:p>
        </p:txBody>
      </p:sp>
      <p:pic>
        <p:nvPicPr>
          <p:cNvPr id="3" name="Picture 4" descr="IMG_656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851923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IMG_65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8518919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IMG_66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071546"/>
            <a:ext cx="839619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IMG_66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071546"/>
            <a:ext cx="8264623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4786322"/>
            <a:ext cx="8715436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Воспитание положительных черт характера (смелость, решительность, настойчивость). Нравственных качеств (доброжелательность, взаимопомощь). Волевых качеств (сила воли, умение побеждать и проигрывать). Формирование привычки к здоровому образу жизни, желания заниматься физическими упражнениями (в том числе не ради достижения успеха как такового, а для собственного здоровья).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1357298"/>
          </a:xfrm>
        </p:spPr>
        <p:txBody>
          <a:bodyPr/>
          <a:lstStyle/>
          <a:p>
            <a:r>
              <a:rPr lang="ru-RU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latin typeface="Monotype Corsiva" pitchFamily="66" charset="0"/>
              </a:rPr>
              <a:t>Самостоятельные подвижные игры для детей</a:t>
            </a:r>
          </a:p>
        </p:txBody>
      </p:sp>
      <p:pic>
        <p:nvPicPr>
          <p:cNvPr id="5" name="Picture 13" descr="IMG_65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865181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IMG_65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8715436" cy="489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IMG_65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571612"/>
            <a:ext cx="877854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IMG_65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500174"/>
            <a:ext cx="865131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IMG_6625"/>
          <p:cNvPicPr>
            <a:picLocks noChangeAspect="1" noChangeArrowheads="1"/>
          </p:cNvPicPr>
          <p:nvPr/>
        </p:nvPicPr>
        <p:blipFill>
          <a:blip r:embed="rId6"/>
          <a:srcRect l="18722" t="11594" r="18601"/>
          <a:stretch>
            <a:fillRect/>
          </a:stretch>
        </p:blipFill>
        <p:spPr bwMode="auto">
          <a:xfrm>
            <a:off x="1857356" y="1571612"/>
            <a:ext cx="550072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5715016"/>
            <a:ext cx="871543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ru-RU" dirty="0" smtClean="0"/>
              <a:t>Самостоятельная двигательная деятельность  может быть индивидуальной и групповой, включает игры и упражнения, которые выбирают дети в соответствии с собственными желаниями, интересами и способностями.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3174" y="0"/>
            <a:ext cx="6500826" cy="1357298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latin typeface="Monotype Corsiva" pitchFamily="66" charset="0"/>
              </a:rPr>
              <a:t>Физическая культура</a:t>
            </a:r>
          </a:p>
        </p:txBody>
      </p:sp>
      <p:pic>
        <p:nvPicPr>
          <p:cNvPr id="12" name="Picture 6" descr="IMG_65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8715436" cy="489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IMG_65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9" y="1214422"/>
            <a:ext cx="864691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 descr="IMG_65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142984"/>
            <a:ext cx="851862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IMG_65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142984"/>
            <a:ext cx="864655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IMG_653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142984"/>
            <a:ext cx="8519941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IMG_65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7" y="1142984"/>
            <a:ext cx="865131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1" descr="IMG_65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5" y="1142984"/>
            <a:ext cx="839619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3071810"/>
            <a:ext cx="8429684" cy="1357298"/>
          </a:xfrm>
        </p:spPr>
        <p:txBody>
          <a:bodyPr/>
          <a:lstStyle/>
          <a:p>
            <a:pPr eaLnBrk="1" hangingPunct="1"/>
            <a:r>
              <a:rPr lang="ru-RU" sz="7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latin typeface="Monotype Corsiva" pitchFamily="66" charset="0"/>
              </a:rPr>
              <a:t>Спасибо за внимание!</a:t>
            </a:r>
          </a:p>
        </p:txBody>
      </p:sp>
      <p:pic>
        <p:nvPicPr>
          <p:cNvPr id="7" name="Picture 4" descr="C:\Documents and Settings\Admin\Рабочий стол\Мои рисунки\Анимированные картинки\sport (827)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428736"/>
            <a:ext cx="3071834" cy="164521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357686" y="5929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Выполнила: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воспитатель старшей группы Трефилова Т. 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1071546"/>
            <a:ext cx="8286808" cy="5022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b="1" dirty="0">
                <a:latin typeface="Calibri" pitchFamily="34" charset="0"/>
              </a:rPr>
              <a:t>Актуальность:</a:t>
            </a:r>
          </a:p>
          <a:p>
            <a:pPr eaLnBrk="1" hangingPunct="1">
              <a:buFontTx/>
              <a:buNone/>
              <a:defRPr/>
            </a:pPr>
            <a:r>
              <a:rPr lang="en-US" dirty="0">
                <a:latin typeface="Calibri" pitchFamily="34" charset="0"/>
              </a:rPr>
              <a:t>	</a:t>
            </a:r>
            <a:r>
              <a:rPr lang="ru-RU" dirty="0">
                <a:latin typeface="Calibri" pitchFamily="34" charset="0"/>
              </a:rPr>
              <a:t>Актуальность данной проблемы в том,  что дети в большинстве своем испытывают «двигательный дефицит», то есть количество движений, производимых ими в течение дня, ниже возрастной нормы.</a:t>
            </a:r>
          </a:p>
          <a:p>
            <a:pPr eaLnBrk="1" hangingPunct="1">
              <a:buFontTx/>
              <a:buNone/>
              <a:defRPr/>
            </a:pPr>
            <a:r>
              <a:rPr lang="en-US" dirty="0">
                <a:latin typeface="Calibri" pitchFamily="34" charset="0"/>
              </a:rPr>
              <a:t>	</a:t>
            </a:r>
            <a:r>
              <a:rPr lang="ru-RU" dirty="0">
                <a:latin typeface="Calibri" pitchFamily="34" charset="0"/>
              </a:rPr>
              <a:t>Здоровый и развитый ребенок обладает хорошей сопротивляемостью организма к вредным факторам среды и устойчивостью к утомлению, социально физиологически адаптирован. В дошкольном детстве закладывается фундамент здоровья ребенка, происходит его интенсивный рост и развитие, формируются основные движения, осанка, а так же необходимые навыки и привычки, приобретаются базовые физические качества, вырабатываются черты характера, без которых невозможен здоровый образ жизни. Рост количества детских заболеваний связан не только с социально-экологической обстановкой, но и самим образом жизни семьи ребенка, во многом зависящим от семейных традиций и характера двигательного режима. </a:t>
            </a:r>
          </a:p>
          <a:p>
            <a:pPr eaLnBrk="1" hangingPunct="1">
              <a:buFontTx/>
              <a:buNone/>
              <a:defRPr/>
            </a:pPr>
            <a:r>
              <a:rPr lang="en-US" dirty="0">
                <a:latin typeface="Calibri" pitchFamily="34" charset="0"/>
              </a:rPr>
              <a:t>	</a:t>
            </a:r>
            <a:r>
              <a:rPr lang="ru-RU" dirty="0">
                <a:latin typeface="Calibri" pitchFamily="34" charset="0"/>
              </a:rPr>
              <a:t>Среди многообразных факторов, влияющих на состояние здоровья и работоспособность растущего организма, двигательная активность – это естественная потребность в движении, удовлетворение которой является важнейшим условием всестороннего развития и воспитания ребенка.</a:t>
            </a:r>
            <a:endParaRPr lang="ru-RU" dirty="0"/>
          </a:p>
        </p:txBody>
      </p:sp>
      <p:pic>
        <p:nvPicPr>
          <p:cNvPr id="3" name="veselaya_zaryad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286776" y="614364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" y="1447800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ru-RU" b="1" dirty="0">
                <a:latin typeface="Calibri" pitchFamily="34" charset="0"/>
              </a:rPr>
              <a:t>Цель: </a:t>
            </a:r>
          </a:p>
          <a:p>
            <a:pPr eaLnBrk="1" hangingPunct="1">
              <a:buFontTx/>
              <a:buNone/>
              <a:defRPr/>
            </a:pPr>
            <a:r>
              <a:rPr lang="ru-RU" dirty="0" smtClean="0">
                <a:latin typeface="Calibri" pitchFamily="34" charset="0"/>
              </a:rPr>
              <a:t>Обеспечение </a:t>
            </a:r>
            <a:r>
              <a:rPr lang="ru-RU" dirty="0">
                <a:latin typeface="Calibri" pitchFamily="34" charset="0"/>
              </a:rPr>
              <a:t>и регулирование уровня двигательной активности детей в течение дня. </a:t>
            </a:r>
          </a:p>
          <a:p>
            <a:pPr eaLnBrk="1" hangingPunct="1">
              <a:buFontTx/>
              <a:buNone/>
              <a:defRPr/>
            </a:pPr>
            <a:endParaRPr lang="en-US" b="1" dirty="0" smtClean="0">
              <a:latin typeface="Calibri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ru-RU" b="1" dirty="0" smtClean="0">
                <a:latin typeface="Calibri" pitchFamily="34" charset="0"/>
              </a:rPr>
              <a:t>Задачи</a:t>
            </a:r>
            <a:r>
              <a:rPr lang="ru-RU" b="1" dirty="0">
                <a:latin typeface="Calibri" pitchFamily="34" charset="0"/>
              </a:rPr>
              <a:t>:</a:t>
            </a:r>
          </a:p>
          <a:p>
            <a:pPr indent="11113" eaLnBrk="1" hangingPunct="1">
              <a:buFontTx/>
              <a:buNone/>
              <a:defRPr/>
            </a:pPr>
            <a:r>
              <a:rPr lang="en-US" dirty="0">
                <a:latin typeface="Calibri" pitchFamily="34" charset="0"/>
              </a:rPr>
              <a:t> </a:t>
            </a:r>
            <a:r>
              <a:rPr lang="ru-RU" dirty="0">
                <a:latin typeface="Calibri" pitchFamily="34" charset="0"/>
              </a:rPr>
              <a:t>1. Сохранение и укрепление физического и психического здоровья детей;</a:t>
            </a:r>
          </a:p>
          <a:p>
            <a:pPr indent="11113" eaLnBrk="1" hangingPunct="1">
              <a:buFontTx/>
              <a:buNone/>
              <a:defRPr/>
            </a:pPr>
            <a:r>
              <a:rPr lang="ru-RU" dirty="0">
                <a:latin typeface="Calibri" pitchFamily="34" charset="0"/>
              </a:rPr>
              <a:t> 2. Формирование у детей привычки к здоровому образу жизни;</a:t>
            </a:r>
          </a:p>
          <a:p>
            <a:pPr indent="11113" eaLnBrk="1" hangingPunct="1">
              <a:buFontTx/>
              <a:buNone/>
              <a:defRPr/>
            </a:pPr>
            <a:r>
              <a:rPr lang="ru-RU" dirty="0">
                <a:latin typeface="Calibri" pitchFamily="34" charset="0"/>
              </a:rPr>
              <a:t> 3. Формирование навыков безопасного поведения;</a:t>
            </a:r>
          </a:p>
          <a:p>
            <a:pPr indent="11113" eaLnBrk="1" hangingPunct="1">
              <a:buFontTx/>
              <a:buNone/>
              <a:defRPr/>
            </a:pPr>
            <a:r>
              <a:rPr lang="ru-RU" dirty="0">
                <a:latin typeface="Calibri" pitchFamily="34" charset="0"/>
              </a:rPr>
              <a:t> 4. Развитие познавательного интереса детей.</a:t>
            </a:r>
          </a:p>
        </p:txBody>
      </p:sp>
      <p:pic>
        <p:nvPicPr>
          <p:cNvPr id="1029" name="Picture 5" descr="C:\Documents and Settings\Admin\Рабочий стол\Мои рисунки\резные рисунки\images (1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215074" y="3500438"/>
            <a:ext cx="2334843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8860" y="928670"/>
            <a:ext cx="4907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+mj-lt"/>
              </a:rPr>
              <a:t>Игра на сплочение группы</a:t>
            </a:r>
            <a:endParaRPr lang="ru-RU" sz="3200" b="1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6314" y="285728"/>
            <a:ext cx="36583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</a:t>
            </a:r>
            <a:r>
              <a:rPr lang="ru-RU" sz="5400" b="1" dirty="0" err="1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Обнималки</a:t>
            </a:r>
            <a:r>
              <a:rPr lang="ru-RU" sz="54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»</a:t>
            </a:r>
            <a:endParaRPr lang="ru-RU" sz="54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7" name="Picture 7" descr="IMG_65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64139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IMG_6501"/>
          <p:cNvPicPr>
            <a:picLocks noChangeAspect="1" noChangeArrowheads="1"/>
          </p:cNvPicPr>
          <p:nvPr/>
        </p:nvPicPr>
        <p:blipFill>
          <a:blip r:embed="rId3"/>
          <a:srcRect r="3991"/>
          <a:stretch>
            <a:fillRect/>
          </a:stretch>
        </p:blipFill>
        <p:spPr bwMode="auto">
          <a:xfrm>
            <a:off x="714347" y="1428736"/>
            <a:ext cx="764386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G_66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428736"/>
            <a:ext cx="762902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14514" y="142852"/>
            <a:ext cx="6929486" cy="11430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latin typeface="Monotype Corsiva" pitchFamily="66" charset="0"/>
              </a:rPr>
              <a:t>Утренняя гимнастика</a:t>
            </a:r>
          </a:p>
        </p:txBody>
      </p:sp>
      <p:pic>
        <p:nvPicPr>
          <p:cNvPr id="5" name="Picture 5" descr="IMG_64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8366293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IMG_65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142984"/>
            <a:ext cx="8392777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IMG_64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000108"/>
            <a:ext cx="839296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12" y="142852"/>
            <a:ext cx="6929486" cy="11430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latin typeface="Monotype Corsiva" pitchFamily="66" charset="0"/>
              </a:rPr>
              <a:t>Физкультминутка</a:t>
            </a:r>
          </a:p>
        </p:txBody>
      </p:sp>
      <p:pic>
        <p:nvPicPr>
          <p:cNvPr id="6" name="Picture 6" descr="IMG_65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825704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MG_65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285860"/>
            <a:ext cx="7643866" cy="4886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14514" y="142852"/>
            <a:ext cx="6929486" cy="11430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latin typeface="Monotype Corsiva" pitchFamily="66" charset="0"/>
              </a:rPr>
              <a:t>Малоподвижные игры</a:t>
            </a:r>
          </a:p>
        </p:txBody>
      </p:sp>
      <p:pic>
        <p:nvPicPr>
          <p:cNvPr id="5" name="Picture 4" descr="IMG_65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357297"/>
            <a:ext cx="8501122" cy="4773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IMG_67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285860"/>
            <a:ext cx="6786610" cy="508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G_67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142984"/>
            <a:ext cx="6929486" cy="519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IMG_67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1142984"/>
            <a:ext cx="7072362" cy="530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IMG_67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00" y="1071546"/>
            <a:ext cx="7286676" cy="546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IMG_67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38" y="1071546"/>
            <a:ext cx="7215238" cy="541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488" y="142852"/>
            <a:ext cx="6929486" cy="11430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latin typeface="Monotype Corsiva" pitchFamily="66" charset="0"/>
              </a:rPr>
              <a:t>Подвижные игры</a:t>
            </a:r>
          </a:p>
        </p:txBody>
      </p:sp>
      <p:pic>
        <p:nvPicPr>
          <p:cNvPr id="6" name="Picture 5" descr="IMG_65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8468867" cy="504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IMG_65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851923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IMG_65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428736"/>
            <a:ext cx="8265614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IMG_658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1142984"/>
            <a:ext cx="832839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IMG_66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142984"/>
            <a:ext cx="8286534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IMG_66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57289" y="1142984"/>
            <a:ext cx="601461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28596" y="5357826"/>
            <a:ext cx="8235950" cy="9159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/>
              <a:t>-  Развитие двигательных качеств: быстроты, выносливости, ловкости;</a:t>
            </a:r>
          </a:p>
          <a:p>
            <a:pPr algn="ctr"/>
            <a:r>
              <a:rPr lang="ru-RU" dirty="0" smtClean="0"/>
              <a:t>-  </a:t>
            </a:r>
            <a:r>
              <a:rPr lang="ru-RU" dirty="0"/>
              <a:t>воспитание самостоятельности, активности, </a:t>
            </a:r>
            <a:r>
              <a:rPr lang="ru-RU" dirty="0" smtClean="0"/>
              <a:t>положительных     взаимоотношений </a:t>
            </a:r>
            <a:r>
              <a:rPr lang="ru-RU" dirty="0"/>
              <a:t>со сверстниками.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IMG_66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864547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588" y="0"/>
            <a:ext cx="5286412" cy="1357298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latin typeface="Monotype Corsiva" pitchFamily="66" charset="0"/>
              </a:rPr>
              <a:t>Прогулка</a:t>
            </a:r>
          </a:p>
        </p:txBody>
      </p:sp>
      <p:pic>
        <p:nvPicPr>
          <p:cNvPr id="6" name="Picture 21" descr="IMG_66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428736"/>
            <a:ext cx="8391477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 descr="IMG_66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142984"/>
            <a:ext cx="8523407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IMG_66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357298"/>
            <a:ext cx="8651819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IMG_659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1285860"/>
            <a:ext cx="8460697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 descr="IMG_665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1285860"/>
            <a:ext cx="8572560" cy="481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олубое неб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голубое небо</Template>
  <TotalTime>400</TotalTime>
  <Words>256</Words>
  <Application>Microsoft Office PowerPoint</Application>
  <PresentationFormat>Экран (4:3)</PresentationFormat>
  <Paragraphs>33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голубое небо</vt:lpstr>
      <vt:lpstr>Слайд 1</vt:lpstr>
      <vt:lpstr>Слайд 2</vt:lpstr>
      <vt:lpstr>Слайд 3</vt:lpstr>
      <vt:lpstr>Слайд 4</vt:lpstr>
      <vt:lpstr>Утренняя гимнастика</vt:lpstr>
      <vt:lpstr>Физкультминутка</vt:lpstr>
      <vt:lpstr>Малоподвижные игры</vt:lpstr>
      <vt:lpstr>Подвижные игры</vt:lpstr>
      <vt:lpstr>Прогулка</vt:lpstr>
      <vt:lpstr>Гимнастика после сна</vt:lpstr>
      <vt:lpstr>Индивидуальная работа с детьми</vt:lpstr>
      <vt:lpstr>Самостоятельные подвижные игры для детей</vt:lpstr>
      <vt:lpstr>Физическая культура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TREF-V</cp:lastModifiedBy>
  <cp:revision>31</cp:revision>
  <dcterms:created xsi:type="dcterms:W3CDTF">2013-03-14T04:17:10Z</dcterms:created>
  <dcterms:modified xsi:type="dcterms:W3CDTF">2015-11-26T14:00:59Z</dcterms:modified>
</cp:coreProperties>
</file>