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6" r:id="rId6"/>
    <p:sldId id="267" r:id="rId7"/>
    <p:sldId id="268"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734E3F-831F-4153-99A8-E05BCAC8BB3C}" type="datetimeFigureOut">
              <a:rPr lang="ru-RU" smtClean="0"/>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83094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734E3F-831F-4153-99A8-E05BCAC8BB3C}" type="datetimeFigureOut">
              <a:rPr lang="ru-RU" smtClean="0"/>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231490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734E3F-831F-4153-99A8-E05BCAC8BB3C}" type="datetimeFigureOut">
              <a:rPr lang="ru-RU" smtClean="0"/>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358813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734E3F-831F-4153-99A8-E05BCAC8BB3C}" type="datetimeFigureOut">
              <a:rPr lang="ru-RU" smtClean="0"/>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69665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734E3F-831F-4153-99A8-E05BCAC8BB3C}" type="datetimeFigureOut">
              <a:rPr lang="ru-RU" smtClean="0"/>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216066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734E3F-831F-4153-99A8-E05BCAC8BB3C}" type="datetimeFigureOut">
              <a:rPr lang="ru-RU" smtClean="0"/>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45767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734E3F-831F-4153-99A8-E05BCAC8BB3C}" type="datetimeFigureOut">
              <a:rPr lang="ru-RU" smtClean="0"/>
              <a:t>16.03.2021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308963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734E3F-831F-4153-99A8-E05BCAC8BB3C}" type="datetimeFigureOut">
              <a:rPr lang="ru-RU" smtClean="0"/>
              <a:t>16.03.2021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245203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734E3F-831F-4153-99A8-E05BCAC8BB3C}" type="datetimeFigureOut">
              <a:rPr lang="ru-RU" smtClean="0"/>
              <a:t>16.03.2021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71970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734E3F-831F-4153-99A8-E05BCAC8BB3C}" type="datetimeFigureOut">
              <a:rPr lang="ru-RU" smtClean="0"/>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415437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734E3F-831F-4153-99A8-E05BCAC8BB3C}" type="datetimeFigureOut">
              <a:rPr lang="ru-RU" smtClean="0"/>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0D901-EFDF-4C96-91B0-9374D1FA8695}" type="slidenum">
              <a:rPr lang="ru-RU" smtClean="0"/>
              <a:t>‹#›</a:t>
            </a:fld>
            <a:endParaRPr lang="ru-RU"/>
          </a:p>
        </p:txBody>
      </p:sp>
    </p:spTree>
    <p:extLst>
      <p:ext uri="{BB962C8B-B14F-4D97-AF65-F5344CB8AC3E}">
        <p14:creationId xmlns:p14="http://schemas.microsoft.com/office/powerpoint/2010/main" val="347997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34E3F-831F-4153-99A8-E05BCAC8BB3C}" type="datetimeFigureOut">
              <a:rPr lang="ru-RU" smtClean="0"/>
              <a:t>16.03.2021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D901-EFDF-4C96-91B0-9374D1FA8695}" type="slidenum">
              <a:rPr lang="ru-RU" smtClean="0"/>
              <a:t>‹#›</a:t>
            </a:fld>
            <a:endParaRPr lang="ru-RU"/>
          </a:p>
        </p:txBody>
      </p:sp>
    </p:spTree>
    <p:extLst>
      <p:ext uri="{BB962C8B-B14F-4D97-AF65-F5344CB8AC3E}">
        <p14:creationId xmlns:p14="http://schemas.microsoft.com/office/powerpoint/2010/main" val="255915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Скругленный прямоугольник 4"/>
          <p:cNvSpPr/>
          <p:nvPr/>
        </p:nvSpPr>
        <p:spPr>
          <a:xfrm>
            <a:off x="1123405" y="996857"/>
            <a:ext cx="10293532" cy="11796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r>
              <a:rPr lang="ru-RU" sz="4000" b="1" dirty="0" smtClean="0">
                <a:ln w="22225">
                  <a:solidFill>
                    <a:srgbClr val="00B050"/>
                  </a:solidFill>
                  <a:prstDash val="solid"/>
                </a:ln>
                <a:solidFill>
                  <a:schemeClr val="tx1"/>
                </a:solidFill>
                <a:latin typeface="Times New Roman" panose="02020603050405020304" pitchFamily="18" charset="0"/>
                <a:cs typeface="Times New Roman" panose="02020603050405020304" pitchFamily="18" charset="0"/>
              </a:rPr>
              <a:t>ЛЭПБУК</a:t>
            </a:r>
            <a:r>
              <a:rPr lang="ru-RU" sz="4000" b="1" dirty="0" smtClean="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r>
              <a:rPr lang="ru-RU" sz="4000" b="1" dirty="0" smtClean="0">
                <a:ln w="22225">
                  <a:solidFill>
                    <a:srgbClr val="00B050"/>
                  </a:solidFill>
                  <a:prstDash val="solid"/>
                </a:ln>
                <a:solidFill>
                  <a:schemeClr val="tx1"/>
                </a:solidFill>
                <a:latin typeface="Times New Roman" panose="02020603050405020304" pitchFamily="18" charset="0"/>
                <a:cs typeface="Times New Roman" panose="02020603050405020304" pitchFamily="18" charset="0"/>
              </a:rPr>
              <a:t>по</a:t>
            </a:r>
            <a:r>
              <a:rPr lang="ru-RU" sz="4000" b="1" dirty="0" smtClean="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rPr>
              <a:t> </a:t>
            </a:r>
            <a:r>
              <a:rPr lang="ru-RU" sz="4000" b="1" dirty="0" smtClean="0">
                <a:ln w="22225">
                  <a:solidFill>
                    <a:srgbClr val="00B050"/>
                  </a:solidFill>
                  <a:prstDash val="solid"/>
                </a:ln>
                <a:solidFill>
                  <a:schemeClr val="tx1"/>
                </a:solidFill>
                <a:latin typeface="Times New Roman" panose="02020603050405020304" pitchFamily="18" charset="0"/>
                <a:cs typeface="Times New Roman" panose="02020603050405020304" pitchFamily="18" charset="0"/>
              </a:rPr>
              <a:t>познавательному развитию</a:t>
            </a:r>
          </a:p>
          <a:p>
            <a:pPr algn="ctr"/>
            <a:r>
              <a:rPr lang="ru-RU" sz="4000" b="1" dirty="0" smtClean="0">
                <a:ln w="22225">
                  <a:solidFill>
                    <a:srgbClr val="00B050"/>
                  </a:solidFill>
                  <a:prstDash val="solid"/>
                </a:ln>
                <a:solidFill>
                  <a:schemeClr val="tx1"/>
                </a:solidFill>
                <a:latin typeface="Times New Roman" panose="02020603050405020304" pitchFamily="18" charset="0"/>
                <a:cs typeface="Times New Roman" panose="02020603050405020304" pitchFamily="18" charset="0"/>
              </a:rPr>
              <a:t>Ознакомление детей с миром природы</a:t>
            </a:r>
          </a:p>
          <a:p>
            <a:pPr algn="ctr"/>
            <a:endPar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061468" y="2176529"/>
            <a:ext cx="8621207" cy="2308324"/>
          </a:xfrm>
          <a:prstGeom prst="rect">
            <a:avLst/>
          </a:prstGeom>
          <a:noFill/>
        </p:spPr>
        <p:txBody>
          <a:bodyPr wrap="none" lIns="91440" tIns="45720" rIns="91440" bIns="45720">
            <a:spAutoFit/>
          </a:bodyPr>
          <a:lstStyle/>
          <a:p>
            <a:pPr algn="ctr"/>
            <a:r>
              <a:rPr lang="ru-RU" sz="7200" b="1" dirty="0" smtClean="0">
                <a:ln w="22225">
                  <a:solidFill>
                    <a:schemeClr val="accent6">
                      <a:lumMod val="50000"/>
                    </a:schemeClr>
                  </a:solidFill>
                  <a:prstDash val="solid"/>
                </a:ln>
                <a:latin typeface="Times New Roman" panose="02020603050405020304" pitchFamily="18" charset="0"/>
                <a:cs typeface="Times New Roman" panose="02020603050405020304" pitchFamily="18" charset="0"/>
              </a:rPr>
              <a:t>О </a:t>
            </a:r>
            <a:r>
              <a:rPr lang="ru-RU" sz="7200" b="1" cap="none" spc="0" dirty="0" smtClean="0">
                <a:ln w="22225">
                  <a:solidFill>
                    <a:schemeClr val="accent6">
                      <a:lumMod val="50000"/>
                    </a:schemeClr>
                  </a:solidFill>
                  <a:prstDash val="solid"/>
                </a:ln>
                <a:effectLst/>
                <a:latin typeface="Times New Roman" panose="02020603050405020304" pitchFamily="18" charset="0"/>
                <a:cs typeface="Times New Roman" panose="02020603050405020304" pitchFamily="18" charset="0"/>
              </a:rPr>
              <a:t>ВРЕМЕНИ ГОДА</a:t>
            </a:r>
          </a:p>
          <a:p>
            <a:pPr algn="ctr"/>
            <a:r>
              <a:rPr lang="ru-RU" sz="7200" b="1" dirty="0" smtClean="0">
                <a:ln w="22225">
                  <a:solidFill>
                    <a:schemeClr val="accent6">
                      <a:lumMod val="50000"/>
                    </a:schemeClr>
                  </a:solidFill>
                  <a:prstDash val="solid"/>
                </a:ln>
                <a:solidFill>
                  <a:srgbClr val="FF0000"/>
                </a:solidFill>
                <a:latin typeface="Times New Roman" panose="02020603050405020304" pitchFamily="18" charset="0"/>
                <a:cs typeface="Times New Roman" panose="02020603050405020304" pitchFamily="18" charset="0"/>
              </a:rPr>
              <a:t>«ВЕСНА</a:t>
            </a:r>
            <a:r>
              <a:rPr lang="ru-RU" sz="7200" b="1" cap="none" spc="0" dirty="0" smtClean="0">
                <a:ln w="22225">
                  <a:solidFill>
                    <a:schemeClr val="accent6">
                      <a:lumMod val="50000"/>
                    </a:schemeClr>
                  </a:solidFill>
                  <a:prstDash val="solid"/>
                </a:ln>
                <a:solidFill>
                  <a:srgbClr val="FF0000"/>
                </a:solidFill>
                <a:effectLst/>
                <a:latin typeface="Times New Roman" panose="02020603050405020304" pitchFamily="18" charset="0"/>
                <a:cs typeface="Times New Roman" panose="02020603050405020304" pitchFamily="18" charset="0"/>
              </a:rPr>
              <a:t>»</a:t>
            </a:r>
            <a:endParaRPr lang="ru-RU" sz="7200" b="1" cap="none" spc="0" dirty="0">
              <a:ln w="22225">
                <a:solidFill>
                  <a:schemeClr val="accent6">
                    <a:lumMod val="5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5812971" y="261257"/>
            <a:ext cx="283029" cy="369332"/>
          </a:xfrm>
          <a:prstGeom prst="rect">
            <a:avLst/>
          </a:prstGeom>
          <a:noFill/>
        </p:spPr>
        <p:txBody>
          <a:bodyPr wrap="square" rtlCol="0">
            <a:spAutoFit/>
          </a:bodyPr>
          <a:lstStyle/>
          <a:p>
            <a:endParaRPr lang="ru-RU" dirty="0"/>
          </a:p>
        </p:txBody>
      </p:sp>
      <p:sp>
        <p:nvSpPr>
          <p:cNvPr id="10" name="TextBox 9"/>
          <p:cNvSpPr txBox="1"/>
          <p:nvPr/>
        </p:nvSpPr>
        <p:spPr>
          <a:xfrm>
            <a:off x="5146765" y="6211669"/>
            <a:ext cx="2246812" cy="36933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2021 год</a:t>
            </a:r>
            <a:endParaRPr lang="ru-RU"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393577" y="4624251"/>
            <a:ext cx="4167052"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Выполнила воспитатель</a:t>
            </a:r>
          </a:p>
          <a:p>
            <a:r>
              <a:rPr lang="ru-RU" dirty="0" smtClean="0">
                <a:latin typeface="Times New Roman" panose="02020603050405020304" pitchFamily="18" charset="0"/>
                <a:cs typeface="Times New Roman" panose="02020603050405020304" pitchFamily="18" charset="0"/>
              </a:rPr>
              <a:t>Трефилова Татьяна Васильевна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5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Стрелка вправо 2"/>
          <p:cNvSpPr/>
          <p:nvPr/>
        </p:nvSpPr>
        <p:spPr>
          <a:xfrm>
            <a:off x="1248229" y="0"/>
            <a:ext cx="2162628" cy="1340975"/>
          </a:xfrm>
          <a:prstGeom prst="rightArrow">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latin typeface="Times New Roman" panose="02020603050405020304" pitchFamily="18" charset="0"/>
                <a:cs typeface="Times New Roman" panose="02020603050405020304" pitchFamily="18" charset="0"/>
              </a:rPr>
              <a:t>ЦЕЛЬ:</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201886" y="213286"/>
            <a:ext cx="6582228" cy="1833228"/>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accent6">
                    <a:lumMod val="50000"/>
                  </a:schemeClr>
                </a:solidFill>
              </a:rPr>
              <a:t> </a:t>
            </a:r>
            <a:r>
              <a:rPr lang="ru-RU" sz="2000" dirty="0" smtClean="0">
                <a:solidFill>
                  <a:schemeClr val="tx1"/>
                </a:solidFill>
                <a:latin typeface="Times New Roman" panose="02020603050405020304" pitchFamily="18" charset="0"/>
                <a:cs typeface="Times New Roman" panose="02020603050405020304" pitchFamily="18" charset="0"/>
              </a:rPr>
              <a:t>Развивать познавательные способности детей посредством развивающих заданий и игр, закреплять, обобщать и расширять знания детей о времени года «Весна», о животном и растительном мире, о живой и неживой природе, правилах поведения в лесу.</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116113" y="1930400"/>
            <a:ext cx="2960915" cy="1689318"/>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solidFill>
                <a:latin typeface="Times New Roman" panose="02020603050405020304" pitchFamily="18" charset="0"/>
                <a:cs typeface="Times New Roman" panose="02020603050405020304" pitchFamily="18" charset="0"/>
              </a:rPr>
              <a:t>ЗАДАЧИ:</a:t>
            </a:r>
            <a:endParaRPr lang="ru-RU" sz="40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15656" y="2259800"/>
            <a:ext cx="8157029" cy="4431286"/>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Закреплять и систематизировать знания детей о признаках весны.</a:t>
            </a:r>
          </a:p>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Уточнить и расширить представления детей о растительном мире, его обитателях весной.</a:t>
            </a:r>
          </a:p>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Закреплять знания детей о деревьях, их внешних отличиях друг от друга.</a:t>
            </a:r>
          </a:p>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Систематизировать знания детей о птицах, животных, насекомых.</a:t>
            </a:r>
          </a:p>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Обогащать словарь, развивать связную речь, интерес к художественному слову.</a:t>
            </a:r>
          </a:p>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Воспитывать культуру поведения в лесу, внимание, любовь к природе, заботливое отношение к животным, птицам, положительные качества характера, интерес и любовь к природе.</a:t>
            </a:r>
          </a:p>
          <a:p>
            <a:pPr marL="285750" indent="-285750">
              <a:buFont typeface="Wingdings" panose="05000000000000000000" pitchFamily="2" charset="2"/>
              <a:buChar char="v"/>
            </a:pPr>
            <a:r>
              <a:rPr lang="ru-RU" sz="2000" dirty="0" smtClean="0">
                <a:solidFill>
                  <a:schemeClr val="tx1"/>
                </a:solidFill>
                <a:latin typeface="Times New Roman" panose="02020603050405020304" pitchFamily="18" charset="0"/>
                <a:cs typeface="Times New Roman" panose="02020603050405020304" pitchFamily="18" charset="0"/>
              </a:rPr>
              <a:t>Развивать навыки сотрудничества со взрослыми и сверстниками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1705972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Скругленный прямоугольник 2"/>
          <p:cNvSpPr/>
          <p:nvPr/>
        </p:nvSpPr>
        <p:spPr>
          <a:xfrm>
            <a:off x="188686" y="116113"/>
            <a:ext cx="11814627" cy="914400"/>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800" dirty="0" smtClean="0">
                <a:solidFill>
                  <a:schemeClr val="tx1"/>
                </a:solidFill>
                <a:latin typeface="Times New Roman" panose="02020603050405020304" pitchFamily="18" charset="0"/>
                <a:cs typeface="Times New Roman" panose="02020603050405020304" pitchFamily="18" charset="0"/>
              </a:rPr>
              <a:t>Лэпбук состоит из трёх страниц, соединённых между собой по принципу </a:t>
            </a:r>
            <a:r>
              <a:rPr lang="ru-RU" sz="2800" dirty="0" smtClean="0">
                <a:solidFill>
                  <a:schemeClr val="tx1"/>
                </a:solidFill>
                <a:latin typeface="Times New Roman" panose="02020603050405020304" pitchFamily="18" charset="0"/>
                <a:cs typeface="Times New Roman" panose="02020603050405020304" pitchFamily="18" charset="0"/>
              </a:rPr>
              <a:t>папки </a:t>
            </a:r>
            <a:r>
              <a:rPr lang="ru-RU" sz="2800" smtClean="0">
                <a:solidFill>
                  <a:schemeClr val="tx1"/>
                </a:solidFill>
                <a:latin typeface="Times New Roman" panose="02020603050405020304" pitchFamily="18" charset="0"/>
                <a:cs typeface="Times New Roman" panose="02020603050405020304" pitchFamily="18" charset="0"/>
              </a:rPr>
              <a:t>- передвижки</a:t>
            </a:r>
            <a:r>
              <a:rPr lang="ru-RU" sz="2800" dirty="0" smtClean="0">
                <a:solidFill>
                  <a:schemeClr val="tx1"/>
                </a:solidFill>
                <a:latin typeface="Times New Roman" panose="02020603050405020304" pitchFamily="18" charset="0"/>
                <a:cs typeface="Times New Roman" panose="02020603050405020304" pitchFamily="18" charset="0"/>
              </a:rPr>
              <a:t>. </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88685" y="5091544"/>
            <a:ext cx="11814627" cy="1645226"/>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anose="02020603050405020304" pitchFamily="18" charset="0"/>
                <a:cs typeface="Times New Roman" panose="02020603050405020304" pitchFamily="18" charset="0"/>
              </a:rPr>
              <a:t>В ходе работы с тематическим материалом ребенок проводит наблюдения, выполняет задания, изучает и закрепляет информацию. Впоследствии, имея под рукой готовую тематическую папку, ребенок может освежить свои знания.</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descr="F:\DCIM\119___04\IMG_3092.JPG"/>
          <p:cNvPicPr/>
          <p:nvPr/>
        </p:nvPicPr>
        <p:blipFill>
          <a:blip r:embed="rId3">
            <a:extLst>
              <a:ext uri="{28A0092B-C50C-407E-A947-70E740481C1C}">
                <a14:useLocalDpi xmlns:a14="http://schemas.microsoft.com/office/drawing/2010/main" val="0"/>
              </a:ext>
            </a:extLst>
          </a:blip>
          <a:srcRect/>
          <a:stretch>
            <a:fillRect/>
          </a:stretch>
        </p:blipFill>
        <p:spPr bwMode="auto">
          <a:xfrm>
            <a:off x="2213264" y="1045935"/>
            <a:ext cx="7606145" cy="404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79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Скругленный прямоугольник 2"/>
          <p:cNvSpPr/>
          <p:nvPr/>
        </p:nvSpPr>
        <p:spPr>
          <a:xfrm>
            <a:off x="1292106" y="363678"/>
            <a:ext cx="9607788" cy="5704611"/>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На </a:t>
            </a:r>
            <a:r>
              <a:rPr lang="ru-RU" sz="3200" dirty="0" err="1" smtClean="0">
                <a:solidFill>
                  <a:schemeClr val="tx1"/>
                </a:solidFill>
                <a:latin typeface="Times New Roman" panose="02020603050405020304" pitchFamily="18" charset="0"/>
                <a:cs typeface="Times New Roman" panose="02020603050405020304" pitchFamily="18" charset="0"/>
              </a:rPr>
              <a:t>лэпбуке</a:t>
            </a:r>
            <a:r>
              <a:rPr lang="ru-RU" sz="3200" dirty="0" smtClean="0">
                <a:solidFill>
                  <a:schemeClr val="tx1"/>
                </a:solidFill>
                <a:latin typeface="Times New Roman" panose="02020603050405020304" pitchFamily="18" charset="0"/>
                <a:cs typeface="Times New Roman" panose="02020603050405020304" pitchFamily="18" charset="0"/>
              </a:rPr>
              <a:t> расположены дидактические игры и задания обобщающего характера по  времени года «Весна»: Стихи о весне, картотека загадок о перелётных птицах, д/и «</a:t>
            </a:r>
            <a:r>
              <a:rPr lang="ru-RU" sz="3200" dirty="0">
                <a:solidFill>
                  <a:schemeClr val="tx1"/>
                </a:solidFill>
                <a:latin typeface="Times New Roman" panose="02020603050405020304" pitchFamily="18" charset="0"/>
                <a:cs typeface="Times New Roman" panose="02020603050405020304" pitchFamily="18" charset="0"/>
              </a:rPr>
              <a:t>Лото – подбери и объясни</a:t>
            </a:r>
            <a:r>
              <a:rPr lang="ru-RU" sz="3200" dirty="0" smtClean="0">
                <a:solidFill>
                  <a:schemeClr val="tx1"/>
                </a:solidFill>
                <a:latin typeface="Times New Roman" panose="02020603050405020304" pitchFamily="18" charset="0"/>
                <a:cs typeface="Times New Roman" panose="02020603050405020304" pitchFamily="18" charset="0"/>
              </a:rPr>
              <a:t>»,</a:t>
            </a:r>
            <a:r>
              <a:rPr lang="ru-RU" sz="3200" b="1" dirty="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д/и</a:t>
            </a:r>
            <a:r>
              <a:rPr lang="ru-RU" sz="3200" b="1" dirty="0" smtClean="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«Собери </a:t>
            </a:r>
            <a:r>
              <a:rPr lang="ru-RU" sz="3200" dirty="0">
                <a:solidFill>
                  <a:schemeClr val="tx1"/>
                </a:solidFill>
                <a:latin typeface="Times New Roman" panose="02020603050405020304" pitchFamily="18" charset="0"/>
                <a:cs typeface="Times New Roman" panose="02020603050405020304" pitchFamily="18" charset="0"/>
              </a:rPr>
              <a:t>картинку – времена года</a:t>
            </a:r>
            <a:r>
              <a:rPr lang="ru-RU" sz="3200" dirty="0" smtClean="0">
                <a:solidFill>
                  <a:schemeClr val="tx1"/>
                </a:solidFill>
                <a:latin typeface="Times New Roman" panose="02020603050405020304" pitchFamily="18" charset="0"/>
                <a:cs typeface="Times New Roman" panose="02020603050405020304" pitchFamily="18" charset="0"/>
              </a:rPr>
              <a:t>»,</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карточки с признаками весны, а также картотека </a:t>
            </a:r>
            <a:r>
              <a:rPr lang="ru-RU" sz="3200" dirty="0" err="1" smtClean="0">
                <a:solidFill>
                  <a:schemeClr val="tx1"/>
                </a:solidFill>
                <a:latin typeface="Times New Roman" panose="02020603050405020304" pitchFamily="18" charset="0"/>
                <a:cs typeface="Times New Roman" panose="02020603050405020304" pitchFamily="18" charset="0"/>
              </a:rPr>
              <a:t>мнемотаблиц</a:t>
            </a:r>
            <a:r>
              <a:rPr lang="ru-RU" sz="3200" dirty="0">
                <a:solidFill>
                  <a:schemeClr val="tx1"/>
                </a:solidFill>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a:off x="139337" y="2635781"/>
            <a:ext cx="11913326" cy="19782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18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864"/>
            <a:ext cx="12192000" cy="7013864"/>
          </a:xfrm>
          <a:prstGeom prst="rect">
            <a:avLst/>
          </a:prstGeom>
        </p:spPr>
      </p:pic>
      <p:pic>
        <p:nvPicPr>
          <p:cNvPr id="3" name="Рисунок 2" descr="F:\DCIM\119___04\IMG_3107.JPG"/>
          <p:cNvPicPr/>
          <p:nvPr/>
        </p:nvPicPr>
        <p:blipFill>
          <a:blip r:embed="rId3">
            <a:extLst>
              <a:ext uri="{28A0092B-C50C-407E-A947-70E740481C1C}">
                <a14:useLocalDpi xmlns:a14="http://schemas.microsoft.com/office/drawing/2010/main" val="0"/>
              </a:ext>
            </a:extLst>
          </a:blip>
          <a:srcRect/>
          <a:stretch>
            <a:fillRect/>
          </a:stretch>
        </p:blipFill>
        <p:spPr bwMode="auto">
          <a:xfrm>
            <a:off x="294263" y="1179270"/>
            <a:ext cx="3851710" cy="2977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3127" y="114300"/>
            <a:ext cx="5413518" cy="1323439"/>
          </a:xfrm>
          <a:prstGeom prst="rect">
            <a:avLst/>
          </a:prstGeom>
        </p:spPr>
        <p:txBody>
          <a:bodyPr wrap="square">
            <a:spAutoFit/>
          </a:bodyPr>
          <a:lstStyle/>
          <a:p>
            <a:pPr fontAlgn="base"/>
            <a:r>
              <a:rPr lang="ru-RU" sz="2000" b="1" dirty="0">
                <a:latin typeface="Times New Roman" panose="02020603050405020304" pitchFamily="18" charset="0"/>
                <a:cs typeface="Times New Roman" panose="02020603050405020304" pitchFamily="18" charset="0"/>
              </a:rPr>
              <a:t>Дидактическая игра с разрезными картинками </a:t>
            </a:r>
          </a:p>
          <a:p>
            <a:pPr fontAlgn="base"/>
            <a:r>
              <a:rPr lang="ru-RU" sz="2000" b="1" dirty="0">
                <a:solidFill>
                  <a:srgbClr val="FF0000"/>
                </a:solidFill>
                <a:latin typeface="Times New Roman" panose="02020603050405020304" pitchFamily="18" charset="0"/>
                <a:cs typeface="Times New Roman" panose="02020603050405020304" pitchFamily="18" charset="0"/>
              </a:rPr>
              <a:t>«Лото – подбери и объясни» </a:t>
            </a:r>
          </a:p>
          <a:p>
            <a:r>
              <a:rPr lang="ru-RU" sz="2000" b="1" dirty="0">
                <a:solidFill>
                  <a:srgbClr val="FF0000"/>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83127" y="4265428"/>
            <a:ext cx="6096000" cy="1200329"/>
          </a:xfrm>
          <a:prstGeom prst="rect">
            <a:avLst/>
          </a:prstGeom>
        </p:spPr>
        <p:txBody>
          <a:bodyPr>
            <a:spAutoFit/>
          </a:bodyPr>
          <a:lstStyle/>
          <a:p>
            <a:pPr fontAlgn="base"/>
            <a:r>
              <a:rPr lang="ru-RU" b="1" dirty="0">
                <a:latin typeface="Times New Roman" panose="02020603050405020304" pitchFamily="18" charset="0"/>
                <a:cs typeface="Times New Roman" panose="02020603050405020304" pitchFamily="18" charset="0"/>
              </a:rPr>
              <a:t>Цель:</a:t>
            </a:r>
            <a:r>
              <a:rPr lang="ru-RU" dirty="0">
                <a:latin typeface="Times New Roman" panose="02020603050405020304" pitchFamily="18" charset="0"/>
                <a:cs typeface="Times New Roman" panose="02020603050405020304" pitchFamily="18" charset="0"/>
              </a:rPr>
              <a:t> Закрепить знание детей о временах года, способствовать формированию развитию речи как средство общения; развивать понимание речи и активизировать словарь.</a:t>
            </a:r>
          </a:p>
        </p:txBody>
      </p:sp>
      <p:sp>
        <p:nvSpPr>
          <p:cNvPr id="6" name="Прямоугольник 5"/>
          <p:cNvSpPr/>
          <p:nvPr/>
        </p:nvSpPr>
        <p:spPr>
          <a:xfrm>
            <a:off x="5687291" y="127318"/>
            <a:ext cx="6096000" cy="984885"/>
          </a:xfrm>
          <a:prstGeom prst="rect">
            <a:avLst/>
          </a:prstGeom>
        </p:spPr>
        <p:txBody>
          <a:bodyPr>
            <a:spAutoFit/>
          </a:bodyPr>
          <a:lstStyle/>
          <a:p>
            <a:pPr fontAlgn="base"/>
            <a:r>
              <a:rPr lang="ru-RU" sz="2000" b="1" dirty="0">
                <a:latin typeface="Times New Roman" panose="02020603050405020304" pitchFamily="18" charset="0"/>
                <a:cs typeface="Times New Roman" panose="02020603050405020304" pitchFamily="18" charset="0"/>
              </a:rPr>
              <a:t>Дидактическая игра  с разрезными картинками</a:t>
            </a:r>
            <a:endParaRPr lang="ru-RU" sz="2000" dirty="0">
              <a:latin typeface="Times New Roman" panose="02020603050405020304" pitchFamily="18" charset="0"/>
              <a:cs typeface="Times New Roman" panose="02020603050405020304" pitchFamily="18" charset="0"/>
            </a:endParaRPr>
          </a:p>
          <a:p>
            <a:pPr fontAlgn="base"/>
            <a:r>
              <a:rPr lang="ru-RU" sz="2000" b="1" dirty="0">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«Собери картинку – времена года»</a:t>
            </a:r>
            <a:endParaRPr lang="ru-RU" sz="2000" dirty="0">
              <a:solidFill>
                <a:srgbClr val="FF000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251335" y="4465482"/>
            <a:ext cx="5940665"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Закрепить знание детей о </a:t>
            </a:r>
            <a:r>
              <a:rPr lang="ru-RU" sz="2000" dirty="0" smtClean="0">
                <a:latin typeface="Times New Roman" panose="02020603050405020304" pitchFamily="18" charset="0"/>
                <a:cs typeface="Times New Roman" panose="02020603050405020304" pitchFamily="18" charset="0"/>
              </a:rPr>
              <a:t>времени </a:t>
            </a:r>
            <a:r>
              <a:rPr lang="ru-RU" sz="2000" dirty="0">
                <a:latin typeface="Times New Roman" panose="02020603050405020304" pitchFamily="18" charset="0"/>
                <a:cs typeface="Times New Roman" panose="02020603050405020304" pitchFamily="18" charset="0"/>
              </a:rPr>
              <a:t>года</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весна</a:t>
            </a:r>
            <a:endParaRPr lang="ru-RU" sz="2000" dirty="0">
              <a:latin typeface="Times New Roman" panose="02020603050405020304" pitchFamily="18" charset="0"/>
              <a:cs typeface="Times New Roman" panose="02020603050405020304" pitchFamily="18" charset="0"/>
            </a:endParaRPr>
          </a:p>
        </p:txBody>
      </p:sp>
      <p:pic>
        <p:nvPicPr>
          <p:cNvPr id="8" name="Рисунок 7" descr="H:\DCIM\119___04\IMG_31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4426" y="1112203"/>
            <a:ext cx="3674917" cy="2968558"/>
          </a:xfrm>
          <a:prstGeom prst="rect">
            <a:avLst/>
          </a:prstGeom>
          <a:ln>
            <a:noFill/>
          </a:ln>
          <a:effectLst>
            <a:softEdge rad="112500"/>
          </a:effectLst>
          <a:extLst/>
        </p:spPr>
      </p:pic>
    </p:spTree>
    <p:extLst>
      <p:ext uri="{BB962C8B-B14F-4D97-AF65-F5344CB8AC3E}">
        <p14:creationId xmlns:p14="http://schemas.microsoft.com/office/powerpoint/2010/main" val="263306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864"/>
            <a:ext cx="12192000" cy="7013864"/>
          </a:xfrm>
          <a:prstGeom prst="rect">
            <a:avLst/>
          </a:prstGeom>
        </p:spPr>
      </p:pic>
      <p:sp>
        <p:nvSpPr>
          <p:cNvPr id="6" name="Прямоугольник 5"/>
          <p:cNvSpPr/>
          <p:nvPr/>
        </p:nvSpPr>
        <p:spPr>
          <a:xfrm>
            <a:off x="3048000" y="313327"/>
            <a:ext cx="6096000" cy="1138773"/>
          </a:xfrm>
          <a:prstGeom prst="rect">
            <a:avLst/>
          </a:prstGeom>
        </p:spPr>
        <p:txBody>
          <a:bodyPr>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Изготовление картотеки  загадок о перелётных птицах</a:t>
            </a:r>
            <a:endParaRPr lang="ru-RU" sz="2400" dirty="0">
              <a:solidFill>
                <a:srgbClr val="FF0000"/>
              </a:solidFill>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 </a:t>
            </a:r>
          </a:p>
        </p:txBody>
      </p:sp>
      <p:pic>
        <p:nvPicPr>
          <p:cNvPr id="7" name="Рисунок 6" descr="F:\DCIM\119___04\IMG_2997.JPG"/>
          <p:cNvPicPr/>
          <p:nvPr/>
        </p:nvPicPr>
        <p:blipFill>
          <a:blip r:embed="rId3">
            <a:extLst>
              <a:ext uri="{28A0092B-C50C-407E-A947-70E740481C1C}">
                <a14:useLocalDpi xmlns:a14="http://schemas.microsoft.com/office/drawing/2010/main" val="0"/>
              </a:ext>
            </a:extLst>
          </a:blip>
          <a:srcRect/>
          <a:stretch>
            <a:fillRect/>
          </a:stretch>
        </p:blipFill>
        <p:spPr bwMode="auto">
          <a:xfrm>
            <a:off x="6192982" y="1638759"/>
            <a:ext cx="3938154" cy="3090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F:\DCIM\119___04\IMG_2998.JPG"/>
          <p:cNvPicPr/>
          <p:nvPr/>
        </p:nvPicPr>
        <p:blipFill>
          <a:blip r:embed="rId4">
            <a:extLst>
              <a:ext uri="{28A0092B-C50C-407E-A947-70E740481C1C}">
                <a14:useLocalDpi xmlns:a14="http://schemas.microsoft.com/office/drawing/2010/main" val="0"/>
              </a:ext>
            </a:extLst>
          </a:blip>
          <a:srcRect/>
          <a:stretch>
            <a:fillRect/>
          </a:stretch>
        </p:blipFill>
        <p:spPr bwMode="auto">
          <a:xfrm>
            <a:off x="1341467" y="1638760"/>
            <a:ext cx="4020242" cy="3090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753591" y="5016945"/>
            <a:ext cx="6096000" cy="400110"/>
          </a:xfrm>
          <a:prstGeom prst="rect">
            <a:avLst/>
          </a:prstGeom>
        </p:spPr>
        <p:txBody>
          <a:bodyPr>
            <a:spAutoFit/>
          </a:bodyPr>
          <a:lstStyle/>
          <a:p>
            <a:pPr algn="ctr"/>
            <a:r>
              <a:rPr lang="ru-RU" sz="2000" b="1" dirty="0" smtClean="0">
                <a:latin typeface="Times New Roman" panose="02020603050405020304" pitchFamily="18" charset="0"/>
                <a:cs typeface="Times New Roman" panose="02020603050405020304" pitchFamily="18" charset="0"/>
              </a:rPr>
              <a:t>Цель: </a:t>
            </a:r>
            <a:r>
              <a:rPr lang="ru-RU" sz="2000" dirty="0" smtClean="0">
                <a:latin typeface="Times New Roman" panose="02020603050405020304" pitchFamily="18" charset="0"/>
                <a:cs typeface="Times New Roman" panose="02020603050405020304" pitchFamily="18" charset="0"/>
              </a:rPr>
              <a:t>закрепить знания детей о перелётных птицах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56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864"/>
            <a:ext cx="12192000" cy="7013864"/>
          </a:xfrm>
          <a:prstGeom prst="rect">
            <a:avLst/>
          </a:prstGeom>
        </p:spPr>
      </p:pic>
      <p:pic>
        <p:nvPicPr>
          <p:cNvPr id="3" name="Рисунок 2" descr="Конспект НОД в старшей группе «Составление рассказа о весне с опорой на  мнемотаблицу»."/>
          <p:cNvPicPr/>
          <p:nvPr/>
        </p:nvPicPr>
        <p:blipFill>
          <a:blip r:embed="rId3">
            <a:extLst>
              <a:ext uri="{28A0092B-C50C-407E-A947-70E740481C1C}">
                <a14:useLocalDpi xmlns:a14="http://schemas.microsoft.com/office/drawing/2010/main" val="0"/>
              </a:ext>
            </a:extLst>
          </a:blip>
          <a:srcRect/>
          <a:stretch>
            <a:fillRect/>
          </a:stretch>
        </p:blipFill>
        <p:spPr bwMode="auto">
          <a:xfrm>
            <a:off x="308263" y="633845"/>
            <a:ext cx="3465368" cy="2197677"/>
          </a:xfrm>
          <a:prstGeom prst="rect">
            <a:avLst/>
          </a:prstGeom>
          <a:ln>
            <a:noFill/>
          </a:ln>
          <a:effectLst>
            <a:softEdge rad="112500"/>
          </a:effectLst>
        </p:spPr>
      </p:pic>
      <p:pic>
        <p:nvPicPr>
          <p:cNvPr id="4" name="Рисунок 3" descr="Мнемотаблицы Зима - freedombulk"/>
          <p:cNvPicPr/>
          <p:nvPr/>
        </p:nvPicPr>
        <p:blipFill>
          <a:blip r:embed="rId4">
            <a:extLst>
              <a:ext uri="{28A0092B-C50C-407E-A947-70E740481C1C}">
                <a14:useLocalDpi xmlns:a14="http://schemas.microsoft.com/office/drawing/2010/main" val="0"/>
              </a:ext>
            </a:extLst>
          </a:blip>
          <a:srcRect/>
          <a:stretch>
            <a:fillRect/>
          </a:stretch>
        </p:blipFill>
        <p:spPr bwMode="auto">
          <a:xfrm>
            <a:off x="308263" y="3044535"/>
            <a:ext cx="3465368" cy="2657042"/>
          </a:xfrm>
          <a:prstGeom prst="rect">
            <a:avLst/>
          </a:prstGeom>
          <a:ln>
            <a:noFill/>
          </a:ln>
          <a:effectLst>
            <a:softEdge rad="112500"/>
          </a:effectLst>
        </p:spPr>
      </p:pic>
      <p:sp>
        <p:nvSpPr>
          <p:cNvPr id="6" name="Прямоугольник 5"/>
          <p:cNvSpPr/>
          <p:nvPr/>
        </p:nvSpPr>
        <p:spPr>
          <a:xfrm>
            <a:off x="128154" y="78662"/>
            <a:ext cx="6096000" cy="400110"/>
          </a:xfrm>
          <a:prstGeom prst="rect">
            <a:avLst/>
          </a:prstGeom>
        </p:spPr>
        <p:txBody>
          <a:bodyPr>
            <a:spAutoFit/>
          </a:bodyPr>
          <a:lstStyle/>
          <a:p>
            <a:pPr fontAlgn="base"/>
            <a:r>
              <a:rPr lang="ru-RU" sz="2000" b="1" dirty="0" smtClean="0">
                <a:solidFill>
                  <a:srgbClr val="FF0000"/>
                </a:solidFill>
                <a:latin typeface="Times New Roman" panose="02020603050405020304" pitchFamily="18" charset="0"/>
                <a:cs typeface="Times New Roman" panose="02020603050405020304" pitchFamily="18" charset="0"/>
              </a:rPr>
              <a:t>Картотека </a:t>
            </a:r>
            <a:r>
              <a:rPr lang="ru-RU" sz="2000" b="1" dirty="0" err="1" smtClean="0">
                <a:solidFill>
                  <a:srgbClr val="FF0000"/>
                </a:solidFill>
                <a:latin typeface="Times New Roman" panose="02020603050405020304" pitchFamily="18" charset="0"/>
                <a:cs typeface="Times New Roman" panose="02020603050405020304" pitchFamily="18" charset="0"/>
              </a:rPr>
              <a:t>мнемотаблиц</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28154" y="5862935"/>
            <a:ext cx="6096000" cy="646331"/>
          </a:xfrm>
          <a:prstGeom prst="rect">
            <a:avLst/>
          </a:prstGeom>
        </p:spPr>
        <p:txBody>
          <a:bodyPr>
            <a:spAutoFit/>
          </a:bodyPr>
          <a:lstStyle/>
          <a:p>
            <a:pPr fontAlgn="base"/>
            <a:r>
              <a:rPr lang="ru-RU" b="1" dirty="0" smtClean="0">
                <a:latin typeface="Times New Roman" panose="02020603050405020304" pitchFamily="18" charset="0"/>
                <a:cs typeface="Times New Roman" panose="02020603050405020304" pitchFamily="18" charset="0"/>
              </a:rPr>
              <a:t>Цель: </a:t>
            </a:r>
            <a:r>
              <a:rPr lang="ru-RU" dirty="0" smtClean="0">
                <a:latin typeface="Times New Roman" panose="02020603050405020304" pitchFamily="18" charset="0"/>
                <a:cs typeface="Times New Roman" panose="02020603050405020304" pitchFamily="18" charset="0"/>
              </a:rPr>
              <a:t>формировать умение детей составлять рассказы о весне </a:t>
            </a:r>
            <a:endParaRPr lang="ru-RU" dirty="0">
              <a:latin typeface="Times New Roman" panose="02020603050405020304" pitchFamily="18" charset="0"/>
              <a:cs typeface="Times New Roman" panose="02020603050405020304" pitchFamily="18" charset="0"/>
            </a:endParaRPr>
          </a:p>
        </p:txBody>
      </p:sp>
      <p:pic>
        <p:nvPicPr>
          <p:cNvPr id="8" name="Рисунок 7" descr="Конспект НОД с использованием мнемотехники по теме «Весна» - Педагогический  портал «О детстве»"/>
          <p:cNvPicPr/>
          <p:nvPr/>
        </p:nvPicPr>
        <p:blipFill>
          <a:blip r:embed="rId5">
            <a:extLst>
              <a:ext uri="{28A0092B-C50C-407E-A947-70E740481C1C}">
                <a14:useLocalDpi xmlns:a14="http://schemas.microsoft.com/office/drawing/2010/main" val="0"/>
              </a:ext>
            </a:extLst>
          </a:blip>
          <a:srcRect/>
          <a:stretch>
            <a:fillRect/>
          </a:stretch>
        </p:blipFill>
        <p:spPr bwMode="auto">
          <a:xfrm>
            <a:off x="7117772" y="633845"/>
            <a:ext cx="3569422" cy="2618642"/>
          </a:xfrm>
          <a:prstGeom prst="rect">
            <a:avLst/>
          </a:prstGeom>
          <a:ln>
            <a:noFill/>
          </a:ln>
          <a:effectLst>
            <a:softEdge rad="112500"/>
          </a:effectLst>
        </p:spPr>
      </p:pic>
      <p:pic>
        <p:nvPicPr>
          <p:cNvPr id="9" name="Рисунок 8" descr="Картотека мнемотаблиц для составления описательного рассказа. | Картотека  по развитию речи (средняя, старшая, подготовительная группа) на тему: |  Образовательная социальная сеть"/>
          <p:cNvPicPr/>
          <p:nvPr/>
        </p:nvPicPr>
        <p:blipFill>
          <a:blip r:embed="rId6">
            <a:extLst>
              <a:ext uri="{28A0092B-C50C-407E-A947-70E740481C1C}">
                <a14:useLocalDpi xmlns:a14="http://schemas.microsoft.com/office/drawing/2010/main" val="0"/>
              </a:ext>
            </a:extLst>
          </a:blip>
          <a:srcRect/>
          <a:stretch>
            <a:fillRect/>
          </a:stretch>
        </p:blipFill>
        <p:spPr bwMode="auto">
          <a:xfrm>
            <a:off x="7117773" y="3252487"/>
            <a:ext cx="3569421" cy="2731898"/>
          </a:xfrm>
          <a:prstGeom prst="rect">
            <a:avLst/>
          </a:prstGeom>
          <a:ln>
            <a:noFill/>
          </a:ln>
          <a:effectLst>
            <a:softEdge rad="112500"/>
          </a:effectLst>
        </p:spPr>
      </p:pic>
      <p:sp>
        <p:nvSpPr>
          <p:cNvPr id="10" name="Прямоугольник 9"/>
          <p:cNvSpPr/>
          <p:nvPr/>
        </p:nvSpPr>
        <p:spPr>
          <a:xfrm>
            <a:off x="5854483" y="0"/>
            <a:ext cx="6096000" cy="707886"/>
          </a:xfrm>
          <a:prstGeom prst="rect">
            <a:avLst/>
          </a:prstGeom>
        </p:spPr>
        <p:txBody>
          <a:bodyPr>
            <a:spAutoFit/>
          </a:bodyPr>
          <a:lstStyle/>
          <a:p>
            <a:pPr fontAlgn="base"/>
            <a:r>
              <a:rPr lang="ru-RU" sz="2000" b="1" dirty="0" smtClean="0">
                <a:solidFill>
                  <a:srgbClr val="FF0000"/>
                </a:solidFill>
                <a:latin typeface="Times New Roman" panose="02020603050405020304" pitchFamily="18" charset="0"/>
                <a:cs typeface="Times New Roman" panose="02020603050405020304" pitchFamily="18" charset="0"/>
              </a:rPr>
              <a:t>Картотека картинок о признаках и алгоритме весны</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677891" y="5984385"/>
            <a:ext cx="4876800" cy="646331"/>
          </a:xfrm>
          <a:prstGeom prst="rect">
            <a:avLst/>
          </a:prstGeom>
        </p:spPr>
        <p:txBody>
          <a:bodyPr wrap="square">
            <a:spAutoFit/>
          </a:bodyPr>
          <a:lstStyle/>
          <a:p>
            <a:pPr fontAlgn="base"/>
            <a:r>
              <a:rPr lang="ru-RU" b="1" dirty="0" smtClean="0">
                <a:latin typeface="Times New Roman" panose="02020603050405020304" pitchFamily="18" charset="0"/>
                <a:cs typeface="Times New Roman" panose="02020603050405020304" pitchFamily="18" charset="0"/>
              </a:rPr>
              <a:t>Цель: </a:t>
            </a:r>
            <a:r>
              <a:rPr lang="ru-RU" dirty="0" smtClean="0">
                <a:latin typeface="Times New Roman" panose="02020603050405020304" pitchFamily="18" charset="0"/>
                <a:cs typeface="Times New Roman" panose="02020603050405020304" pitchFamily="18" charset="0"/>
              </a:rPr>
              <a:t>закрепить знания детей о признаках и алгоритме  весны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1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Скругленный прямоугольник 2"/>
          <p:cNvSpPr/>
          <p:nvPr/>
        </p:nvSpPr>
        <p:spPr>
          <a:xfrm>
            <a:off x="3816241" y="768416"/>
            <a:ext cx="4389120" cy="3263765"/>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solidFill>
                  <a:schemeClr val="tx1"/>
                </a:solidFill>
                <a:latin typeface="Times New Roman" panose="02020603050405020304" pitchFamily="18" charset="0"/>
                <a:cs typeface="Times New Roman" panose="02020603050405020304" pitchFamily="18" charset="0"/>
              </a:rPr>
              <a:t>Задания </a:t>
            </a:r>
            <a:r>
              <a:rPr lang="ru-RU" sz="2000" dirty="0" err="1" smtClean="0">
                <a:solidFill>
                  <a:schemeClr val="tx1"/>
                </a:solidFill>
                <a:latin typeface="Times New Roman" panose="02020603050405020304" pitchFamily="18" charset="0"/>
                <a:cs typeface="Times New Roman" panose="02020603050405020304" pitchFamily="18" charset="0"/>
              </a:rPr>
              <a:t>лэпбука</a:t>
            </a:r>
            <a:r>
              <a:rPr lang="ru-RU" sz="2000" dirty="0" smtClean="0">
                <a:solidFill>
                  <a:schemeClr val="tx1"/>
                </a:solidFill>
                <a:latin typeface="Times New Roman" panose="02020603050405020304" pitchFamily="18" charset="0"/>
                <a:cs typeface="Times New Roman" panose="02020603050405020304" pitchFamily="18" charset="0"/>
              </a:rPr>
              <a:t> направлены на развитие внимания, памяти, творческого воображения, на выработку умения сравнивать, выделять характерные свойства, обобщать их по определенному признаку, получать удовлетворение от найденного решения. Когда ребенок сам действует, он лучше познает окружающий мир.</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7080069" y="3555341"/>
            <a:ext cx="966652" cy="12017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4502" y="5238130"/>
            <a:ext cx="12473786" cy="1200329"/>
          </a:xfrm>
          <a:prstGeom prst="rect">
            <a:avLst/>
          </a:prstGeom>
          <a:noFill/>
          <a:ln>
            <a:noFill/>
          </a:ln>
        </p:spPr>
        <p:txBody>
          <a:bodyPr wrap="square" lIns="91440" tIns="45720" rIns="91440" bIns="45720">
            <a:spAutoFit/>
          </a:bodyPr>
          <a:lstStyle/>
          <a:p>
            <a:pPr algn="ctr"/>
            <a:r>
              <a:rPr lang="ru-RU" sz="7000" b="1" cap="none" spc="0" dirty="0" smtClean="0">
                <a:ln w="22225">
                  <a:solidFill>
                    <a:schemeClr val="accent6">
                      <a:lumMod val="75000"/>
                    </a:schemeClr>
                  </a:solidFill>
                  <a:prstDash val="solid"/>
                </a:ln>
                <a:solidFill>
                  <a:srgbClr val="FF0000"/>
                </a:solidFill>
                <a:effectLst/>
                <a:latin typeface="Times New Roman" panose="02020603050405020304" pitchFamily="18" charset="0"/>
                <a:cs typeface="Times New Roman" panose="02020603050405020304" pitchFamily="18" charset="0"/>
              </a:rPr>
              <a:t>СПАСИБО ЗА ВНИМАНИЕ !</a:t>
            </a:r>
            <a:endParaRPr lang="ru-RU" sz="7000" b="1" cap="none" spc="0" dirty="0">
              <a:ln w="22225">
                <a:solidFill>
                  <a:schemeClr val="accent6">
                    <a:lumMod val="75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pic>
        <p:nvPicPr>
          <p:cNvPr id="8" name="Рисунок 7" descr="F:\DCIM\119___04\IMG_3102.JPG"/>
          <p:cNvPicPr/>
          <p:nvPr/>
        </p:nvPicPr>
        <p:blipFill>
          <a:blip r:embed="rId3">
            <a:extLst>
              <a:ext uri="{28A0092B-C50C-407E-A947-70E740481C1C}">
                <a14:useLocalDpi xmlns:a14="http://schemas.microsoft.com/office/drawing/2010/main" val="0"/>
              </a:ext>
            </a:extLst>
          </a:blip>
          <a:srcRect/>
          <a:stretch>
            <a:fillRect/>
          </a:stretch>
        </p:blipFill>
        <p:spPr bwMode="auto">
          <a:xfrm>
            <a:off x="104862" y="1135233"/>
            <a:ext cx="3531956" cy="2699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F:\DCIM\119___04\IMG_3098.JPG"/>
          <p:cNvPicPr/>
          <p:nvPr/>
        </p:nvPicPr>
        <p:blipFill>
          <a:blip r:embed="rId4">
            <a:extLst>
              <a:ext uri="{28A0092B-C50C-407E-A947-70E740481C1C}">
                <a14:useLocalDpi xmlns:a14="http://schemas.microsoft.com/office/drawing/2010/main" val="0"/>
              </a:ext>
            </a:extLst>
          </a:blip>
          <a:srcRect/>
          <a:stretch>
            <a:fillRect/>
          </a:stretch>
        </p:blipFill>
        <p:spPr bwMode="auto">
          <a:xfrm>
            <a:off x="8343901" y="1109024"/>
            <a:ext cx="3617970" cy="2725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42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400</Words>
  <Application>Microsoft Office PowerPoint</Application>
  <PresentationFormat>Произвольный</PresentationFormat>
  <Paragraphs>37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Пользователь Windows</cp:lastModifiedBy>
  <cp:revision>34</cp:revision>
  <dcterms:created xsi:type="dcterms:W3CDTF">2018-12-15T10:51:14Z</dcterms:created>
  <dcterms:modified xsi:type="dcterms:W3CDTF">2021-03-16T18:03:52Z</dcterms:modified>
</cp:coreProperties>
</file>