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7"/>
  </p:notesMasterIdLst>
  <p:sldIdLst>
    <p:sldId id="262" r:id="rId2"/>
    <p:sldId id="256" r:id="rId3"/>
    <p:sldId id="283" r:id="rId4"/>
    <p:sldId id="257" r:id="rId5"/>
    <p:sldId id="260" r:id="rId6"/>
    <p:sldId id="261" r:id="rId7"/>
    <p:sldId id="263" r:id="rId8"/>
    <p:sldId id="264" r:id="rId9"/>
    <p:sldId id="296" r:id="rId10"/>
    <p:sldId id="266" r:id="rId11"/>
    <p:sldId id="268" r:id="rId12"/>
    <p:sldId id="293" r:id="rId13"/>
    <p:sldId id="292" r:id="rId14"/>
    <p:sldId id="280" r:id="rId15"/>
    <p:sldId id="291" r:id="rId16"/>
    <p:sldId id="275" r:id="rId17"/>
    <p:sldId id="295" r:id="rId18"/>
    <p:sldId id="277" r:id="rId19"/>
    <p:sldId id="279" r:id="rId20"/>
    <p:sldId id="281" r:id="rId21"/>
    <p:sldId id="282" r:id="rId22"/>
    <p:sldId id="278" r:id="rId23"/>
    <p:sldId id="271" r:id="rId24"/>
    <p:sldId id="273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1" autoAdjust="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83234958748161"/>
          <c:y val="5.2792328709907625E-2"/>
          <c:w val="0.91198414927251326"/>
          <c:h val="0.90795287504179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42-491B-90AC-6E4A0E35DD1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42-491B-90AC-6E4A0E35DD1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42-491B-90AC-6E4A0E35DD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цвет</c:v>
                </c:pt>
                <c:pt idx="1">
                  <c:v>величина</c:v>
                </c:pt>
                <c:pt idx="2">
                  <c:v>форма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0.25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42-491B-90AC-6E4A0E35DD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стадии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42-491B-90AC-6E4A0E35DD1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42-491B-90AC-6E4A0E35DD1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42-491B-90AC-6E4A0E35DD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цвет</c:v>
                </c:pt>
                <c:pt idx="1">
                  <c:v>величина</c:v>
                </c:pt>
                <c:pt idx="2">
                  <c:v>форма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</c:v>
                </c:pt>
                <c:pt idx="1">
                  <c:v>0.45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42-491B-90AC-6E4A0E35DD1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42-491B-90AC-6E4A0E35DD1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42-491B-90AC-6E4A0E35DD1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42-491B-90AC-6E4A0E35DD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цвет</c:v>
                </c:pt>
                <c:pt idx="1">
                  <c:v>величина</c:v>
                </c:pt>
                <c:pt idx="2">
                  <c:v>форма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0.25</c:v>
                </c:pt>
                <c:pt idx="1">
                  <c:v>0.3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E42-491B-90AC-6E4A0E35D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961664"/>
        <c:axId val="158963200"/>
        <c:axId val="0"/>
      </c:bar3DChart>
      <c:catAx>
        <c:axId val="158961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8963200"/>
        <c:crosses val="autoZero"/>
        <c:auto val="1"/>
        <c:lblAlgn val="ctr"/>
        <c:lblOffset val="100"/>
        <c:noMultiLvlLbl val="0"/>
      </c:catAx>
      <c:valAx>
        <c:axId val="158963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8961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15850727487216E-2"/>
          <c:y val="4.6023562479103747E-2"/>
          <c:w val="0.91198414927251326"/>
          <c:h val="0.90795287504179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цвет</c:v>
                </c:pt>
                <c:pt idx="1">
                  <c:v>величина</c:v>
                </c:pt>
                <c:pt idx="2">
                  <c:v>форма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</c:v>
                </c:pt>
                <c:pt idx="1">
                  <c:v>0.7</c:v>
                </c:pt>
                <c:pt idx="2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ED-4581-A264-DE5DA45395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стадии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цвет</c:v>
                </c:pt>
                <c:pt idx="1">
                  <c:v>величина</c:v>
                </c:pt>
                <c:pt idx="2">
                  <c:v>форма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0.35</c:v>
                </c:pt>
                <c:pt idx="1">
                  <c:v>0.3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8ED-4581-A264-DE5DA45395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цвет</c:v>
                </c:pt>
                <c:pt idx="1">
                  <c:v>величина</c:v>
                </c:pt>
                <c:pt idx="2">
                  <c:v>форма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ED-4581-A264-DE5DA4539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870208"/>
        <c:axId val="267871744"/>
        <c:axId val="0"/>
      </c:bar3DChart>
      <c:catAx>
        <c:axId val="2678702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67871744"/>
        <c:crosses val="autoZero"/>
        <c:auto val="1"/>
        <c:lblAlgn val="ctr"/>
        <c:lblOffset val="100"/>
        <c:noMultiLvlLbl val="0"/>
      </c:catAx>
      <c:valAx>
        <c:axId val="267871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787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83234958748161"/>
          <c:y val="5.2792328709907625E-2"/>
          <c:w val="0.91198414927251326"/>
          <c:h val="0.90795287504179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цвет</c:v>
                </c:pt>
                <c:pt idx="1">
                  <c:v>величина</c:v>
                </c:pt>
                <c:pt idx="2">
                  <c:v>форма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0.45</c:v>
                </c:pt>
                <c:pt idx="1">
                  <c:v>0.25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7E-4EEE-B992-0D6E51D41B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стадии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цвет</c:v>
                </c:pt>
                <c:pt idx="1">
                  <c:v>величина</c:v>
                </c:pt>
                <c:pt idx="2">
                  <c:v>форма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</c:v>
                </c:pt>
                <c:pt idx="1">
                  <c:v>0.45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D7E-4EEE-B992-0D6E51D41B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цвет</c:v>
                </c:pt>
                <c:pt idx="1">
                  <c:v>величина</c:v>
                </c:pt>
                <c:pt idx="2">
                  <c:v>форма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0.25</c:v>
                </c:pt>
                <c:pt idx="1">
                  <c:v>0.3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D7E-4EEE-B992-0D6E51D41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014720"/>
        <c:axId val="268016256"/>
        <c:axId val="0"/>
      </c:bar3DChart>
      <c:catAx>
        <c:axId val="268014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68016256"/>
        <c:crosses val="autoZero"/>
        <c:auto val="1"/>
        <c:lblAlgn val="ctr"/>
        <c:lblOffset val="100"/>
        <c:noMultiLvlLbl val="0"/>
      </c:catAx>
      <c:valAx>
        <c:axId val="268016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01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9273-2897-4461-9C80-F936430DE62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8083-2057-4716-A0B0-7C0E63DD5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7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8083-2057-4716-A0B0-7C0E63DD57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4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8083-2057-4716-A0B0-7C0E63DD575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7748-2FFB-4054-B1C3-AB18453610F6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4450F-FFCA-4455-A31C-E9A893065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romashka.15@bk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efilova-tatyana.nethouse.ru/documen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2.siteapi.org/ae3f1d0383bf4d8/docs/fku6urnn5jk8c0ksc404ks4kk04sc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refilova-tatyana.nethouse.ru/video#video-104665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efilova-tatyana.nethouse.ru/photoalbums/440567#img-120191361" TargetMode="External"/><Relationship Id="rId5" Type="http://schemas.openxmlformats.org/officeDocument/2006/relationships/hyperlink" Target="https://trefilova-tatyana.nethouse.ru/" TargetMode="External"/><Relationship Id="rId4" Type="http://schemas.openxmlformats.org/officeDocument/2006/relationships/hyperlink" Target="https://trefilova-tatyana.nethouse.ru/page/143086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efilova-tatyana.nethou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sportal.ru/trefilova-tatyana-vasilevna" TargetMode="External"/><Relationship Id="rId4" Type="http://schemas.openxmlformats.org/officeDocument/2006/relationships/hyperlink" Target="http://www.maam.ru/use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efilova-tatyana.nethouse.ru/documen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55"/>
            <a:ext cx="9144000" cy="6837889"/>
          </a:xfrm>
          <a:prstGeom prst="rect">
            <a:avLst/>
          </a:prstGeom>
          <a:noFill/>
        </p:spPr>
      </p:pic>
      <p:sp>
        <p:nvSpPr>
          <p:cNvPr id="11" name="Блок-схема: перфолента 10"/>
          <p:cNvSpPr/>
          <p:nvPr/>
        </p:nvSpPr>
        <p:spPr>
          <a:xfrm>
            <a:off x="4437881" y="4581128"/>
            <a:ext cx="4572032" cy="1923130"/>
          </a:xfrm>
          <a:prstGeom prst="flowChartPunchedTape">
            <a:avLst/>
          </a:prstGeom>
          <a:solidFill>
            <a:srgbClr val="CBEB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сад №15 «Ромашка» 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Нижегородская область,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Тоншаевский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округ, р.п. Пижма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6"/>
          <p:cNvSpPr txBox="1">
            <a:spLocks noGrp="1"/>
          </p:cNvSpPr>
          <p:nvPr>
            <p:ph idx="1"/>
          </p:nvPr>
        </p:nvSpPr>
        <p:spPr>
          <a:xfrm>
            <a:off x="3214678" y="1928802"/>
            <a:ext cx="5357850" cy="235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Constantia" pitchFamily="18" charset="0"/>
              </a:rPr>
              <a:t>Трефилова Татьяна Васильевна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nstantia" pitchFamily="18" charset="0"/>
              </a:rPr>
              <a:t>Воспитатель высшей квалификационной категории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nstantia" pitchFamily="18" charset="0"/>
              </a:rPr>
              <a:t>Образование: высшее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nstantia" pitchFamily="18" charset="0"/>
              </a:rPr>
              <a:t>Педагогический стаж: 12 лет</a:t>
            </a:r>
          </a:p>
        </p:txBody>
      </p:sp>
      <p:pic>
        <p:nvPicPr>
          <p:cNvPr id="12" name="Picture 2" descr="F:\ДЕТСКИЙ САД\Трефил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1571612"/>
            <a:ext cx="187192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524328" y="614046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D2D8A">
                    <a:lumMod val="75000"/>
                  </a:srgbClr>
                </a:solidFill>
              </a:rPr>
              <a:t>2022г.</a:t>
            </a:r>
            <a:endParaRPr lang="ru-RU" sz="2800" dirty="0">
              <a:solidFill>
                <a:srgbClr val="2D2D8A">
                  <a:lumMod val="75000"/>
                </a:srgb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018" y="5127194"/>
            <a:ext cx="4572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Моё профессиональное кредо: </a:t>
            </a:r>
          </a:p>
          <a:p>
            <a:pPr algn="just"/>
            <a:r>
              <a:rPr lang="ru-RU" sz="24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«Не навреди, а помоги!»</a:t>
            </a:r>
            <a:endParaRPr lang="ru-RU" sz="24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 8(83151)93-4-24 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romashka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.15@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bk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Scan.11111111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614" y="4316887"/>
            <a:ext cx="1660133" cy="228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G:\ДИПЛОМЫ\диплом 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7557" y="4593502"/>
            <a:ext cx="2378969" cy="182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383" y="-1"/>
            <a:ext cx="9230959" cy="6858001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711113" y="1124744"/>
            <a:ext cx="7000924" cy="71438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/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Обогащение предметно - пространственной среды.</a:t>
            </a:r>
            <a:endParaRPr lang="uk-UA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Desktop\Елена Васильевна\IMG_7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20" y="1838298"/>
            <a:ext cx="2959474" cy="19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Пользователь\Desktop\IMG_1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3227" y="1838298"/>
            <a:ext cx="3010684" cy="218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121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4499" y="4355366"/>
            <a:ext cx="5278755" cy="250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DC11495.JPG"/>
          <p:cNvPicPr/>
          <p:nvPr/>
        </p:nvPicPr>
        <p:blipFill>
          <a:blip r:embed="rId6" cstate="print"/>
          <a:srcRect l="2251"/>
          <a:stretch>
            <a:fillRect/>
          </a:stretch>
        </p:blipFill>
        <p:spPr>
          <a:xfrm>
            <a:off x="6203911" y="1882746"/>
            <a:ext cx="2840288" cy="213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07504" y="3779302"/>
            <a:ext cx="2959474" cy="57606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моторная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стена «Паровозик»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285984" y="6357958"/>
            <a:ext cx="4500594" cy="500042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 –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моторная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стена 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сенсорных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эталонов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6516216" y="3982685"/>
            <a:ext cx="2639466" cy="45442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Уголок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сенсорики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277539" y="3861048"/>
            <a:ext cx="2959474" cy="57606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Сенсорно-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моторная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стена 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Деревья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временам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846" y="0"/>
            <a:ext cx="92038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428728" y="1071546"/>
            <a:ext cx="6858048" cy="42862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ctr"/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Авторские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пособия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мама\102_FUJI\DSCF25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34105"/>
            <a:ext cx="2085876" cy="179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0" y="3033760"/>
            <a:ext cx="2360304" cy="90010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“Собери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бусы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 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“Гусеница”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F:\Новая папка (6)\DSCF2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0304" y="1516927"/>
            <a:ext cx="2355712" cy="169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531193" y="3129656"/>
            <a:ext cx="2024204" cy="70830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Сделай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бусы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кукле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Кате”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F:\Новая папка (6)\DSCF2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972" y="1534105"/>
            <a:ext cx="2211144" cy="168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844886" y="3053757"/>
            <a:ext cx="2015315" cy="86010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пособие“Почини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матрёшке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сарафан”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F:\Новая папка (6)\DSCF25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8213" y="1485441"/>
            <a:ext cx="1917510" cy="182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7185990" y="3172121"/>
            <a:ext cx="1893107" cy="770751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игра“Собери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цвету”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F:\Новая папка (6)\DSCF0277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69" y="4149080"/>
            <a:ext cx="248893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72281" y="6021288"/>
            <a:ext cx="1893107" cy="626735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“Собери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цвету”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G:\СЕНСОРИКА\IMG_125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2530" y="4149080"/>
            <a:ext cx="207348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734530" y="5913275"/>
            <a:ext cx="1889484" cy="842759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игра“Найди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такую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фигуру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2" y="4221088"/>
            <a:ext cx="2406821" cy="1960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948799" y="5935782"/>
            <a:ext cx="1880149" cy="842759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тактильные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ощущения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F:\DCIM\108___04\IMG_143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53793" y="4308537"/>
            <a:ext cx="1925304" cy="163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7178790" y="5901753"/>
            <a:ext cx="1857388" cy="836712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игра“Найди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матрёшкам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маму”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5530"/>
            <a:ext cx="9144000" cy="743303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321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E:\DCIM\102SSCAM\SDC11699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5" y="1063686"/>
            <a:ext cx="23454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21094" y="2996952"/>
            <a:ext cx="1944216" cy="648072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“Собери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горшины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NinaEvgeniya\Desktop\СЕНСОРИКА\SDC12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3559" y="1116585"/>
            <a:ext cx="2345825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729459" y="2853834"/>
            <a:ext cx="2142473" cy="79119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игра“Найди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зонтику капельку”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NinaEvgeniya\Desktop\СЕНСОРИКА\IMG_1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6189" y="1146644"/>
            <a:ext cx="2218520" cy="185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5189102" y="2843262"/>
            <a:ext cx="1928826" cy="58573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C:\Users\NinaEvgeniya\Desktop\СЕНСОРИКА\SDC12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4709" y="1237816"/>
            <a:ext cx="2107763" cy="166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7233915" y="2720617"/>
            <a:ext cx="1846560" cy="79208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“Найди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окошко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домику”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C:\Users\NinaEvgeniya\Desktop\СЕНСОРИКА\IMG_12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718" y="3866608"/>
            <a:ext cx="2453590" cy="197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97258" y="5715016"/>
            <a:ext cx="2286510" cy="95434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“Умные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жучки”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>
              <a:solidFill>
                <a:srgbClr val="410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Пользователь\Desktop\Елена Васильевна\IMG_11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893290"/>
            <a:ext cx="2458264" cy="1970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726651" y="5715016"/>
            <a:ext cx="2073107" cy="88233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“Игры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прищепками ” 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тактильные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ощущения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NinaEvgeniya\Desktop\СЕНСОРИКА\SDC127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3211" y="3866608"/>
            <a:ext cx="2254717" cy="184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994434" y="5715016"/>
            <a:ext cx="2073107" cy="81089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“Паровозик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” 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форму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E:\DCIM\102SSCAM\SDC1170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3972" y="3866608"/>
            <a:ext cx="2120552" cy="191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7354664" y="5683610"/>
            <a:ext cx="1725811" cy="913741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uk-UA" sz="1600" b="1" dirty="0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Волшебные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палочки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393202" y="737908"/>
            <a:ext cx="6858048" cy="42862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ctr"/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Авторские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пособия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03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42844" y="1142984"/>
            <a:ext cx="2714644" cy="78581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детьми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Совместная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6000760" y="1098145"/>
            <a:ext cx="2786082" cy="78581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детская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42844" y="2189286"/>
            <a:ext cx="2714644" cy="4521585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Специальные занятия  с использованием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дидактических игр и упражнений.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Использование дидактических игр в процессе ООД по разным направлениям развития детей.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Просмотр обучающих детских  передач «Кисточка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Пэтти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», «Паровозик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Умняша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 на развитие цвета, формы, величины.</a:t>
            </a: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5568389" y="1969744"/>
            <a:ext cx="3456384" cy="474112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 и пособия: 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закрепления понятия формы: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«Паровозик», «Найди предмет такой же формы» и  др.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закрепления цвета: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и назови», «Собери по цвету»,  «Сделай бусы кукле Кате», «Собери горошины» и  др.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-для закрепления величины: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«Сравни предметы по величине», «Самая длинная, самая короткая», «Разноцветные кружки» др.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071802" y="1142984"/>
            <a:ext cx="2714644" cy="78581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 ходе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режимных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моментов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071802" y="2214554"/>
            <a:ext cx="2377360" cy="435771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Дидактические игры в течение дня, организованные с подгруппами детей и индивидуально.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Авторские дидактические игры и упражнения  со специально разработанными пособиями на развитие сенсорных эталонов.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8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357422" y="785794"/>
            <a:ext cx="4929222" cy="57150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детской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РОДИТЕЛИ\IMG_0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0" y="2857496"/>
            <a:ext cx="2214546" cy="642942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Фронтальное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занятие“Отгадай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фигуру”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НСОРИКА\_wUdDL1CwM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357298"/>
            <a:ext cx="2143140" cy="261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5000628" y="3643314"/>
            <a:ext cx="1857388" cy="71438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Подгрупповое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“Игры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прищепками 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СЕНСОРИКА\e9RprJSBjP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357298"/>
            <a:ext cx="1857388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7215206" y="3214686"/>
            <a:ext cx="1928794" cy="107157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“Построй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башню</a:t>
            </a: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маленькую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СЕНСОРИКА\m7MqKROfus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876"/>
            <a:ext cx="214312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14282" y="5572140"/>
            <a:ext cx="2143140" cy="128586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lang="uk-UA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Построй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пирамидку</a:t>
            </a: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1" dirty="0" err="1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маленькую</a:t>
            </a:r>
            <a:r>
              <a:rPr lang="uk-UA" sz="1600" b="1" dirty="0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”</a:t>
            </a:r>
            <a:endParaRPr lang="uk-UA" sz="1600" b="1" dirty="0">
              <a:solidFill>
                <a:srgbClr val="410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СЕНСОРИКА\yDolPecEYE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643314"/>
            <a:ext cx="2125263" cy="283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928926" y="6143644"/>
            <a:ext cx="1928826" cy="50006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Подгрупповое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“Отгадай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фигуру”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F:\мама\104_FUJI\DSCF46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500174"/>
            <a:ext cx="2500330" cy="187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714612" y="2857496"/>
            <a:ext cx="2000264" cy="107157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uk-UA" sz="1600" b="1" dirty="0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1600" b="1" dirty="0" err="1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Чудесный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мешочек”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сенсорные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эталоны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s://sun9-9.userapi.com/impg/15iBjx2uE-l7EIKxaK7A7__u9TqsxeBBTYHZMA/YxnDrFEiM5A.jpg?size=810x1080&amp;quality=96&amp;sign=b74d1fd9aca04cae79b0f67f9f075602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214817"/>
            <a:ext cx="2071702" cy="218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5643570" y="5786430"/>
            <a:ext cx="2714644" cy="107157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Выручим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Машеньку»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491"/>
          </a:xfrm>
          <a:prstGeom prst="rect">
            <a:avLst/>
          </a:prstGeom>
          <a:noFill/>
        </p:spPr>
      </p:pic>
      <p:pic>
        <p:nvPicPr>
          <p:cNvPr id="1026" name="Picture 2" descr="F:\Новая папка (8)\p2yk44yl-6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77" y="750975"/>
            <a:ext cx="1903777" cy="246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57158" y="3214686"/>
            <a:ext cx="2286016" cy="71438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Фронтальное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занятие“Найди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зайкам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домики”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Новая папка (8)\tWTAmI2MBk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6301" y="1080462"/>
            <a:ext cx="2406315" cy="180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214678" y="2786058"/>
            <a:ext cx="2286016" cy="71438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Подгрупповое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занятие“Построим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домики”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Новая папка (8)\-zl_ix7jI9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2975" y="924372"/>
            <a:ext cx="1893089" cy="252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6286512" y="3357562"/>
            <a:ext cx="2286016" cy="71438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“Найди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зайкам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домики”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:\мама\102_FUJI\DSCF24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214818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мама\102_FUJI\DSCF24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929066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714348" y="5857892"/>
            <a:ext cx="2214578" cy="100010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Подгрупповое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“Покорми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поросят”</a:t>
            </a: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тактильное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ощущение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714744" y="5786454"/>
            <a:ext cx="2286016" cy="92869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Фронтальное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занятие“Построим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башню”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величину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предметов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G:\СЕНСОРИКА\IMG_004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286256"/>
            <a:ext cx="242889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6643702" y="5857892"/>
            <a:ext cx="2143140" cy="642942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Подгрупповое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“Паровозик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107389" y="750975"/>
            <a:ext cx="4929222" cy="445777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детской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75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3" y="0"/>
            <a:ext cx="8200295" cy="92867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500298" y="857232"/>
            <a:ext cx="4134562" cy="57321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мама\102_FUJI\DSCF24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7" y="1420332"/>
            <a:ext cx="2520280" cy="197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07504" y="3284984"/>
            <a:ext cx="2447075" cy="857232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“Собери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гусеницу”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величины</a:t>
            </a: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мама\102_FUJI\DSCF2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474" y="1506177"/>
            <a:ext cx="2434188" cy="180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590406" y="3270046"/>
            <a:ext cx="2304256" cy="89589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“Мячики”</a:t>
            </a: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тактильное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ощущение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F:\мама\фото 8\фотки 2\WP_20210927_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55" y="4165696"/>
            <a:ext cx="1929968" cy="247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70007" y="6021288"/>
            <a:ext cx="2067281" cy="926753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“Найди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матрёшкам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маму”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F:\Новая папка (6)\DSCF46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4576" y="1485977"/>
            <a:ext cx="2283083" cy="190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960393" y="3310728"/>
            <a:ext cx="2187266" cy="704651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Собери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по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цвету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F:\мама\фото 8\фотки 2\WP_20210930_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367" y="1430446"/>
            <a:ext cx="2160633" cy="189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F:\мама\фото 8\фотки 2\WP_20210927_0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283918"/>
            <a:ext cx="2050281" cy="223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7236295" y="3168143"/>
            <a:ext cx="1932599" cy="997797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Собери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покорзиночкам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605288" y="5877272"/>
            <a:ext cx="1879423" cy="83447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uk-UA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Пирамидка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36" y="4283919"/>
            <a:ext cx="2088232" cy="16018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525142" y="5778561"/>
            <a:ext cx="2109718" cy="861177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“Найди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окошко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домику”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C:\Users\NinaEvgeniya\Desktop\SDC12749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301627"/>
            <a:ext cx="2270512" cy="170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7090816" y="5877272"/>
            <a:ext cx="1729655" cy="83447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Разложи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цвету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15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3" y="0"/>
            <a:ext cx="8200295" cy="764704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6" name="Picture 3" descr="F:\мама\фото 8\фотки 2\WP_20210927_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1" y="922062"/>
            <a:ext cx="2149558" cy="167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мама\фото 8\фотки 2\WP_20210927_0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46758"/>
            <a:ext cx="2304256" cy="172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1254" y="2575913"/>
            <a:ext cx="2175166" cy="516487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247179" y="2543334"/>
            <a:ext cx="2144036" cy="516487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NinaEvgeniya\Desktop\P107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53275"/>
            <a:ext cx="2507843" cy="188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572000" y="2543334"/>
            <a:ext cx="2376731" cy="851153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Сделай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бусы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кукле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Кате”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Пользователь\Desktop\Елена Васильевна\P1070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54" y="3639119"/>
            <a:ext cx="226373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4897" y="5433400"/>
            <a:ext cx="2194624" cy="60282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“Прищепки”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G:\СЕНСОРИКА\IMG_005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73" y="3639119"/>
            <a:ext cx="2287007" cy="198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411760" y="5548171"/>
            <a:ext cx="2160240" cy="545123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“Закрути по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цвету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Users\NinaEvgeniya\Desktop\P10700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4300" y="920697"/>
            <a:ext cx="1956653" cy="188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7094300" y="2696347"/>
            <a:ext cx="1942196" cy="698139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“Закрути по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цвету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F:\СЕНСОРИКА\SDC127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5083" y="3634386"/>
            <a:ext cx="2274094" cy="170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682933" y="5376335"/>
            <a:ext cx="2196244" cy="716959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“Найди зонтику капельку”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C:\Users\NinaEvgeniya\Desktop\P107002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69908" y="3755070"/>
            <a:ext cx="2066588" cy="197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7173787" y="5632702"/>
            <a:ext cx="1944216" cy="676617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Разложи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цвету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537802" y="714933"/>
            <a:ext cx="4134562" cy="41152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4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8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071670" y="1000108"/>
            <a:ext cx="4896544" cy="43204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родителями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leksandr\Desktop\IMG_16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242889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leksandr\Desktop\IMG_21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571612"/>
            <a:ext cx="250033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РОДИТЕЛИ\IMG_1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571612"/>
            <a:ext cx="247651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643042" y="3286124"/>
            <a:ext cx="3071834" cy="85725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страну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Сенсорику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  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5500694" y="3429000"/>
            <a:ext cx="2928958" cy="85725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посредством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диактических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  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F:\РОДИТЕЛИ\IMG_14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71942"/>
            <a:ext cx="2428892" cy="182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F:\РОДИТЕЛИ\IMG_14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21481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14282" y="5857892"/>
            <a:ext cx="2714644" cy="85725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Папка – передвижка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направленные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цвета”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214678" y="5857892"/>
            <a:ext cx="2571768" cy="85725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Папка – передвижка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сенсорика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так важно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её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развивать”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6357950" y="5901644"/>
            <a:ext cx="2571768" cy="85725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Папка – передвижка</a:t>
            </a:r>
          </a:p>
          <a:p>
            <a:pPr algn="ctr"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восптиятие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600" b="1" dirty="0" smtClean="0">
                <a:solidFill>
                  <a:srgbClr val="4105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uk-UA" sz="1600" b="1" dirty="0">
              <a:solidFill>
                <a:srgbClr val="410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Aleksandr\Desktop\ФОТО\FWyiSoJ7iHM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86256"/>
            <a:ext cx="2808312" cy="180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0"/>
            <a:ext cx="91708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714612" y="928670"/>
            <a:ext cx="4896544" cy="432048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 педагогами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ТРеф\Desktop\РМО ЕЛЕНА ВАСИЛЬЕВНА\IMG_41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500174"/>
            <a:ext cx="3711894" cy="2474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500034" y="3969544"/>
            <a:ext cx="3571900" cy="1187647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педсовете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ресурс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представлений о 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сенсорных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эталонов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младшего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860032" y="3786190"/>
            <a:ext cx="2926678" cy="50006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показ на РМО 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sun9-35.userapi.com/impg/WWLmgRXcJ_pjFM6AIDJ1WiyW68uorH6Ccqnzlw/kLcGkFXJk_E.jpg?size=1280x960&amp;quality=96&amp;sign=5cae0443574ffd4d7572ec05aa00b62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295632"/>
            <a:ext cx="2578938" cy="2168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357686" y="6237312"/>
            <a:ext cx="2662586" cy="57107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uk-UA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Выручим</a:t>
            </a:r>
            <a:r>
              <a:rPr lang="uk-UA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Машеньку»</a:t>
            </a:r>
            <a:endParaRPr lang="uk-UA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55"/>
            <a:ext cx="9144000" cy="683788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«Дидактическая игра как ресурс формирования представлений о сенсорных эталонах у детей младшего дошкольного возраста»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G:\СЕНСОРИКА\SDC12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NinaEvgeniya\Desktop\СЕНСОРИКА\SDC12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85992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285992"/>
            <a:ext cx="2768377" cy="2170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13481" y="4994073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«Без игры нет, и не может быть полноценного умственного развития… Игра – это искра, зажигающая огонёк пытливости и любознательности», считал В. А. Сухомлинский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944"/>
            <a:ext cx="9188605" cy="6896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72547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103181" y="1707743"/>
            <a:ext cx="2571768" cy="50006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6115032" y="1697208"/>
            <a:ext cx="2571768" cy="50006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Конец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67544" y="5445224"/>
            <a:ext cx="209550" cy="2000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67544" y="5877272"/>
            <a:ext cx="219075" cy="200025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477069" y="6309320"/>
            <a:ext cx="209550" cy="2190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5360570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 сформировано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5792618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 стадии формирования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6234191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сформировано</a:t>
            </a:r>
            <a:endParaRPr lang="ru-RU" dirty="0"/>
          </a:p>
        </p:txBody>
      </p:sp>
      <p:sp>
        <p:nvSpPr>
          <p:cNvPr id="21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214414" y="714356"/>
            <a:ext cx="6858048" cy="72390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 диагностика по методике Н. В. Верещагиной на конец  2020 -2021 уч.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780404452"/>
              </p:ext>
            </p:extLst>
          </p:nvPr>
        </p:nvGraphicFramePr>
        <p:xfrm>
          <a:off x="4932040" y="2214515"/>
          <a:ext cx="4067944" cy="256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103181" y="4752936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Цвет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03175" y="4726087"/>
            <a:ext cx="1042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31875" y="4736761"/>
            <a:ext cx="1191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величина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20213" y="4738097"/>
            <a:ext cx="119195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величина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12172" y="4738097"/>
            <a:ext cx="1042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96164" y="4716673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Цвет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480444"/>
              </p:ext>
            </p:extLst>
          </p:nvPr>
        </p:nvGraphicFramePr>
        <p:xfrm>
          <a:off x="179512" y="2248679"/>
          <a:ext cx="4214842" cy="253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89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3200"/>
            <a:ext cx="8043890" cy="868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79512" y="1071546"/>
            <a:ext cx="8856984" cy="56698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сформированости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сенсорных эталонах у детей младшего дошкольного возраста была проведена путём педагогических наблюдений, анализа результатов и сделаны следующие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Прослеживается положительная динамика освоения детьми сенсорных эталонов формы, цвета, и величины предметов. </a:t>
            </a:r>
          </a:p>
          <a:p>
            <a:pPr lvl="1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имеют представления о разновидностях дидактических игр и основных правил игры. </a:t>
            </a:r>
          </a:p>
          <a:p>
            <a:pPr lvl="1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желанием играют в дидактические игры на формирование сенсорных эталонов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самостоятельной деятельности.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рослеживается повышение самооценки детей, их уверенности в себе.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рослеживается активное развитие творческих способностей, любознательности, наблюдательности.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аблюдается  развитие внимания, наглядно-действенного мышления, зрительного и слухового восприятия, памяти, речи детей (расширение словарного запаса, правильность речи).</a:t>
            </a:r>
          </a:p>
          <a:p>
            <a:pPr lvl="1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формируются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самостоятельной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Пополнена предметно-развивающая среда группы новыми,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авторскими, дидактическими играми по сенсорному развитию.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родителей повысился уровень знаний по сенсорному развитию. С желанием создают дома условия для дидактических игр и правильно подбирают их.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8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Диапазон личного вклада в развитие образования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95537" y="785794"/>
            <a:ext cx="8568952" cy="5857916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перспективный план работы по формированию представлений о  сенсорных эталонов с использованием дидактических игр в младшей группе.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Программа саморазвития на тему «Сенсорное развитие детей младшего дошкольного возраста посредством дидактических игр».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Конспекты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ООД : «В гости к зайчику», 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“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Выручим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 Машеньку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 и др.</a:t>
            </a:r>
          </a:p>
          <a:p>
            <a:pPr>
              <a:buFontTx/>
              <a:buChar char="-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дидактических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сенсорных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эталонов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младшего дошкольного возраста.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дидактических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сенсорных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эталонов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младшего дошкольного возраста.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родителей были разработаны методические рекомендации по совместной деятельности с ребёнком дома, методические рекомендации для проведения дидактических игр, изготовление дидактических игр на формирование сенсорных эталонов.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Разработаны: конспект родительского собрания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“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Мастер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 - 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класс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 “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Путешествие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 в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страну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Сенсорику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”.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посредством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дидактических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”.   Папки-передвижки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““Дидактические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направленные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цвета”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“Что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сенсорика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так важно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её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развивать”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“Дидактические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” и т.д.  </a:t>
            </a:r>
          </a:p>
          <a:p>
            <a:pPr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Памятки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буклеты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endParaRPr lang="uk-UA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338" y="0"/>
            <a:ext cx="9173337" cy="6902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6766" cy="928694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Транслируемость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практических достижений профессиональной деятельности педагогического работника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58046" y="1124744"/>
            <a:ext cx="4236522" cy="57150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ДОО и</a:t>
            </a:r>
          </a:p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Муниципальный уровень</a:t>
            </a:r>
            <a:endParaRPr lang="uk-UA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91462" y="1772816"/>
            <a:ext cx="3876482" cy="508518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41050E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-"/>
            </a:pPr>
            <a:endParaRPr lang="uk-UA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Показ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презенаций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  “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Лучшее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офомление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группы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”, 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РМО</a:t>
            </a:r>
          </a:p>
          <a:p>
            <a:pPr>
              <a:buFontTx/>
              <a:buChar char="-"/>
            </a:pP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Победитель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 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профессионального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конкурса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“Воспитатель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России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 2020 г.”</a:t>
            </a:r>
            <a:endParaRPr lang="uk-UA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конкурса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учительских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сайтов”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2020 г.</a:t>
            </a:r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Персональный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 сайт </a:t>
            </a:r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Выступление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педагогическом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«Дидактическая игра как ресурс формирования представлений о сенсорных эталонов у детей младшего дошкольного возраста.</a:t>
            </a:r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Открытые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участия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“Воспитатель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России”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РМО., в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Участие в муниципальном этапе конкурса «Моя профессиональная карьера»</a:t>
            </a:r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>
              <a:solidFill>
                <a:srgbClr val="4105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4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5333203" y="908720"/>
            <a:ext cx="3600400" cy="591389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и</a:t>
            </a:r>
          </a:p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федеральный уровень</a:t>
            </a:r>
            <a:endParaRPr lang="uk-UA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557330" y="1564568"/>
            <a:ext cx="4479166" cy="5293432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41050E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Публикация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в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сборнике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uk-UA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материалов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Разработка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 и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решение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актуальных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научных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 проблем: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Вопросы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теории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 и практики на тему: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Дидактическая игра как средство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развития представления об эталонах цвета у детей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младшего дошкольного возраста»</a:t>
            </a:r>
            <a:endParaRPr lang="uk-UA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Публикация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официальном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сайте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Всеросийского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издания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Портал Педагога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Открытое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итегрированное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Выручим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Машеньку” и т. д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Публикация</a:t>
            </a:r>
            <a:r>
              <a:rPr lang="uk-U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«Дидактические игры своими руками по сенсорному развитию»</a:t>
            </a:r>
            <a:endParaRPr lang="uk-UA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заочного тура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регионального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этапа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Всеросийского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конкурса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</a:p>
          <a:p>
            <a:pPr>
              <a:buFontTx/>
              <a:buChar char="-"/>
              <a:defRPr/>
            </a:pP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всеросийских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конференциях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тестированиях</a:t>
            </a:r>
            <a:endParaRPr lang="uk-UA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 конкурсах.</a:t>
            </a:r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uk-UA" sz="1600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77" y="5809"/>
            <a:ext cx="9144000" cy="68521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85" y="189114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07266" y="476672"/>
            <a:ext cx="8724713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Аванесова, В.Н. Обучение самых маленьких в детском саду [Текст] / В.Н. Аванесова. - М.: Просвещение,1968. - 113с.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Губанова Н.Ф.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в детском саду. Программа и методические рекомендации.-М.: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-синтез, 2006.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Запорожец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Сенсорное воспитание дошкольников [Текст] / А.В. Запорожец. - М.: Просвещение, 1963. - 98с.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Венгер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Воспитание сенсорной культуры ребенка: книга для воспитателей детского сада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Венгер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Л.А., Пилюгина Е.Г. - М.: Просвещение , 1998. 11. Глушкова, Г. Игра или упражнение // Дошкольное воспитание, – 2008. – № 12. – с.29 – 34.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Л.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Венгер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Дидактические игры и упражнения по сенсорному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воспитанию дошкольников.— М.: Просвещение, 2008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Никитина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Сенсорные уголки для диагностики [Текст] / Е. Никитина // 0бруч.- 2006.- №2.- С. 15.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до школы. Примерная общеобразовательная программа дошкольного образования / Под ред. Н. Е.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С. Ко-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А. Васильевой. — М.: МОЗАИКА-СИНТЕЗ, 2014.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Панова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Н. Дидактические игры-занятия в ДОУ (младший возраст): Практическое пособие для воспитателей и методистов ДОУ [Текст] / Е. Н. Панова.– Воронеж.: Учитель, 2006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.Пилюгина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Э.Г. Занятия по сенсорному воспитанию [Текст]: Учебное пособие / Э.Г. Пилюгина.- М.: Политиздат, 2003. – 198с.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Плеханов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Теория и практика Марии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[Текст]: / А. Плеханов // Журнал Дошкольное воспитание. – 2009.-№10. – с. 66 – 70.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Поздоровкина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Н.В. Сенсорное развитие детей младшего дошкольного возраста средствами дидактических игр [Электронный ресурс] / работа с 45 дошкольниками. - Режим доступа- http://nsportal.ru/detskii-sad/raznoe/sensornoerazvitie-detey-mladshego-doshkolnogo-vozrasta-sredstvami-didakticheskih - Заголовок с экрана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Пилюгина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Э.Г. Сенсорные способности малыша. Игры на развитие цвета, формы, величины у детей раннего возраста [Текст]: Книга для воспитателей детского сада и родителей / Э.Г. Пилюгина, - М.: Просвещение, 2, АО «Учебная литература», 2010. – 135с.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Тихеева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Е.И. Воспитатель должен не только любить детей, но и знать их возрастные особенности [Текст] /Е.И. Тихеева// Дошкольное воспитание. - 2002. - №10. - С.90-93.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25732" y="775738"/>
            <a:ext cx="8501122" cy="5286412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60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://trefilova-tatyana.nethouse.ru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://www.maam.ru/users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мини сайт: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nsportal.ru/trefilova-tatyana-vasilevna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396" y="0"/>
            <a:ext cx="9325121" cy="7015983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838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Условия формирования личного вклада педагога в развитие образования</a:t>
            </a: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000" b="1" i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3543" y="1158692"/>
            <a:ext cx="892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2998" y="1041948"/>
            <a:ext cx="3094415" cy="80824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Научно-исследовательские</a:t>
            </a:r>
            <a:endParaRPr lang="uk-U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563888" y="1041948"/>
            <a:ext cx="2621432" cy="80824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</a:t>
            </a:r>
            <a:endParaRPr lang="uk-U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6549774" y="986092"/>
            <a:ext cx="2533959" cy="86409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Организационно-педагогические</a:t>
            </a:r>
            <a:endParaRPr lang="uk-UA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Блок-схема: альтернативний процес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948438"/>
            <a:ext cx="2880320" cy="4720922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трудов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ученых: 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А. В.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Запорожца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А. П.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Усовой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О. М. Дьяченко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Е. 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Тихеевой, посвященных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опросам использования дидактической игры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ресурса формирования представлений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сенсорных эталонах у детей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ий процес 3"/>
          <p:cNvSpPr txBox="1">
            <a:spLocks noChangeArrowheads="1"/>
          </p:cNvSpPr>
          <p:nvPr/>
        </p:nvSpPr>
        <p:spPr bwMode="auto">
          <a:xfrm>
            <a:off x="3563888" y="1988840"/>
            <a:ext cx="2520280" cy="4464496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методической литературы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изучение опыта работы других ДОУ, подбор методических пособий, разработка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изготовление дидактических игр по этой теме.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альтернативний процес 3"/>
          <p:cNvSpPr txBox="1">
            <a:spLocks noChangeArrowheads="1"/>
          </p:cNvSpPr>
          <p:nvPr/>
        </p:nvSpPr>
        <p:spPr bwMode="auto">
          <a:xfrm>
            <a:off x="6549774" y="1958517"/>
            <a:ext cx="2491115" cy="4494819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профессиональных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конкурсах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различного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Публикация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сборниках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всероссийском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уровне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педагогических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интернет-сообществах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персональном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сайте.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Саморазвитие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94" y="0"/>
            <a:ext cx="9170894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66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Актуальность личного вклада педагога в развитие образования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30"/>
          <p:cNvGrpSpPr>
            <a:grpSpLocks/>
          </p:cNvGrpSpPr>
          <p:nvPr/>
        </p:nvGrpSpPr>
        <p:grpSpPr bwMode="auto">
          <a:xfrm>
            <a:off x="2627785" y="4653136"/>
            <a:ext cx="4176464" cy="1172590"/>
            <a:chOff x="5719407" y="3851528"/>
            <a:chExt cx="3260255" cy="1349560"/>
          </a:xfrm>
        </p:grpSpPr>
        <p:sp>
          <p:nvSpPr>
            <p:cNvPr id="8" name="object 31"/>
            <p:cNvSpPr>
              <a:spLocks/>
            </p:cNvSpPr>
            <p:nvPr/>
          </p:nvSpPr>
          <p:spPr bwMode="auto">
            <a:xfrm>
              <a:off x="8611997" y="3851528"/>
              <a:ext cx="367665" cy="464184"/>
            </a:xfrm>
            <a:custGeom>
              <a:avLst/>
              <a:gdLst>
                <a:gd name="T0" fmla="*/ 270390 w 367665"/>
                <a:gd name="T1" fmla="*/ 159258 h 464185"/>
                <a:gd name="T2" fmla="*/ 88137 w 367665"/>
                <a:gd name="T3" fmla="*/ 159258 h 464185"/>
                <a:gd name="T4" fmla="*/ 136246 w 367665"/>
                <a:gd name="T5" fmla="*/ 185143 h 464185"/>
                <a:gd name="T6" fmla="*/ 180014 w 367665"/>
                <a:gd name="T7" fmla="*/ 214005 h 464185"/>
                <a:gd name="T8" fmla="*/ 219098 w 367665"/>
                <a:gd name="T9" fmla="*/ 245400 h 464185"/>
                <a:gd name="T10" fmla="*/ 253155 w 367665"/>
                <a:gd name="T11" fmla="*/ 278958 h 464185"/>
                <a:gd name="T12" fmla="*/ 281843 w 367665"/>
                <a:gd name="T13" fmla="*/ 314236 h 464185"/>
                <a:gd name="T14" fmla="*/ 304818 w 367665"/>
                <a:gd name="T15" fmla="*/ 350814 h 464185"/>
                <a:gd name="T16" fmla="*/ 321738 w 367665"/>
                <a:gd name="T17" fmla="*/ 388274 h 464185"/>
                <a:gd name="T18" fmla="*/ 332260 w 367665"/>
                <a:gd name="T19" fmla="*/ 426195 h 464185"/>
                <a:gd name="T20" fmla="*/ 336042 w 367665"/>
                <a:gd name="T21" fmla="*/ 464160 h 464185"/>
                <a:gd name="T22" fmla="*/ 353628 w 367665"/>
                <a:gd name="T23" fmla="*/ 430532 h 464185"/>
                <a:gd name="T24" fmla="*/ 363939 w 367665"/>
                <a:gd name="T25" fmla="*/ 395290 h 464185"/>
                <a:gd name="T26" fmla="*/ 367210 w 367665"/>
                <a:gd name="T27" fmla="*/ 358884 h 464185"/>
                <a:gd name="T28" fmla="*/ 363680 w 367665"/>
                <a:gd name="T29" fmla="*/ 321764 h 464185"/>
                <a:gd name="T30" fmla="*/ 353587 w 367665"/>
                <a:gd name="T31" fmla="*/ 284380 h 464185"/>
                <a:gd name="T32" fmla="*/ 337169 w 367665"/>
                <a:gd name="T33" fmla="*/ 247180 h 464185"/>
                <a:gd name="T34" fmla="*/ 314662 w 367665"/>
                <a:gd name="T35" fmla="*/ 210640 h 464185"/>
                <a:gd name="T36" fmla="*/ 286305 w 367665"/>
                <a:gd name="T37" fmla="*/ 175161 h 464185"/>
                <a:gd name="T38" fmla="*/ 270390 w 367665"/>
                <a:gd name="T39" fmla="*/ 159258 h 464185"/>
                <a:gd name="T40" fmla="*/ 134747 w 367665"/>
                <a:gd name="T41" fmla="*/ 0 h 464185"/>
                <a:gd name="T42" fmla="*/ 0 w 367665"/>
                <a:gd name="T43" fmla="*/ 66294 h 464185"/>
                <a:gd name="T44" fmla="*/ 72644 w 367665"/>
                <a:gd name="T45" fmla="*/ 212344 h 464185"/>
                <a:gd name="T46" fmla="*/ 88137 w 367665"/>
                <a:gd name="T47" fmla="*/ 159258 h 464185"/>
                <a:gd name="T48" fmla="*/ 270390 w 367665"/>
                <a:gd name="T49" fmla="*/ 159258 h 464185"/>
                <a:gd name="T50" fmla="*/ 252335 w 367665"/>
                <a:gd name="T51" fmla="*/ 141216 h 464185"/>
                <a:gd name="T52" fmla="*/ 212990 w 367665"/>
                <a:gd name="T53" fmla="*/ 109255 h 464185"/>
                <a:gd name="T54" fmla="*/ 168507 w 367665"/>
                <a:gd name="T55" fmla="*/ 79728 h 464185"/>
                <a:gd name="T56" fmla="*/ 119125 w 367665"/>
                <a:gd name="T57" fmla="*/ 53086 h 464185"/>
                <a:gd name="T58" fmla="*/ 134747 w 367665"/>
                <a:gd name="T59" fmla="*/ 0 h 4641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7665"/>
                <a:gd name="T91" fmla="*/ 0 h 464185"/>
                <a:gd name="T92" fmla="*/ 367665 w 367665"/>
                <a:gd name="T93" fmla="*/ 464185 h 46418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7665" h="464185">
                  <a:moveTo>
                    <a:pt x="270390" y="159258"/>
                  </a:moveTo>
                  <a:lnTo>
                    <a:pt x="88137" y="159258"/>
                  </a:lnTo>
                  <a:lnTo>
                    <a:pt x="136246" y="185143"/>
                  </a:lnTo>
                  <a:lnTo>
                    <a:pt x="180014" y="214005"/>
                  </a:lnTo>
                  <a:lnTo>
                    <a:pt x="219098" y="245425"/>
                  </a:lnTo>
                  <a:lnTo>
                    <a:pt x="253155" y="278983"/>
                  </a:lnTo>
                  <a:lnTo>
                    <a:pt x="281843" y="314261"/>
                  </a:lnTo>
                  <a:lnTo>
                    <a:pt x="304818" y="350839"/>
                  </a:lnTo>
                  <a:lnTo>
                    <a:pt x="321738" y="388299"/>
                  </a:lnTo>
                  <a:lnTo>
                    <a:pt x="332260" y="426220"/>
                  </a:lnTo>
                  <a:lnTo>
                    <a:pt x="336042" y="464185"/>
                  </a:lnTo>
                  <a:lnTo>
                    <a:pt x="353628" y="430557"/>
                  </a:lnTo>
                  <a:lnTo>
                    <a:pt x="363939" y="395315"/>
                  </a:lnTo>
                  <a:lnTo>
                    <a:pt x="367210" y="358909"/>
                  </a:lnTo>
                  <a:lnTo>
                    <a:pt x="363680" y="321789"/>
                  </a:lnTo>
                  <a:lnTo>
                    <a:pt x="353587" y="284405"/>
                  </a:lnTo>
                  <a:lnTo>
                    <a:pt x="337169" y="247205"/>
                  </a:lnTo>
                  <a:lnTo>
                    <a:pt x="314662" y="210640"/>
                  </a:lnTo>
                  <a:lnTo>
                    <a:pt x="286305" y="175161"/>
                  </a:lnTo>
                  <a:lnTo>
                    <a:pt x="270390" y="159258"/>
                  </a:lnTo>
                  <a:close/>
                </a:path>
                <a:path w="367665" h="464185">
                  <a:moveTo>
                    <a:pt x="134747" y="0"/>
                  </a:moveTo>
                  <a:lnTo>
                    <a:pt x="0" y="66294"/>
                  </a:lnTo>
                  <a:lnTo>
                    <a:pt x="72644" y="212344"/>
                  </a:lnTo>
                  <a:lnTo>
                    <a:pt x="88137" y="159258"/>
                  </a:lnTo>
                  <a:lnTo>
                    <a:pt x="270390" y="159258"/>
                  </a:lnTo>
                  <a:lnTo>
                    <a:pt x="252335" y="141216"/>
                  </a:lnTo>
                  <a:lnTo>
                    <a:pt x="212990" y="109255"/>
                  </a:lnTo>
                  <a:lnTo>
                    <a:pt x="168507" y="79728"/>
                  </a:lnTo>
                  <a:lnTo>
                    <a:pt x="119125" y="53086"/>
                  </a:lnTo>
                  <a:lnTo>
                    <a:pt x="134747" y="0"/>
                  </a:lnTo>
                  <a:close/>
                </a:path>
              </a:pathLst>
            </a:custGeom>
            <a:solidFill>
              <a:srgbClr val="FFF1CC"/>
            </a:solidFill>
            <a:ln w="1587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9" name="object 32"/>
            <p:cNvSpPr>
              <a:spLocks/>
            </p:cNvSpPr>
            <p:nvPr/>
          </p:nvSpPr>
          <p:spPr bwMode="auto">
            <a:xfrm>
              <a:off x="5719407" y="4705095"/>
              <a:ext cx="342265" cy="495934"/>
            </a:xfrm>
            <a:custGeom>
              <a:avLst/>
              <a:gdLst>
                <a:gd name="T0" fmla="*/ 37883 w 342264"/>
                <a:gd name="T1" fmla="*/ 0 h 495935"/>
                <a:gd name="T2" fmla="*/ 7530 w 342264"/>
                <a:gd name="T3" fmla="*/ 99821 h 495935"/>
                <a:gd name="T4" fmla="*/ 0 w 342264"/>
                <a:gd name="T5" fmla="*/ 140543 h 495935"/>
                <a:gd name="T6" fmla="*/ 1507 w 342264"/>
                <a:gd name="T7" fmla="*/ 182255 h 495935"/>
                <a:gd name="T8" fmla="*/ 11627 w 342264"/>
                <a:gd name="T9" fmla="*/ 224291 h 495935"/>
                <a:gd name="T10" fmla="*/ 29935 w 342264"/>
                <a:gd name="T11" fmla="*/ 265980 h 495935"/>
                <a:gd name="T12" fmla="*/ 56006 w 342264"/>
                <a:gd name="T13" fmla="*/ 306646 h 495935"/>
                <a:gd name="T14" fmla="*/ 89413 w 342264"/>
                <a:gd name="T15" fmla="*/ 345659 h 495935"/>
                <a:gd name="T16" fmla="*/ 129731 w 342264"/>
                <a:gd name="T17" fmla="*/ 382333 h 495935"/>
                <a:gd name="T18" fmla="*/ 176560 w 342264"/>
                <a:gd name="T19" fmla="*/ 416001 h 495935"/>
                <a:gd name="T20" fmla="*/ 229424 w 342264"/>
                <a:gd name="T21" fmla="*/ 445998 h 495935"/>
                <a:gd name="T22" fmla="*/ 214184 w 342264"/>
                <a:gd name="T23" fmla="*/ 495909 h 495935"/>
                <a:gd name="T24" fmla="*/ 341946 w 342264"/>
                <a:gd name="T25" fmla="*/ 434822 h 495935"/>
                <a:gd name="T26" fmla="*/ 299247 w 342264"/>
                <a:gd name="T27" fmla="*/ 346176 h 495935"/>
                <a:gd name="T28" fmla="*/ 259904 w 342264"/>
                <a:gd name="T29" fmla="*/ 346176 h 495935"/>
                <a:gd name="T30" fmla="*/ 207036 w 342264"/>
                <a:gd name="T31" fmla="*/ 316179 h 495935"/>
                <a:gd name="T32" fmla="*/ 160195 w 342264"/>
                <a:gd name="T33" fmla="*/ 282511 h 495935"/>
                <a:gd name="T34" fmla="*/ 119860 w 342264"/>
                <a:gd name="T35" fmla="*/ 245862 h 495935"/>
                <a:gd name="T36" fmla="*/ 86433 w 342264"/>
                <a:gd name="T37" fmla="*/ 206849 h 495935"/>
                <a:gd name="T38" fmla="*/ 60341 w 342264"/>
                <a:gd name="T39" fmla="*/ 166163 h 495935"/>
                <a:gd name="T40" fmla="*/ 42013 w 342264"/>
                <a:gd name="T41" fmla="*/ 124469 h 495935"/>
                <a:gd name="T42" fmla="*/ 31876 w 342264"/>
                <a:gd name="T43" fmla="*/ 82433 h 495935"/>
                <a:gd name="T44" fmla="*/ 30357 w 342264"/>
                <a:gd name="T45" fmla="*/ 40721 h 495935"/>
                <a:gd name="T46" fmla="*/ 37883 w 342264"/>
                <a:gd name="T47" fmla="*/ 0 h 495935"/>
                <a:gd name="T48" fmla="*/ 275144 w 342264"/>
                <a:gd name="T49" fmla="*/ 296138 h 495935"/>
                <a:gd name="T50" fmla="*/ 259904 w 342264"/>
                <a:gd name="T51" fmla="*/ 346176 h 495935"/>
                <a:gd name="T52" fmla="*/ 299247 w 342264"/>
                <a:gd name="T53" fmla="*/ 346176 h 495935"/>
                <a:gd name="T54" fmla="*/ 275144 w 342264"/>
                <a:gd name="T55" fmla="*/ 296138 h 4959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2264"/>
                <a:gd name="T85" fmla="*/ 0 h 495935"/>
                <a:gd name="T86" fmla="*/ 342264 w 342264"/>
                <a:gd name="T87" fmla="*/ 495935 h 4959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2264" h="495935">
                  <a:moveTo>
                    <a:pt x="37883" y="0"/>
                  </a:moveTo>
                  <a:lnTo>
                    <a:pt x="7530" y="99821"/>
                  </a:lnTo>
                  <a:lnTo>
                    <a:pt x="0" y="140543"/>
                  </a:lnTo>
                  <a:lnTo>
                    <a:pt x="1507" y="182255"/>
                  </a:lnTo>
                  <a:lnTo>
                    <a:pt x="11627" y="224291"/>
                  </a:lnTo>
                  <a:lnTo>
                    <a:pt x="29935" y="265985"/>
                  </a:lnTo>
                  <a:lnTo>
                    <a:pt x="56006" y="306671"/>
                  </a:lnTo>
                  <a:lnTo>
                    <a:pt x="89413" y="345684"/>
                  </a:lnTo>
                  <a:lnTo>
                    <a:pt x="129731" y="382358"/>
                  </a:lnTo>
                  <a:lnTo>
                    <a:pt x="176535" y="416026"/>
                  </a:lnTo>
                  <a:lnTo>
                    <a:pt x="229399" y="446023"/>
                  </a:lnTo>
                  <a:lnTo>
                    <a:pt x="214159" y="495934"/>
                  </a:lnTo>
                  <a:lnTo>
                    <a:pt x="341921" y="434847"/>
                  </a:lnTo>
                  <a:lnTo>
                    <a:pt x="299222" y="346201"/>
                  </a:lnTo>
                  <a:lnTo>
                    <a:pt x="259879" y="346201"/>
                  </a:lnTo>
                  <a:lnTo>
                    <a:pt x="207011" y="316204"/>
                  </a:lnTo>
                  <a:lnTo>
                    <a:pt x="160195" y="282536"/>
                  </a:lnTo>
                  <a:lnTo>
                    <a:pt x="119860" y="245862"/>
                  </a:lnTo>
                  <a:lnTo>
                    <a:pt x="86433" y="206849"/>
                  </a:lnTo>
                  <a:lnTo>
                    <a:pt x="60341" y="166163"/>
                  </a:lnTo>
                  <a:lnTo>
                    <a:pt x="42013" y="124469"/>
                  </a:lnTo>
                  <a:lnTo>
                    <a:pt x="31876" y="82433"/>
                  </a:lnTo>
                  <a:lnTo>
                    <a:pt x="30357" y="40721"/>
                  </a:lnTo>
                  <a:lnTo>
                    <a:pt x="37883" y="0"/>
                  </a:lnTo>
                  <a:close/>
                </a:path>
                <a:path w="342264" h="495935">
                  <a:moveTo>
                    <a:pt x="275119" y="296163"/>
                  </a:moveTo>
                  <a:lnTo>
                    <a:pt x="259879" y="346201"/>
                  </a:lnTo>
                  <a:lnTo>
                    <a:pt x="299222" y="346201"/>
                  </a:lnTo>
                  <a:lnTo>
                    <a:pt x="275119" y="296163"/>
                  </a:lnTo>
                  <a:close/>
                </a:path>
              </a:pathLst>
            </a:custGeom>
            <a:solidFill>
              <a:srgbClr val="FFFFCC"/>
            </a:solidFill>
            <a:ln w="1587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0" name="object 33"/>
            <p:cNvSpPr>
              <a:spLocks/>
            </p:cNvSpPr>
            <p:nvPr/>
          </p:nvSpPr>
          <p:spPr bwMode="auto">
            <a:xfrm>
              <a:off x="5749417" y="4536791"/>
              <a:ext cx="487680" cy="220979"/>
            </a:xfrm>
            <a:custGeom>
              <a:avLst/>
              <a:gdLst>
                <a:gd name="T0" fmla="*/ 301941 w 487679"/>
                <a:gd name="T1" fmla="*/ 0 h 220979"/>
                <a:gd name="T2" fmla="*/ 251538 w 487679"/>
                <a:gd name="T3" fmla="*/ 3490 h 220979"/>
                <a:gd name="T4" fmla="*/ 204300 w 487679"/>
                <a:gd name="T5" fmla="*/ 11774 h 220979"/>
                <a:gd name="T6" fmla="*/ 160765 w 487679"/>
                <a:gd name="T7" fmla="*/ 24600 h 220979"/>
                <a:gd name="T8" fmla="*/ 121396 w 487679"/>
                <a:gd name="T9" fmla="*/ 41717 h 220979"/>
                <a:gd name="T10" fmla="*/ 86680 w 487679"/>
                <a:gd name="T11" fmla="*/ 62870 h 220979"/>
                <a:gd name="T12" fmla="*/ 57107 w 487679"/>
                <a:gd name="T13" fmla="*/ 87809 h 220979"/>
                <a:gd name="T14" fmla="*/ 15340 w 487679"/>
                <a:gd name="T15" fmla="*/ 148034 h 220979"/>
                <a:gd name="T16" fmla="*/ 0 w 487679"/>
                <a:gd name="T17" fmla="*/ 220374 h 220979"/>
                <a:gd name="T18" fmla="*/ 25622 w 487679"/>
                <a:gd name="T19" fmla="*/ 188771 h 220979"/>
                <a:gd name="T20" fmla="*/ 57595 w 487679"/>
                <a:gd name="T21" fmla="*/ 161724 h 220979"/>
                <a:gd name="T22" fmla="*/ 95210 w 487679"/>
                <a:gd name="T23" fmla="*/ 139377 h 220979"/>
                <a:gd name="T24" fmla="*/ 137763 w 487679"/>
                <a:gd name="T25" fmla="*/ 121875 h 220979"/>
                <a:gd name="T26" fmla="*/ 184546 w 487679"/>
                <a:gd name="T27" fmla="*/ 109360 h 220979"/>
                <a:gd name="T28" fmla="*/ 234854 w 487679"/>
                <a:gd name="T29" fmla="*/ 101977 h 220979"/>
                <a:gd name="T30" fmla="*/ 288004 w 487679"/>
                <a:gd name="T31" fmla="*/ 99871 h 220979"/>
                <a:gd name="T32" fmla="*/ 465367 w 487679"/>
                <a:gd name="T33" fmla="*/ 99871 h 220979"/>
                <a:gd name="T34" fmla="*/ 487578 w 487679"/>
                <a:gd name="T35" fmla="*/ 26826 h 220979"/>
                <a:gd name="T36" fmla="*/ 449160 w 487679"/>
                <a:gd name="T37" fmla="*/ 16380 h 220979"/>
                <a:gd name="T38" fmla="*/ 410362 w 487679"/>
                <a:gd name="T39" fmla="*/ 8411 h 220979"/>
                <a:gd name="T40" fmla="*/ 355044 w 487679"/>
                <a:gd name="T41" fmla="*/ 1556 h 220979"/>
                <a:gd name="T42" fmla="*/ 301941 w 487679"/>
                <a:gd name="T43" fmla="*/ 0 h 220979"/>
                <a:gd name="T44" fmla="*/ 465367 w 487679"/>
                <a:gd name="T45" fmla="*/ 99871 h 220979"/>
                <a:gd name="T46" fmla="*/ 288004 w 487679"/>
                <a:gd name="T47" fmla="*/ 99871 h 220979"/>
                <a:gd name="T48" fmla="*/ 343241 w 487679"/>
                <a:gd name="T49" fmla="*/ 103184 h 220979"/>
                <a:gd name="T50" fmla="*/ 399884 w 487679"/>
                <a:gd name="T51" fmla="*/ 112062 h 220979"/>
                <a:gd name="T52" fmla="*/ 457225 w 487679"/>
                <a:gd name="T53" fmla="*/ 126648 h 220979"/>
                <a:gd name="T54" fmla="*/ 465367 w 487679"/>
                <a:gd name="T55" fmla="*/ 99871 h 22097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7679"/>
                <a:gd name="T85" fmla="*/ 0 h 220979"/>
                <a:gd name="T86" fmla="*/ 487679 w 487679"/>
                <a:gd name="T87" fmla="*/ 220979 h 22097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7679" h="220979">
                  <a:moveTo>
                    <a:pt x="301916" y="0"/>
                  </a:moveTo>
                  <a:lnTo>
                    <a:pt x="251513" y="3490"/>
                  </a:lnTo>
                  <a:lnTo>
                    <a:pt x="204300" y="11774"/>
                  </a:lnTo>
                  <a:lnTo>
                    <a:pt x="160765" y="24600"/>
                  </a:lnTo>
                  <a:lnTo>
                    <a:pt x="121396" y="41717"/>
                  </a:lnTo>
                  <a:lnTo>
                    <a:pt x="86680" y="62870"/>
                  </a:lnTo>
                  <a:lnTo>
                    <a:pt x="57107" y="87809"/>
                  </a:lnTo>
                  <a:lnTo>
                    <a:pt x="15340" y="148034"/>
                  </a:lnTo>
                  <a:lnTo>
                    <a:pt x="0" y="220374"/>
                  </a:lnTo>
                  <a:lnTo>
                    <a:pt x="25622" y="188771"/>
                  </a:lnTo>
                  <a:lnTo>
                    <a:pt x="57595" y="161724"/>
                  </a:lnTo>
                  <a:lnTo>
                    <a:pt x="95210" y="139377"/>
                  </a:lnTo>
                  <a:lnTo>
                    <a:pt x="137763" y="121875"/>
                  </a:lnTo>
                  <a:lnTo>
                    <a:pt x="184546" y="109360"/>
                  </a:lnTo>
                  <a:lnTo>
                    <a:pt x="234854" y="101977"/>
                  </a:lnTo>
                  <a:lnTo>
                    <a:pt x="287979" y="99871"/>
                  </a:lnTo>
                  <a:lnTo>
                    <a:pt x="465342" y="99871"/>
                  </a:lnTo>
                  <a:lnTo>
                    <a:pt x="487553" y="26826"/>
                  </a:lnTo>
                  <a:lnTo>
                    <a:pt x="449135" y="16380"/>
                  </a:lnTo>
                  <a:lnTo>
                    <a:pt x="410337" y="8411"/>
                  </a:lnTo>
                  <a:lnTo>
                    <a:pt x="355019" y="1556"/>
                  </a:lnTo>
                  <a:lnTo>
                    <a:pt x="301916" y="0"/>
                  </a:lnTo>
                  <a:close/>
                </a:path>
                <a:path w="487679" h="220979">
                  <a:moveTo>
                    <a:pt x="465342" y="99871"/>
                  </a:moveTo>
                  <a:lnTo>
                    <a:pt x="287979" y="99871"/>
                  </a:lnTo>
                  <a:lnTo>
                    <a:pt x="343216" y="103184"/>
                  </a:lnTo>
                  <a:lnTo>
                    <a:pt x="399859" y="112062"/>
                  </a:lnTo>
                  <a:lnTo>
                    <a:pt x="457200" y="126648"/>
                  </a:lnTo>
                  <a:lnTo>
                    <a:pt x="465342" y="99871"/>
                  </a:lnTo>
                  <a:close/>
                </a:path>
              </a:pathLst>
            </a:custGeom>
            <a:solidFill>
              <a:srgbClr val="CDCDA3"/>
            </a:solidFill>
            <a:ln w="1587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1" name="object 34"/>
            <p:cNvSpPr>
              <a:spLocks/>
            </p:cNvSpPr>
            <p:nvPr/>
          </p:nvSpPr>
          <p:spPr bwMode="auto">
            <a:xfrm>
              <a:off x="5719407" y="4536878"/>
              <a:ext cx="518159" cy="664210"/>
            </a:xfrm>
            <a:custGeom>
              <a:avLst/>
              <a:gdLst>
                <a:gd name="T0" fmla="*/ 37883 w 518160"/>
                <a:gd name="T1" fmla="*/ 168217 h 664210"/>
                <a:gd name="T2" fmla="*/ 30357 w 518160"/>
                <a:gd name="T3" fmla="*/ 208939 h 664210"/>
                <a:gd name="T4" fmla="*/ 31876 w 518160"/>
                <a:gd name="T5" fmla="*/ 250651 h 664210"/>
                <a:gd name="T6" fmla="*/ 42013 w 518160"/>
                <a:gd name="T7" fmla="*/ 292686 h 664210"/>
                <a:gd name="T8" fmla="*/ 60341 w 518160"/>
                <a:gd name="T9" fmla="*/ 334380 h 664210"/>
                <a:gd name="T10" fmla="*/ 86433 w 518160"/>
                <a:gd name="T11" fmla="*/ 375067 h 664210"/>
                <a:gd name="T12" fmla="*/ 119860 w 518160"/>
                <a:gd name="T13" fmla="*/ 414080 h 664210"/>
                <a:gd name="T14" fmla="*/ 160195 w 518160"/>
                <a:gd name="T15" fmla="*/ 450753 h 664210"/>
                <a:gd name="T16" fmla="*/ 207011 w 518160"/>
                <a:gd name="T17" fmla="*/ 484422 h 664210"/>
                <a:gd name="T18" fmla="*/ 259854 w 518160"/>
                <a:gd name="T19" fmla="*/ 514419 h 664210"/>
                <a:gd name="T20" fmla="*/ 275114 w 518160"/>
                <a:gd name="T21" fmla="*/ 464381 h 664210"/>
                <a:gd name="T22" fmla="*/ 341896 w 518160"/>
                <a:gd name="T23" fmla="*/ 603065 h 664210"/>
                <a:gd name="T24" fmla="*/ 214159 w 518160"/>
                <a:gd name="T25" fmla="*/ 664152 h 664210"/>
                <a:gd name="T26" fmla="*/ 229399 w 518160"/>
                <a:gd name="T27" fmla="*/ 614241 h 664210"/>
                <a:gd name="T28" fmla="*/ 176535 w 518160"/>
                <a:gd name="T29" fmla="*/ 584244 h 664210"/>
                <a:gd name="T30" fmla="*/ 129731 w 518160"/>
                <a:gd name="T31" fmla="*/ 550575 h 664210"/>
                <a:gd name="T32" fmla="*/ 89413 w 518160"/>
                <a:gd name="T33" fmla="*/ 513902 h 664210"/>
                <a:gd name="T34" fmla="*/ 56006 w 518160"/>
                <a:gd name="T35" fmla="*/ 474889 h 664210"/>
                <a:gd name="T36" fmla="*/ 29935 w 518160"/>
                <a:gd name="T37" fmla="*/ 434202 h 664210"/>
                <a:gd name="T38" fmla="*/ 11627 w 518160"/>
                <a:gd name="T39" fmla="*/ 392508 h 664210"/>
                <a:gd name="T40" fmla="*/ 1507 w 518160"/>
                <a:gd name="T41" fmla="*/ 350473 h 664210"/>
                <a:gd name="T42" fmla="*/ 0 w 518160"/>
                <a:gd name="T43" fmla="*/ 308761 h 664210"/>
                <a:gd name="T44" fmla="*/ 7530 w 518160"/>
                <a:gd name="T45" fmla="*/ 268039 h 664210"/>
                <a:gd name="T46" fmla="*/ 37883 w 518160"/>
                <a:gd name="T47" fmla="*/ 168217 h 664210"/>
                <a:gd name="T48" fmla="*/ 52420 w 518160"/>
                <a:gd name="T49" fmla="*/ 133601 h 664210"/>
                <a:gd name="T50" fmla="*/ 73486 w 518160"/>
                <a:gd name="T51" fmla="*/ 102571 h 664210"/>
                <a:gd name="T52" fmla="*/ 100510 w 518160"/>
                <a:gd name="T53" fmla="*/ 75299 h 664210"/>
                <a:gd name="T54" fmla="*/ 132922 w 518160"/>
                <a:gd name="T55" fmla="*/ 51951 h 664210"/>
                <a:gd name="T56" fmla="*/ 170149 w 518160"/>
                <a:gd name="T57" fmla="*/ 32697 h 664210"/>
                <a:gd name="T58" fmla="*/ 211619 w 518160"/>
                <a:gd name="T59" fmla="*/ 17706 h 664210"/>
                <a:gd name="T60" fmla="*/ 256763 w 518160"/>
                <a:gd name="T61" fmla="*/ 7147 h 664210"/>
                <a:gd name="T62" fmla="*/ 304982 w 518160"/>
                <a:gd name="T63" fmla="*/ 1188 h 664210"/>
                <a:gd name="T64" fmla="*/ 355755 w 518160"/>
                <a:gd name="T65" fmla="*/ 0 h 664210"/>
                <a:gd name="T66" fmla="*/ 408487 w 518160"/>
                <a:gd name="T67" fmla="*/ 3749 h 664210"/>
                <a:gd name="T68" fmla="*/ 462605 w 518160"/>
                <a:gd name="T69" fmla="*/ 12606 h 664210"/>
                <a:gd name="T70" fmla="*/ 517537 w 518160"/>
                <a:gd name="T71" fmla="*/ 26739 h 664210"/>
                <a:gd name="T72" fmla="*/ 487184 w 518160"/>
                <a:gd name="T73" fmla="*/ 126561 h 664210"/>
                <a:gd name="T74" fmla="*/ 429844 w 518160"/>
                <a:gd name="T75" fmla="*/ 111975 h 664210"/>
                <a:gd name="T76" fmla="*/ 373201 w 518160"/>
                <a:gd name="T77" fmla="*/ 103097 h 664210"/>
                <a:gd name="T78" fmla="*/ 317964 w 518160"/>
                <a:gd name="T79" fmla="*/ 99784 h 664210"/>
                <a:gd name="T80" fmla="*/ 264859 w 518160"/>
                <a:gd name="T81" fmla="*/ 101890 h 664210"/>
                <a:gd name="T82" fmla="*/ 214556 w 518160"/>
                <a:gd name="T83" fmla="*/ 109273 h 664210"/>
                <a:gd name="T84" fmla="*/ 167773 w 518160"/>
                <a:gd name="T85" fmla="*/ 121788 h 664210"/>
                <a:gd name="T86" fmla="*/ 125220 w 518160"/>
                <a:gd name="T87" fmla="*/ 139291 h 664210"/>
                <a:gd name="T88" fmla="*/ 87604 w 518160"/>
                <a:gd name="T89" fmla="*/ 161637 h 664210"/>
                <a:gd name="T90" fmla="*/ 55632 w 518160"/>
                <a:gd name="T91" fmla="*/ 188684 h 664210"/>
                <a:gd name="T92" fmla="*/ 30009 w 518160"/>
                <a:gd name="T93" fmla="*/ 220287 h 6642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8160"/>
                <a:gd name="T142" fmla="*/ 0 h 664210"/>
                <a:gd name="T143" fmla="*/ 518160 w 518160"/>
                <a:gd name="T144" fmla="*/ 664210 h 6642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8160" h="664210">
                  <a:moveTo>
                    <a:pt x="37883" y="168217"/>
                  </a:moveTo>
                  <a:lnTo>
                    <a:pt x="30357" y="208939"/>
                  </a:lnTo>
                  <a:lnTo>
                    <a:pt x="31876" y="250651"/>
                  </a:lnTo>
                  <a:lnTo>
                    <a:pt x="42013" y="292686"/>
                  </a:lnTo>
                  <a:lnTo>
                    <a:pt x="60341" y="334380"/>
                  </a:lnTo>
                  <a:lnTo>
                    <a:pt x="86433" y="375067"/>
                  </a:lnTo>
                  <a:lnTo>
                    <a:pt x="119860" y="414080"/>
                  </a:lnTo>
                  <a:lnTo>
                    <a:pt x="160195" y="450753"/>
                  </a:lnTo>
                  <a:lnTo>
                    <a:pt x="207011" y="484422"/>
                  </a:lnTo>
                  <a:lnTo>
                    <a:pt x="259879" y="514419"/>
                  </a:lnTo>
                  <a:lnTo>
                    <a:pt x="275119" y="464381"/>
                  </a:lnTo>
                  <a:lnTo>
                    <a:pt x="341921" y="603065"/>
                  </a:lnTo>
                  <a:lnTo>
                    <a:pt x="214159" y="664152"/>
                  </a:lnTo>
                  <a:lnTo>
                    <a:pt x="229399" y="614241"/>
                  </a:lnTo>
                  <a:lnTo>
                    <a:pt x="176535" y="584244"/>
                  </a:lnTo>
                  <a:lnTo>
                    <a:pt x="129731" y="550575"/>
                  </a:lnTo>
                  <a:lnTo>
                    <a:pt x="89413" y="513902"/>
                  </a:lnTo>
                  <a:lnTo>
                    <a:pt x="56006" y="474889"/>
                  </a:lnTo>
                  <a:lnTo>
                    <a:pt x="29935" y="434202"/>
                  </a:lnTo>
                  <a:lnTo>
                    <a:pt x="11627" y="392508"/>
                  </a:lnTo>
                  <a:lnTo>
                    <a:pt x="1507" y="350473"/>
                  </a:lnTo>
                  <a:lnTo>
                    <a:pt x="0" y="308761"/>
                  </a:lnTo>
                  <a:lnTo>
                    <a:pt x="7530" y="268039"/>
                  </a:lnTo>
                  <a:lnTo>
                    <a:pt x="37883" y="168217"/>
                  </a:lnTo>
                  <a:lnTo>
                    <a:pt x="52420" y="133601"/>
                  </a:lnTo>
                  <a:lnTo>
                    <a:pt x="73486" y="102571"/>
                  </a:lnTo>
                  <a:lnTo>
                    <a:pt x="100510" y="75299"/>
                  </a:lnTo>
                  <a:lnTo>
                    <a:pt x="132922" y="51951"/>
                  </a:lnTo>
                  <a:lnTo>
                    <a:pt x="170149" y="32697"/>
                  </a:lnTo>
                  <a:lnTo>
                    <a:pt x="211619" y="17706"/>
                  </a:lnTo>
                  <a:lnTo>
                    <a:pt x="256763" y="7147"/>
                  </a:lnTo>
                  <a:lnTo>
                    <a:pt x="305007" y="1188"/>
                  </a:lnTo>
                  <a:lnTo>
                    <a:pt x="355780" y="0"/>
                  </a:lnTo>
                  <a:lnTo>
                    <a:pt x="408512" y="3749"/>
                  </a:lnTo>
                  <a:lnTo>
                    <a:pt x="462630" y="12606"/>
                  </a:lnTo>
                  <a:lnTo>
                    <a:pt x="517562" y="26739"/>
                  </a:lnTo>
                  <a:lnTo>
                    <a:pt x="487209" y="126561"/>
                  </a:lnTo>
                  <a:lnTo>
                    <a:pt x="429869" y="111975"/>
                  </a:lnTo>
                  <a:lnTo>
                    <a:pt x="373226" y="103097"/>
                  </a:lnTo>
                  <a:lnTo>
                    <a:pt x="317989" y="99784"/>
                  </a:lnTo>
                  <a:lnTo>
                    <a:pt x="264864" y="101890"/>
                  </a:lnTo>
                  <a:lnTo>
                    <a:pt x="214556" y="109273"/>
                  </a:lnTo>
                  <a:lnTo>
                    <a:pt x="167773" y="121788"/>
                  </a:lnTo>
                  <a:lnTo>
                    <a:pt x="125220" y="139291"/>
                  </a:lnTo>
                  <a:lnTo>
                    <a:pt x="87604" y="161637"/>
                  </a:lnTo>
                  <a:lnTo>
                    <a:pt x="55632" y="188684"/>
                  </a:lnTo>
                  <a:lnTo>
                    <a:pt x="30009" y="220287"/>
                  </a:lnTo>
                </a:path>
              </a:pathLst>
            </a:custGeom>
            <a:noFill/>
            <a:ln w="158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2" name="object 35"/>
            <p:cNvSpPr>
              <a:spLocks/>
            </p:cNvSpPr>
            <p:nvPr/>
          </p:nvSpPr>
          <p:spPr bwMode="auto">
            <a:xfrm>
              <a:off x="8435086" y="4264913"/>
              <a:ext cx="536575" cy="284480"/>
            </a:xfrm>
            <a:custGeom>
              <a:avLst/>
              <a:gdLst>
                <a:gd name="T0" fmla="*/ 30988 w 536575"/>
                <a:gd name="T1" fmla="*/ 151790 h 284479"/>
                <a:gd name="T2" fmla="*/ 0 w 536575"/>
                <a:gd name="T3" fmla="*/ 257962 h 284479"/>
                <a:gd name="T4" fmla="*/ 53903 w 536575"/>
                <a:gd name="T5" fmla="*/ 271388 h 284479"/>
                <a:gd name="T6" fmla="*/ 107036 w 536575"/>
                <a:gd name="T7" fmla="*/ 280109 h 284479"/>
                <a:gd name="T8" fmla="*/ 158925 w 536575"/>
                <a:gd name="T9" fmla="*/ 284268 h 284479"/>
                <a:gd name="T10" fmla="*/ 209098 w 536575"/>
                <a:gd name="T11" fmla="*/ 284007 h 284479"/>
                <a:gd name="T12" fmla="*/ 257080 w 536575"/>
                <a:gd name="T13" fmla="*/ 279467 h 284479"/>
                <a:gd name="T14" fmla="*/ 302400 w 536575"/>
                <a:gd name="T15" fmla="*/ 270791 h 284479"/>
                <a:gd name="T16" fmla="*/ 344583 w 536575"/>
                <a:gd name="T17" fmla="*/ 258121 h 284479"/>
                <a:gd name="T18" fmla="*/ 383157 w 536575"/>
                <a:gd name="T19" fmla="*/ 241600 h 284479"/>
                <a:gd name="T20" fmla="*/ 417649 w 536575"/>
                <a:gd name="T21" fmla="*/ 221369 h 284479"/>
                <a:gd name="T22" fmla="*/ 447586 w 536575"/>
                <a:gd name="T23" fmla="*/ 197571 h 284479"/>
                <a:gd name="T24" fmla="*/ 465357 w 536575"/>
                <a:gd name="T25" fmla="*/ 178148 h 284479"/>
                <a:gd name="T26" fmla="*/ 189931 w 536575"/>
                <a:gd name="T27" fmla="*/ 178148 h 284479"/>
                <a:gd name="T28" fmla="*/ 138032 w 536575"/>
                <a:gd name="T29" fmla="*/ 173979 h 284479"/>
                <a:gd name="T30" fmla="*/ 84893 w 536575"/>
                <a:gd name="T31" fmla="*/ 165241 h 284479"/>
                <a:gd name="T32" fmla="*/ 30988 w 536575"/>
                <a:gd name="T33" fmla="*/ 151790 h 284479"/>
                <a:gd name="T34" fmla="*/ 536448 w 536575"/>
                <a:gd name="T35" fmla="*/ 0 h 284479"/>
                <a:gd name="T36" fmla="*/ 503601 w 536575"/>
                <a:gd name="T37" fmla="*/ 64159 h 284479"/>
                <a:gd name="T38" fmla="*/ 448736 w 536575"/>
                <a:gd name="T39" fmla="*/ 115197 h 284479"/>
                <a:gd name="T40" fmla="*/ 414230 w 536575"/>
                <a:gd name="T41" fmla="*/ 135438 h 284479"/>
                <a:gd name="T42" fmla="*/ 375642 w 536575"/>
                <a:gd name="T43" fmla="*/ 151993 h 284479"/>
                <a:gd name="T44" fmla="*/ 333444 w 536575"/>
                <a:gd name="T45" fmla="*/ 164670 h 284479"/>
                <a:gd name="T46" fmla="*/ 288110 w 536575"/>
                <a:gd name="T47" fmla="*/ 173350 h 284479"/>
                <a:gd name="T48" fmla="*/ 240114 w 536575"/>
                <a:gd name="T49" fmla="*/ 177891 h 284479"/>
                <a:gd name="T50" fmla="*/ 189931 w 536575"/>
                <a:gd name="T51" fmla="*/ 178148 h 284479"/>
                <a:gd name="T52" fmla="*/ 465357 w 536575"/>
                <a:gd name="T53" fmla="*/ 178148 h 284479"/>
                <a:gd name="T54" fmla="*/ 472494 w 536575"/>
                <a:gd name="T55" fmla="*/ 170349 h 284479"/>
                <a:gd name="T56" fmla="*/ 491901 w 536575"/>
                <a:gd name="T57" fmla="*/ 139818 h 284479"/>
                <a:gd name="T58" fmla="*/ 505333 w 536575"/>
                <a:gd name="T59" fmla="*/ 106172 h 284479"/>
                <a:gd name="T60" fmla="*/ 536448 w 536575"/>
                <a:gd name="T61" fmla="*/ 0 h 2844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6575"/>
                <a:gd name="T94" fmla="*/ 0 h 284479"/>
                <a:gd name="T95" fmla="*/ 536575 w 536575"/>
                <a:gd name="T96" fmla="*/ 284479 h 2844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6575" h="284479">
                  <a:moveTo>
                    <a:pt x="30988" y="151765"/>
                  </a:moveTo>
                  <a:lnTo>
                    <a:pt x="0" y="257937"/>
                  </a:lnTo>
                  <a:lnTo>
                    <a:pt x="53903" y="271363"/>
                  </a:lnTo>
                  <a:lnTo>
                    <a:pt x="107036" y="280084"/>
                  </a:lnTo>
                  <a:lnTo>
                    <a:pt x="158925" y="284243"/>
                  </a:lnTo>
                  <a:lnTo>
                    <a:pt x="209098" y="283982"/>
                  </a:lnTo>
                  <a:lnTo>
                    <a:pt x="257080" y="279442"/>
                  </a:lnTo>
                  <a:lnTo>
                    <a:pt x="302400" y="270766"/>
                  </a:lnTo>
                  <a:lnTo>
                    <a:pt x="344583" y="258096"/>
                  </a:lnTo>
                  <a:lnTo>
                    <a:pt x="383157" y="241575"/>
                  </a:lnTo>
                  <a:lnTo>
                    <a:pt x="417649" y="221344"/>
                  </a:lnTo>
                  <a:lnTo>
                    <a:pt x="447586" y="197546"/>
                  </a:lnTo>
                  <a:lnTo>
                    <a:pt x="465357" y="178123"/>
                  </a:lnTo>
                  <a:lnTo>
                    <a:pt x="189931" y="178123"/>
                  </a:lnTo>
                  <a:lnTo>
                    <a:pt x="138032" y="173954"/>
                  </a:lnTo>
                  <a:lnTo>
                    <a:pt x="84893" y="165216"/>
                  </a:lnTo>
                  <a:lnTo>
                    <a:pt x="30988" y="151765"/>
                  </a:lnTo>
                  <a:close/>
                </a:path>
                <a:path w="536575" h="284479">
                  <a:moveTo>
                    <a:pt x="536448" y="0"/>
                  </a:moveTo>
                  <a:lnTo>
                    <a:pt x="503601" y="64159"/>
                  </a:lnTo>
                  <a:lnTo>
                    <a:pt x="448736" y="115197"/>
                  </a:lnTo>
                  <a:lnTo>
                    <a:pt x="414230" y="135438"/>
                  </a:lnTo>
                  <a:lnTo>
                    <a:pt x="375642" y="151968"/>
                  </a:lnTo>
                  <a:lnTo>
                    <a:pt x="333444" y="164645"/>
                  </a:lnTo>
                  <a:lnTo>
                    <a:pt x="288110" y="173325"/>
                  </a:lnTo>
                  <a:lnTo>
                    <a:pt x="240114" y="177866"/>
                  </a:lnTo>
                  <a:lnTo>
                    <a:pt x="189931" y="178123"/>
                  </a:lnTo>
                  <a:lnTo>
                    <a:pt x="465357" y="178123"/>
                  </a:lnTo>
                  <a:lnTo>
                    <a:pt x="472494" y="170324"/>
                  </a:lnTo>
                  <a:lnTo>
                    <a:pt x="491901" y="139818"/>
                  </a:lnTo>
                  <a:lnTo>
                    <a:pt x="505333" y="106172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CDC3A3"/>
            </a:solidFill>
            <a:ln w="1587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3" name="object 36"/>
            <p:cNvSpPr>
              <a:spLocks/>
            </p:cNvSpPr>
            <p:nvPr/>
          </p:nvSpPr>
          <p:spPr bwMode="auto">
            <a:xfrm>
              <a:off x="8435086" y="3851528"/>
              <a:ext cx="543560" cy="697865"/>
            </a:xfrm>
            <a:custGeom>
              <a:avLst/>
              <a:gdLst>
                <a:gd name="T0" fmla="*/ 512978 w 543559"/>
                <a:gd name="T1" fmla="*/ 464210 h 697864"/>
                <a:gd name="T2" fmla="*/ 509196 w 543559"/>
                <a:gd name="T3" fmla="*/ 426245 h 697864"/>
                <a:gd name="T4" fmla="*/ 498674 w 543559"/>
                <a:gd name="T5" fmla="*/ 388324 h 697864"/>
                <a:gd name="T6" fmla="*/ 481754 w 543559"/>
                <a:gd name="T7" fmla="*/ 350864 h 697864"/>
                <a:gd name="T8" fmla="*/ 458779 w 543559"/>
                <a:gd name="T9" fmla="*/ 314261 h 697864"/>
                <a:gd name="T10" fmla="*/ 430091 w 543559"/>
                <a:gd name="T11" fmla="*/ 278983 h 697864"/>
                <a:gd name="T12" fmla="*/ 396034 w 543559"/>
                <a:gd name="T13" fmla="*/ 245425 h 697864"/>
                <a:gd name="T14" fmla="*/ 356950 w 543559"/>
                <a:gd name="T15" fmla="*/ 214005 h 697864"/>
                <a:gd name="T16" fmla="*/ 313182 w 543559"/>
                <a:gd name="T17" fmla="*/ 185143 h 697864"/>
                <a:gd name="T18" fmla="*/ 265049 w 543559"/>
                <a:gd name="T19" fmla="*/ 159258 h 697864"/>
                <a:gd name="T20" fmla="*/ 249555 w 543559"/>
                <a:gd name="T21" fmla="*/ 212344 h 697864"/>
                <a:gd name="T22" fmla="*/ 176911 w 543559"/>
                <a:gd name="T23" fmla="*/ 66294 h 697864"/>
                <a:gd name="T24" fmla="*/ 311683 w 543559"/>
                <a:gd name="T25" fmla="*/ 0 h 697864"/>
                <a:gd name="T26" fmla="*/ 296062 w 543559"/>
                <a:gd name="T27" fmla="*/ 53086 h 697864"/>
                <a:gd name="T28" fmla="*/ 347116 w 543559"/>
                <a:gd name="T29" fmla="*/ 80730 h 697864"/>
                <a:gd name="T30" fmla="*/ 393070 w 543559"/>
                <a:gd name="T31" fmla="*/ 111588 h 697864"/>
                <a:gd name="T32" fmla="*/ 433585 w 543559"/>
                <a:gd name="T33" fmla="*/ 145152 h 697864"/>
                <a:gd name="T34" fmla="*/ 468322 w 543559"/>
                <a:gd name="T35" fmla="*/ 180917 h 697864"/>
                <a:gd name="T36" fmla="*/ 496944 w 543559"/>
                <a:gd name="T37" fmla="*/ 218376 h 697864"/>
                <a:gd name="T38" fmla="*/ 519111 w 543559"/>
                <a:gd name="T39" fmla="*/ 257024 h 697864"/>
                <a:gd name="T40" fmla="*/ 534486 w 543559"/>
                <a:gd name="T41" fmla="*/ 296355 h 697864"/>
                <a:gd name="T42" fmla="*/ 542730 w 543559"/>
                <a:gd name="T43" fmla="*/ 335863 h 697864"/>
                <a:gd name="T44" fmla="*/ 543505 w 543559"/>
                <a:gd name="T45" fmla="*/ 375066 h 697864"/>
                <a:gd name="T46" fmla="*/ 536473 w 543559"/>
                <a:gd name="T47" fmla="*/ 413410 h 697864"/>
                <a:gd name="T48" fmla="*/ 505358 w 543559"/>
                <a:gd name="T49" fmla="*/ 519582 h 697864"/>
                <a:gd name="T50" fmla="*/ 491926 w 543559"/>
                <a:gd name="T51" fmla="*/ 553228 h 697864"/>
                <a:gd name="T52" fmla="*/ 472519 w 543559"/>
                <a:gd name="T53" fmla="*/ 583734 h 697864"/>
                <a:gd name="T54" fmla="*/ 417674 w 543559"/>
                <a:gd name="T55" fmla="*/ 634754 h 697864"/>
                <a:gd name="T56" fmla="*/ 383182 w 543559"/>
                <a:gd name="T57" fmla="*/ 654985 h 697864"/>
                <a:gd name="T58" fmla="*/ 344608 w 543559"/>
                <a:gd name="T59" fmla="*/ 671506 h 697864"/>
                <a:gd name="T60" fmla="*/ 302425 w 543559"/>
                <a:gd name="T61" fmla="*/ 684176 h 697864"/>
                <a:gd name="T62" fmla="*/ 257080 w 543559"/>
                <a:gd name="T63" fmla="*/ 692852 h 697864"/>
                <a:gd name="T64" fmla="*/ 209098 w 543559"/>
                <a:gd name="T65" fmla="*/ 697392 h 697864"/>
                <a:gd name="T66" fmla="*/ 158925 w 543559"/>
                <a:gd name="T67" fmla="*/ 697653 h 697864"/>
                <a:gd name="T68" fmla="*/ 107036 w 543559"/>
                <a:gd name="T69" fmla="*/ 693494 h 697864"/>
                <a:gd name="T70" fmla="*/ 53903 w 543559"/>
                <a:gd name="T71" fmla="*/ 684773 h 697864"/>
                <a:gd name="T72" fmla="*/ 0 w 543559"/>
                <a:gd name="T73" fmla="*/ 671347 h 697864"/>
                <a:gd name="T74" fmla="*/ 30988 w 543559"/>
                <a:gd name="T75" fmla="*/ 565175 h 697864"/>
                <a:gd name="T76" fmla="*/ 84893 w 543559"/>
                <a:gd name="T77" fmla="*/ 578626 h 697864"/>
                <a:gd name="T78" fmla="*/ 138032 w 543559"/>
                <a:gd name="T79" fmla="*/ 587364 h 697864"/>
                <a:gd name="T80" fmla="*/ 189931 w 543559"/>
                <a:gd name="T81" fmla="*/ 591533 h 697864"/>
                <a:gd name="T82" fmla="*/ 240114 w 543559"/>
                <a:gd name="T83" fmla="*/ 591276 h 697864"/>
                <a:gd name="T84" fmla="*/ 288135 w 543559"/>
                <a:gd name="T85" fmla="*/ 586735 h 697864"/>
                <a:gd name="T86" fmla="*/ 333469 w 543559"/>
                <a:gd name="T87" fmla="*/ 578055 h 697864"/>
                <a:gd name="T88" fmla="*/ 375667 w 543559"/>
                <a:gd name="T89" fmla="*/ 565378 h 697864"/>
                <a:gd name="T90" fmla="*/ 414255 w 543559"/>
                <a:gd name="T91" fmla="*/ 548848 h 697864"/>
                <a:gd name="T92" fmla="*/ 448761 w 543559"/>
                <a:gd name="T93" fmla="*/ 528607 h 697864"/>
                <a:gd name="T94" fmla="*/ 478709 w 543559"/>
                <a:gd name="T95" fmla="*/ 504800 h 697864"/>
                <a:gd name="T96" fmla="*/ 523038 w 543559"/>
                <a:gd name="T97" fmla="*/ 447058 h 697864"/>
                <a:gd name="T98" fmla="*/ 536473 w 543559"/>
                <a:gd name="T99" fmla="*/ 413410 h 697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3559"/>
                <a:gd name="T151" fmla="*/ 0 h 697864"/>
                <a:gd name="T152" fmla="*/ 543559 w 543559"/>
                <a:gd name="T153" fmla="*/ 697864 h 697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3559" h="697864">
                  <a:moveTo>
                    <a:pt x="512953" y="464185"/>
                  </a:moveTo>
                  <a:lnTo>
                    <a:pt x="509171" y="426220"/>
                  </a:lnTo>
                  <a:lnTo>
                    <a:pt x="498649" y="388299"/>
                  </a:lnTo>
                  <a:lnTo>
                    <a:pt x="481729" y="350839"/>
                  </a:lnTo>
                  <a:lnTo>
                    <a:pt x="458754" y="314261"/>
                  </a:lnTo>
                  <a:lnTo>
                    <a:pt x="430066" y="278983"/>
                  </a:lnTo>
                  <a:lnTo>
                    <a:pt x="396009" y="245425"/>
                  </a:lnTo>
                  <a:lnTo>
                    <a:pt x="356925" y="214005"/>
                  </a:lnTo>
                  <a:lnTo>
                    <a:pt x="313157" y="185143"/>
                  </a:lnTo>
                  <a:lnTo>
                    <a:pt x="265049" y="159258"/>
                  </a:lnTo>
                  <a:lnTo>
                    <a:pt x="249555" y="212344"/>
                  </a:lnTo>
                  <a:lnTo>
                    <a:pt x="176911" y="66294"/>
                  </a:lnTo>
                  <a:lnTo>
                    <a:pt x="311658" y="0"/>
                  </a:lnTo>
                  <a:lnTo>
                    <a:pt x="296037" y="53086"/>
                  </a:lnTo>
                  <a:lnTo>
                    <a:pt x="347091" y="80730"/>
                  </a:lnTo>
                  <a:lnTo>
                    <a:pt x="393045" y="111588"/>
                  </a:lnTo>
                  <a:lnTo>
                    <a:pt x="433560" y="145152"/>
                  </a:lnTo>
                  <a:lnTo>
                    <a:pt x="468297" y="180917"/>
                  </a:lnTo>
                  <a:lnTo>
                    <a:pt x="496919" y="218376"/>
                  </a:lnTo>
                  <a:lnTo>
                    <a:pt x="519086" y="257024"/>
                  </a:lnTo>
                  <a:lnTo>
                    <a:pt x="534461" y="296355"/>
                  </a:lnTo>
                  <a:lnTo>
                    <a:pt x="542705" y="335863"/>
                  </a:lnTo>
                  <a:lnTo>
                    <a:pt x="543480" y="375041"/>
                  </a:lnTo>
                  <a:lnTo>
                    <a:pt x="536448" y="413385"/>
                  </a:lnTo>
                  <a:lnTo>
                    <a:pt x="505333" y="519557"/>
                  </a:lnTo>
                  <a:lnTo>
                    <a:pt x="491901" y="553203"/>
                  </a:lnTo>
                  <a:lnTo>
                    <a:pt x="472494" y="583709"/>
                  </a:lnTo>
                  <a:lnTo>
                    <a:pt x="417649" y="634729"/>
                  </a:lnTo>
                  <a:lnTo>
                    <a:pt x="383157" y="654960"/>
                  </a:lnTo>
                  <a:lnTo>
                    <a:pt x="344583" y="671481"/>
                  </a:lnTo>
                  <a:lnTo>
                    <a:pt x="302400" y="684151"/>
                  </a:lnTo>
                  <a:lnTo>
                    <a:pt x="257080" y="692827"/>
                  </a:lnTo>
                  <a:lnTo>
                    <a:pt x="209098" y="697367"/>
                  </a:lnTo>
                  <a:lnTo>
                    <a:pt x="158925" y="697628"/>
                  </a:lnTo>
                  <a:lnTo>
                    <a:pt x="107036" y="693469"/>
                  </a:lnTo>
                  <a:lnTo>
                    <a:pt x="53903" y="684748"/>
                  </a:lnTo>
                  <a:lnTo>
                    <a:pt x="0" y="671322"/>
                  </a:lnTo>
                  <a:lnTo>
                    <a:pt x="30988" y="565150"/>
                  </a:lnTo>
                  <a:lnTo>
                    <a:pt x="84893" y="578601"/>
                  </a:lnTo>
                  <a:lnTo>
                    <a:pt x="138032" y="587339"/>
                  </a:lnTo>
                  <a:lnTo>
                    <a:pt x="189931" y="591508"/>
                  </a:lnTo>
                  <a:lnTo>
                    <a:pt x="240114" y="591251"/>
                  </a:lnTo>
                  <a:lnTo>
                    <a:pt x="288110" y="586710"/>
                  </a:lnTo>
                  <a:lnTo>
                    <a:pt x="333444" y="578030"/>
                  </a:lnTo>
                  <a:lnTo>
                    <a:pt x="375642" y="565353"/>
                  </a:lnTo>
                  <a:lnTo>
                    <a:pt x="414230" y="548823"/>
                  </a:lnTo>
                  <a:lnTo>
                    <a:pt x="448736" y="528582"/>
                  </a:lnTo>
                  <a:lnTo>
                    <a:pt x="478684" y="504775"/>
                  </a:lnTo>
                  <a:lnTo>
                    <a:pt x="523013" y="447033"/>
                  </a:lnTo>
                  <a:lnTo>
                    <a:pt x="536448" y="413385"/>
                  </a:lnTo>
                </a:path>
              </a:pathLst>
            </a:custGeom>
            <a:noFill/>
            <a:ln w="158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4" name="object 37"/>
            <p:cNvSpPr>
              <a:spLocks/>
            </p:cNvSpPr>
            <p:nvPr/>
          </p:nvSpPr>
          <p:spPr bwMode="auto">
            <a:xfrm>
              <a:off x="5941187" y="4440993"/>
              <a:ext cx="2829560" cy="427990"/>
            </a:xfrm>
            <a:custGeom>
              <a:avLst/>
              <a:gdLst>
                <a:gd name="T0" fmla="*/ 2758354 w 2829559"/>
                <a:gd name="T1" fmla="*/ 0 h 427989"/>
                <a:gd name="T2" fmla="*/ 71247 w 2829559"/>
                <a:gd name="T3" fmla="*/ 0 h 427989"/>
                <a:gd name="T4" fmla="*/ 43505 w 2829559"/>
                <a:gd name="T5" fmla="*/ 5595 h 427989"/>
                <a:gd name="T6" fmla="*/ 20859 w 2829559"/>
                <a:gd name="T7" fmla="*/ 20859 h 427989"/>
                <a:gd name="T8" fmla="*/ 5595 w 2829559"/>
                <a:gd name="T9" fmla="*/ 43505 h 427989"/>
                <a:gd name="T10" fmla="*/ 0 w 2829559"/>
                <a:gd name="T11" fmla="*/ 71246 h 427989"/>
                <a:gd name="T12" fmla="*/ 0 w 2829559"/>
                <a:gd name="T13" fmla="*/ 356259 h 427989"/>
                <a:gd name="T14" fmla="*/ 5595 w 2829559"/>
                <a:gd name="T15" fmla="*/ 384001 h 427989"/>
                <a:gd name="T16" fmla="*/ 20859 w 2829559"/>
                <a:gd name="T17" fmla="*/ 406647 h 427989"/>
                <a:gd name="T18" fmla="*/ 43505 w 2829559"/>
                <a:gd name="T19" fmla="*/ 421911 h 427989"/>
                <a:gd name="T20" fmla="*/ 71247 w 2829559"/>
                <a:gd name="T21" fmla="*/ 427506 h 427989"/>
                <a:gd name="T22" fmla="*/ 2758354 w 2829559"/>
                <a:gd name="T23" fmla="*/ 427506 h 427989"/>
                <a:gd name="T24" fmla="*/ 2786094 w 2829559"/>
                <a:gd name="T25" fmla="*/ 421911 h 427989"/>
                <a:gd name="T26" fmla="*/ 2808740 w 2829559"/>
                <a:gd name="T27" fmla="*/ 406647 h 427989"/>
                <a:gd name="T28" fmla="*/ 2824004 w 2829559"/>
                <a:gd name="T29" fmla="*/ 384001 h 427989"/>
                <a:gd name="T30" fmla="*/ 2829600 w 2829559"/>
                <a:gd name="T31" fmla="*/ 356259 h 427989"/>
                <a:gd name="T32" fmla="*/ 2829600 w 2829559"/>
                <a:gd name="T33" fmla="*/ 71246 h 427989"/>
                <a:gd name="T34" fmla="*/ 2824004 w 2829559"/>
                <a:gd name="T35" fmla="*/ 43505 h 427989"/>
                <a:gd name="T36" fmla="*/ 2808740 w 2829559"/>
                <a:gd name="T37" fmla="*/ 20859 h 427989"/>
                <a:gd name="T38" fmla="*/ 2786094 w 2829559"/>
                <a:gd name="T39" fmla="*/ 5595 h 427989"/>
                <a:gd name="T40" fmla="*/ 2758354 w 2829559"/>
                <a:gd name="T41" fmla="*/ 0 h 4279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29559"/>
                <a:gd name="T64" fmla="*/ 0 h 427989"/>
                <a:gd name="T65" fmla="*/ 2829559 w 2829559"/>
                <a:gd name="T66" fmla="*/ 427989 h 4279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29559" h="427989">
                  <a:moveTo>
                    <a:pt x="2758313" y="0"/>
                  </a:moveTo>
                  <a:lnTo>
                    <a:pt x="71247" y="0"/>
                  </a:lnTo>
                  <a:lnTo>
                    <a:pt x="43505" y="5595"/>
                  </a:lnTo>
                  <a:lnTo>
                    <a:pt x="20859" y="20859"/>
                  </a:lnTo>
                  <a:lnTo>
                    <a:pt x="5595" y="43505"/>
                  </a:lnTo>
                  <a:lnTo>
                    <a:pt x="0" y="71246"/>
                  </a:lnTo>
                  <a:lnTo>
                    <a:pt x="0" y="356234"/>
                  </a:lnTo>
                  <a:lnTo>
                    <a:pt x="5595" y="383976"/>
                  </a:lnTo>
                  <a:lnTo>
                    <a:pt x="20859" y="406622"/>
                  </a:lnTo>
                  <a:lnTo>
                    <a:pt x="43505" y="421886"/>
                  </a:lnTo>
                  <a:lnTo>
                    <a:pt x="71247" y="427481"/>
                  </a:lnTo>
                  <a:lnTo>
                    <a:pt x="2758313" y="427481"/>
                  </a:lnTo>
                  <a:lnTo>
                    <a:pt x="2786054" y="421886"/>
                  </a:lnTo>
                  <a:lnTo>
                    <a:pt x="2808700" y="406622"/>
                  </a:lnTo>
                  <a:lnTo>
                    <a:pt x="2823964" y="383976"/>
                  </a:lnTo>
                  <a:lnTo>
                    <a:pt x="2829560" y="356234"/>
                  </a:lnTo>
                  <a:lnTo>
                    <a:pt x="2829560" y="71246"/>
                  </a:lnTo>
                  <a:lnTo>
                    <a:pt x="2823964" y="43505"/>
                  </a:lnTo>
                  <a:lnTo>
                    <a:pt x="2808700" y="20859"/>
                  </a:lnTo>
                  <a:lnTo>
                    <a:pt x="2786054" y="5595"/>
                  </a:lnTo>
                  <a:lnTo>
                    <a:pt x="2758313" y="0"/>
                  </a:lnTo>
                  <a:close/>
                </a:path>
              </a:pathLst>
            </a:custGeom>
            <a:solidFill>
              <a:srgbClr val="FFF1CC"/>
            </a:solidFill>
            <a:ln w="1587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  <p:sp>
          <p:nvSpPr>
            <p:cNvPr id="15" name="object 38"/>
            <p:cNvSpPr>
              <a:spLocks/>
            </p:cNvSpPr>
            <p:nvPr/>
          </p:nvSpPr>
          <p:spPr bwMode="auto">
            <a:xfrm>
              <a:off x="5941187" y="4350892"/>
              <a:ext cx="2829560" cy="427990"/>
            </a:xfrm>
            <a:custGeom>
              <a:avLst/>
              <a:gdLst>
                <a:gd name="T0" fmla="*/ 0 w 2829559"/>
                <a:gd name="T1" fmla="*/ 71246 h 427989"/>
                <a:gd name="T2" fmla="*/ 5595 w 2829559"/>
                <a:gd name="T3" fmla="*/ 43505 h 427989"/>
                <a:gd name="T4" fmla="*/ 20859 w 2829559"/>
                <a:gd name="T5" fmla="*/ 20859 h 427989"/>
                <a:gd name="T6" fmla="*/ 43505 w 2829559"/>
                <a:gd name="T7" fmla="*/ 5595 h 427989"/>
                <a:gd name="T8" fmla="*/ 71247 w 2829559"/>
                <a:gd name="T9" fmla="*/ 0 h 427989"/>
                <a:gd name="T10" fmla="*/ 2758354 w 2829559"/>
                <a:gd name="T11" fmla="*/ 0 h 427989"/>
                <a:gd name="T12" fmla="*/ 2786094 w 2829559"/>
                <a:gd name="T13" fmla="*/ 5595 h 427989"/>
                <a:gd name="T14" fmla="*/ 2808740 w 2829559"/>
                <a:gd name="T15" fmla="*/ 20859 h 427989"/>
                <a:gd name="T16" fmla="*/ 2824004 w 2829559"/>
                <a:gd name="T17" fmla="*/ 43505 h 427989"/>
                <a:gd name="T18" fmla="*/ 2829600 w 2829559"/>
                <a:gd name="T19" fmla="*/ 71246 h 427989"/>
                <a:gd name="T20" fmla="*/ 2829600 w 2829559"/>
                <a:gd name="T21" fmla="*/ 356259 h 427989"/>
                <a:gd name="T22" fmla="*/ 2824004 w 2829559"/>
                <a:gd name="T23" fmla="*/ 384001 h 427989"/>
                <a:gd name="T24" fmla="*/ 2808740 w 2829559"/>
                <a:gd name="T25" fmla="*/ 406647 h 427989"/>
                <a:gd name="T26" fmla="*/ 2786094 w 2829559"/>
                <a:gd name="T27" fmla="*/ 421911 h 427989"/>
                <a:gd name="T28" fmla="*/ 2758354 w 2829559"/>
                <a:gd name="T29" fmla="*/ 427506 h 427989"/>
                <a:gd name="T30" fmla="*/ 71247 w 2829559"/>
                <a:gd name="T31" fmla="*/ 427506 h 427989"/>
                <a:gd name="T32" fmla="*/ 43505 w 2829559"/>
                <a:gd name="T33" fmla="*/ 421911 h 427989"/>
                <a:gd name="T34" fmla="*/ 20859 w 2829559"/>
                <a:gd name="T35" fmla="*/ 406647 h 427989"/>
                <a:gd name="T36" fmla="*/ 5595 w 2829559"/>
                <a:gd name="T37" fmla="*/ 384001 h 427989"/>
                <a:gd name="T38" fmla="*/ 0 w 2829559"/>
                <a:gd name="T39" fmla="*/ 356259 h 427989"/>
                <a:gd name="T40" fmla="*/ 0 w 2829559"/>
                <a:gd name="T41" fmla="*/ 71246 h 4279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29559"/>
                <a:gd name="T64" fmla="*/ 0 h 427989"/>
                <a:gd name="T65" fmla="*/ 2829559 w 2829559"/>
                <a:gd name="T66" fmla="*/ 427989 h 4279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29559" h="427989">
                  <a:moveTo>
                    <a:pt x="0" y="71246"/>
                  </a:moveTo>
                  <a:lnTo>
                    <a:pt x="5595" y="43505"/>
                  </a:lnTo>
                  <a:lnTo>
                    <a:pt x="20859" y="20859"/>
                  </a:lnTo>
                  <a:lnTo>
                    <a:pt x="43505" y="5595"/>
                  </a:lnTo>
                  <a:lnTo>
                    <a:pt x="71247" y="0"/>
                  </a:lnTo>
                  <a:lnTo>
                    <a:pt x="2758313" y="0"/>
                  </a:lnTo>
                  <a:lnTo>
                    <a:pt x="2786054" y="5595"/>
                  </a:lnTo>
                  <a:lnTo>
                    <a:pt x="2808700" y="20859"/>
                  </a:lnTo>
                  <a:lnTo>
                    <a:pt x="2823964" y="43505"/>
                  </a:lnTo>
                  <a:lnTo>
                    <a:pt x="2829560" y="71246"/>
                  </a:lnTo>
                  <a:lnTo>
                    <a:pt x="2829560" y="356234"/>
                  </a:lnTo>
                  <a:lnTo>
                    <a:pt x="2823964" y="383976"/>
                  </a:lnTo>
                  <a:lnTo>
                    <a:pt x="2808700" y="406622"/>
                  </a:lnTo>
                  <a:lnTo>
                    <a:pt x="2786054" y="421886"/>
                  </a:lnTo>
                  <a:lnTo>
                    <a:pt x="2758313" y="427481"/>
                  </a:lnTo>
                  <a:lnTo>
                    <a:pt x="71247" y="427481"/>
                  </a:lnTo>
                  <a:lnTo>
                    <a:pt x="43505" y="421886"/>
                  </a:lnTo>
                  <a:lnTo>
                    <a:pt x="20859" y="406622"/>
                  </a:lnTo>
                  <a:lnTo>
                    <a:pt x="5595" y="383976"/>
                  </a:lnTo>
                  <a:lnTo>
                    <a:pt x="0" y="356234"/>
                  </a:lnTo>
                  <a:lnTo>
                    <a:pt x="0" y="71246"/>
                  </a:lnTo>
                  <a:close/>
                </a:path>
              </a:pathLst>
            </a:custGeom>
            <a:noFill/>
            <a:ln w="158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108099" y="5058337"/>
            <a:ext cx="3323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Противоречие</a:t>
            </a:r>
            <a:endParaRPr lang="uk-UA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770071" y="1030092"/>
            <a:ext cx="4034778" cy="3858806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и содержанием организации жизни детей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игра. </a:t>
            </a:r>
          </a:p>
          <a:p>
            <a:pPr eaLnBrk="1" hangingPunct="1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интеллектуального развития.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усвоение сенсорных эталонов.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наблюдательность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внимание, воображение.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слуховой, моторной, образной видов памяти.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 влияет на эстетическое чувство.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освоение навыков учебной деятельности.</a:t>
            </a:r>
          </a:p>
          <a:p>
            <a:pPr eaLnBrk="1" hangingPunct="1"/>
            <a:endParaRPr lang="uk-UA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08865" y="5667507"/>
            <a:ext cx="8395983" cy="1039592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uk-UA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ий процес 3"/>
          <p:cNvSpPr>
            <a:spLocks noGrp="1" noChangeArrowheads="1"/>
          </p:cNvSpPr>
          <p:nvPr>
            <p:ph idx="1"/>
          </p:nvPr>
        </p:nvSpPr>
        <p:spPr bwMode="auto">
          <a:xfrm>
            <a:off x="346113" y="1918718"/>
            <a:ext cx="4044916" cy="1524712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одной стороны, составляет фундамент общего умственного развития ребенка, с другой стороны, имеет самостоятельное значение для успешного овладения многими видами деятельности.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/>
            <a:endParaRPr lang="uk-UA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8404" y="5629302"/>
            <a:ext cx="81369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аключается между задачей развития  представлений об эталонах цвета, формы, величины  у детей младшего дошкольного возраста и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необходимостью создания условий для эффективного 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спользования дидактических игр для формирования у детей представлений о сенсорных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эталонах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альтернативний процес 3"/>
          <p:cNvSpPr txBox="1">
            <a:spLocks noChangeArrowheads="1"/>
          </p:cNvSpPr>
          <p:nvPr/>
        </p:nvSpPr>
        <p:spPr bwMode="auto">
          <a:xfrm>
            <a:off x="340777" y="3461774"/>
            <a:ext cx="4050252" cy="1563656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дошкольный  возраст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самое благоприятное время для сенсорного развития. В этом возрасте происходит ознакомление детей с общепринятыми сенсорными эталонами и способами их использования.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альтернативний процес 3"/>
          <p:cNvSpPr txBox="1">
            <a:spLocks noChangeArrowheads="1"/>
          </p:cNvSpPr>
          <p:nvPr/>
        </p:nvSpPr>
        <p:spPr bwMode="auto">
          <a:xfrm>
            <a:off x="340777" y="915330"/>
            <a:ext cx="4050252" cy="1003336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дошкольников в соответствии с ФГОС ДО – одна из главных задач, которая прослеживается в различных образовательных областях. 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852"/>
            <a:ext cx="9144000" cy="68479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Теоретическое обоснование личного вклада педагога в развитие образования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3968" y="3717032"/>
            <a:ext cx="4536503" cy="28803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В.Н. Аванесова утверждает, что в одних случаях дидактические игры выступают своеобразной игровой формой занятия и проводятся со всеми детьми организованно в часы занятий; в других – используются в повседневной жизни, в часы самостоятельной игровой деятельности. 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51148" y="1148551"/>
            <a:ext cx="800105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определению А.В Запорожца, сенсорные эталоны – это система чувственных мерок для анализа окружающего и упорядочивания своего опыта, выделенных человечеством в ходе исторического развития, систематизированных и словесно обозначенных.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ий процес 3"/>
          <p:cNvSpPr txBox="1">
            <a:spLocks noChangeArrowheads="1"/>
          </p:cNvSpPr>
          <p:nvPr/>
        </p:nvSpPr>
        <p:spPr bwMode="auto">
          <a:xfrm>
            <a:off x="406181" y="3717032"/>
            <a:ext cx="3589755" cy="2710696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34290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-285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Н. Крупской :"Для детей дошкольного возраста игры имеют исключительное значение: игра для них - учеба, игра для них - труд, игра для них - серьезная форма воспитания. Игра для дошкольников - способ познания окружающего». </a:t>
            </a:r>
            <a:endParaRPr lang="uk-UA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148" y="241333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психологов Л. А.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Венгера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О. М. Дьяченко, А. В. Запорожца доказали, что, в связи с активным интеллектуальным развитием, уже в младшем дошкольном возрасте дети способны эффективно усваивать восприятие  цвета, формы, величины посредством дидактических игр.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845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 и задачи педагогической деятельности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03170" y="692696"/>
            <a:ext cx="8545512" cy="860654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 о сенсорных эталонов у детей младшего дошкольного возраста посредствам дидактических игр.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467544" y="1844823"/>
            <a:ext cx="493713" cy="4608512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algn="ctr">
              <a:defRPr/>
            </a:pPr>
            <a:endParaRPr lang="uk-UA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>
              <a:defRPr/>
            </a:pPr>
            <a:endParaRPr lang="uk-UA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>
              <a:defRPr/>
            </a:pPr>
            <a:endParaRPr lang="uk-UA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>
              <a:defRPr/>
            </a:pPr>
            <a:endParaRPr lang="uk-UA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pPr algn="ctr">
              <a:defRPr/>
            </a:pPr>
            <a:endParaRPr lang="uk-UA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008814" y="2874862"/>
            <a:ext cx="582612" cy="138113"/>
          </a:xfrm>
          <a:prstGeom prst="rightArrow">
            <a:avLst>
              <a:gd name="adj1" fmla="val 50000"/>
              <a:gd name="adj2" fmla="val 88664"/>
            </a:avLst>
          </a:prstGeom>
          <a:solidFill>
            <a:srgbClr val="41050E"/>
          </a:solidFill>
          <a:ln w="9525">
            <a:solidFill>
              <a:srgbClr val="41050E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87596" y="4080023"/>
            <a:ext cx="582612" cy="138113"/>
          </a:xfrm>
          <a:prstGeom prst="rightArrow">
            <a:avLst>
              <a:gd name="adj1" fmla="val 50000"/>
              <a:gd name="adj2" fmla="val 88664"/>
            </a:avLst>
          </a:prstGeom>
          <a:solidFill>
            <a:srgbClr val="41050E"/>
          </a:solidFill>
          <a:ln w="9525">
            <a:solidFill>
              <a:srgbClr val="41050E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008814" y="5356761"/>
            <a:ext cx="582612" cy="138113"/>
          </a:xfrm>
          <a:prstGeom prst="rightArrow">
            <a:avLst>
              <a:gd name="adj1" fmla="val 50000"/>
              <a:gd name="adj2" fmla="val 88664"/>
            </a:avLst>
          </a:prstGeom>
          <a:solidFill>
            <a:srgbClr val="41050E"/>
          </a:solidFill>
          <a:ln w="9525">
            <a:solidFill>
              <a:srgbClr val="41050E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1570208" y="1844822"/>
            <a:ext cx="6840760" cy="4608513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умения ориентироваться в различных свойствах предметов (цвете, величине, форме). 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обследовательским действиям в первоначальном виде (умение выделять цвет, форму, величину как особые признаки предметов).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обогащения и накопления сенсорного опыта детей в ходе предметно-игровой деятельности через дидактические игры.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Обогатить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среду группы по сенсорному развитию (создание и приобретение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участии родителей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-Активизировать взаимодействие с родителями по вопросам сенсорного развития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55"/>
            <a:ext cx="9144000" cy="68378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571472" y="922504"/>
            <a:ext cx="8215369" cy="1642400"/>
          </a:xfrm>
          <a:prstGeom prst="flowChartAlternateProcess">
            <a:avLst/>
          </a:prstGeom>
          <a:solidFill>
            <a:schemeClr val="bg1">
              <a:alpha val="58823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игра, используемая в качестве ресурса (источника, средства, фактора) для формирования у детей младшего дошкольного возраста представлений о сенсорных эталонах цвета, формы и величины, позволит эффективно решать задачи развития познавательных способностей ребёнка, расширения и обогащения круга представлений об окружающем мире.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СЕНСОРИКА\IMG_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957" y="2840443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СЕНСОРИКА\SDC12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870796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СЕНСОРИКА\SDC12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7094" y="2870796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69"/>
            <a:ext cx="9172323" cy="68590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04" y="188640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 в развитие образования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591506" y="3286124"/>
            <a:ext cx="5072098" cy="1714512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Реализация системы работы по формированию представлений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сенсорных эталонах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использованием дидактических игр (младшая группа)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-Взаимодействие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Взаимодействие с педагогами.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53175" y="4041168"/>
            <a:ext cx="3143272" cy="477775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этап основной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779912" y="1142983"/>
            <a:ext cx="5191242" cy="1882493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/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возрастных и индивидуальных характеристик сенсорного развития детей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3" tooltip="https://trefilova-tatyana.nethouse.ru/"/>
              </a:rPr>
              <a:t>-Составление перспективного плана саморазвития.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- Обогащение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предметно пространственной среды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.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-Создание условий для проведения работы.</a:t>
            </a:r>
          </a:p>
        </p:txBody>
      </p:sp>
      <p:sp>
        <p:nvSpPr>
          <p:cNvPr id="29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36567" y="1510870"/>
            <a:ext cx="3133748" cy="723900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этап подготовительный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265875" y="5661248"/>
            <a:ext cx="3143272" cy="554795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–этап заключительный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662928" y="5373216"/>
            <a:ext cx="4929254" cy="1224136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/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результатов</a:t>
            </a: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</a:t>
            </a: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naEvgeniya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852" y="-518552"/>
            <a:ext cx="9179703" cy="7433036"/>
          </a:xfrm>
          <a:prstGeom prst="rect">
            <a:avLst/>
          </a:prstGeom>
          <a:noFill/>
        </p:spPr>
      </p:pic>
      <p:sp>
        <p:nvSpPr>
          <p:cNvPr id="5" name="Блок-схема: альтернативний процес 3"/>
          <p:cNvSpPr>
            <a:spLocks noChangeArrowheads="1"/>
          </p:cNvSpPr>
          <p:nvPr/>
        </p:nvSpPr>
        <p:spPr bwMode="auto">
          <a:xfrm>
            <a:off x="395536" y="10220"/>
            <a:ext cx="8352928" cy="1186532"/>
          </a:xfrm>
          <a:prstGeom prst="flowChartAlternateProcess">
            <a:avLst/>
          </a:prstGeom>
          <a:solidFill>
            <a:schemeClr val="bg1">
              <a:alpha val="59000"/>
            </a:schemeClr>
          </a:solidFill>
          <a:ln w="6350" algn="ctr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уровня развития представлений о сенсорных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эталонах у детей младшего дошкольного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возраста по методике Н. В. Верещагиной на начало года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484784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Цвет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79188" y="1469783"/>
            <a:ext cx="1191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величина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1484784"/>
            <a:ext cx="1042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244482"/>
              </p:ext>
            </p:extLst>
          </p:nvPr>
        </p:nvGraphicFramePr>
        <p:xfrm>
          <a:off x="251520" y="1770536"/>
          <a:ext cx="421484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4692925" y="1484784"/>
            <a:ext cx="357190" cy="285752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4679157" y="1916832"/>
            <a:ext cx="357190" cy="35719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4680211" y="2431213"/>
            <a:ext cx="357190" cy="357190"/>
          </a:xfrm>
          <a:prstGeom prst="roundRect">
            <a:avLst>
              <a:gd name="adj" fmla="val 0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170309" y="1442994"/>
            <a:ext cx="213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 сформировано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163308" y="1921706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 стадии формирования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70309" y="2431213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сформировано </a:t>
            </a:r>
            <a:endParaRPr lang="ru-RU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43210" y="3650541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Высокий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воспитанник с интересом и удовольствием действует со взрослыми и самостоятельно с предметами и дидактическими играми. Успешно выделяет и учитывает цвет, форму, величину при выполнения ряда практических действий.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–воспитанник с интересом действует с предметами и дидактическими играми  со взрослым. Пытается выделять и учитывать цвет, форму, величину при выполнении ряда практических действий.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Низкий –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воспитанник пассивен в дидактических играх разной формы, размера, цвета. В основном раскладывает, перекладывает предметы безрезультатно. Не пользуется действиями, показывающими увеличение или уменьшение, сопоставление сравнение. Выполняет аналогичное только  в совместной со взрослым игре.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4034</TotalTime>
  <Words>2552</Words>
  <Application>Microsoft Office PowerPoint</Application>
  <PresentationFormat>Экран (4:3)</PresentationFormat>
  <Paragraphs>325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дошкольное образовательное учреждение  детский сад №15 «Ромашка»  Нижегородская область, Тоншаевский  округ, р.п. Пижма</vt:lpstr>
      <vt:lpstr>Тема:   «Дидактическая игра как ресурс формирования представлений о сенсорных эталонах у детей младшего дошкольного возраста»</vt:lpstr>
      <vt:lpstr>   Условия формирования личного вклада педагога в развитие образования  </vt:lpstr>
      <vt:lpstr>Актуальность личного вклада педагога в развитие образования</vt:lpstr>
      <vt:lpstr>Теоретическое обоснование личного вклада педагога в развитие образования</vt:lpstr>
      <vt:lpstr>Цель и задачи педагогической деятельности</vt:lpstr>
      <vt:lpstr>Ведущая педагогическая идея</vt:lpstr>
      <vt:lpstr>Деятельностный аспект личного вклада педагога  в развитие образования</vt:lpstr>
      <vt:lpstr>Презентация PowerPoint</vt:lpstr>
      <vt:lpstr>Деятельностный аспект личного вклада педагога  в развитие образования</vt:lpstr>
      <vt:lpstr>Деятельностный аспект личного вклада педагога  в развитие образования</vt:lpstr>
      <vt:lpstr>Деятельностный аспект личного вклада педагога  в развитие образования</vt:lpstr>
      <vt:lpstr>Деятельностный аспект личного вклада педагога  в развитие образования</vt:lpstr>
      <vt:lpstr>Деятельностный аспект личного вклада педагога  в развитие образования</vt:lpstr>
      <vt:lpstr>Деятельностный аспект личного вклада педагога  в развитие образования</vt:lpstr>
      <vt:lpstr>Деятельностный аспект личного вклада педагога  в развитие образования</vt:lpstr>
      <vt:lpstr>Деятельностный аспект личного вклада педагога  в развитие образования</vt:lpstr>
      <vt:lpstr>Деятельностный аспект личного вклада педагога  в развитие образования</vt:lpstr>
      <vt:lpstr>Деятельностный аспект личного вклада педагога  в развитие образования</vt:lpstr>
      <vt:lpstr>Деятельностный аспект личного вклада педагога  в развитие образования</vt:lpstr>
      <vt:lpstr>Результативность профессиональной педагогической деятельности</vt:lpstr>
      <vt:lpstr>Диапазон личного вклада в развитие образования</vt:lpstr>
      <vt:lpstr>Транслируемость практических достижений профессиональной деятельности педагогического работника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детский сад №15 «Ромашка»  Нижегородская область, Тоншаевский р-он, р.п. Пижма</dc:title>
  <dc:creator>NinaEvgeniya</dc:creator>
  <cp:lastModifiedBy>Пользователь Windows</cp:lastModifiedBy>
  <cp:revision>223</cp:revision>
  <dcterms:created xsi:type="dcterms:W3CDTF">2022-01-18T06:11:46Z</dcterms:created>
  <dcterms:modified xsi:type="dcterms:W3CDTF">2022-02-07T13:03:00Z</dcterms:modified>
</cp:coreProperties>
</file>