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8" r:id="rId2"/>
    <p:sldId id="284" r:id="rId3"/>
    <p:sldId id="285" r:id="rId4"/>
    <p:sldId id="287" r:id="rId5"/>
    <p:sldId id="271" r:id="rId6"/>
    <p:sldId id="270" r:id="rId7"/>
    <p:sldId id="268" r:id="rId8"/>
    <p:sldId id="286" r:id="rId9"/>
    <p:sldId id="267" r:id="rId10"/>
    <p:sldId id="293" r:id="rId11"/>
    <p:sldId id="264" r:id="rId12"/>
    <p:sldId id="256" r:id="rId13"/>
    <p:sldId id="290" r:id="rId14"/>
    <p:sldId id="294" r:id="rId15"/>
    <p:sldId id="283" r:id="rId16"/>
    <p:sldId id="295" r:id="rId17"/>
    <p:sldId id="298" r:id="rId18"/>
    <p:sldId id="299" r:id="rId19"/>
    <p:sldId id="300" r:id="rId20"/>
    <p:sldId id="297" r:id="rId21"/>
    <p:sldId id="302" r:id="rId22"/>
    <p:sldId id="296" r:id="rId23"/>
    <p:sldId id="288" r:id="rId24"/>
    <p:sldId id="291" r:id="rId25"/>
    <p:sldId id="292" r:id="rId26"/>
    <p:sldId id="273" r:id="rId27"/>
    <p:sldId id="301" r:id="rId28"/>
    <p:sldId id="279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78CE7D-C486-4FF1-9217-214211C923A4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1E0DE6-E4F0-4509-9B3A-6C81A605CD1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E0DE6-E4F0-4509-9B3A-6C81A605CD11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82ADF-64BA-4CC5-9BDC-D2382BFC9BC3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1EA21-E1EC-4191-8962-A83E7A73D3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82ADF-64BA-4CC5-9BDC-D2382BFC9BC3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1EA21-E1EC-4191-8962-A83E7A73D3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82ADF-64BA-4CC5-9BDC-D2382BFC9BC3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1EA21-E1EC-4191-8962-A83E7A73D3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82ADF-64BA-4CC5-9BDC-D2382BFC9BC3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1EA21-E1EC-4191-8962-A83E7A73D3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82ADF-64BA-4CC5-9BDC-D2382BFC9BC3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1EA21-E1EC-4191-8962-A83E7A73D3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82ADF-64BA-4CC5-9BDC-D2382BFC9BC3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1EA21-E1EC-4191-8962-A83E7A73D3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82ADF-64BA-4CC5-9BDC-D2382BFC9BC3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1EA21-E1EC-4191-8962-A83E7A73D3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82ADF-64BA-4CC5-9BDC-D2382BFC9BC3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1EA21-E1EC-4191-8962-A83E7A73D3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82ADF-64BA-4CC5-9BDC-D2382BFC9BC3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1EA21-E1EC-4191-8962-A83E7A73D3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82ADF-64BA-4CC5-9BDC-D2382BFC9BC3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1EA21-E1EC-4191-8962-A83E7A73D3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82ADF-64BA-4CC5-9BDC-D2382BFC9BC3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1EA21-E1EC-4191-8962-A83E7A73D3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82ADF-64BA-4CC5-9BDC-D2382BFC9BC3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1EA21-E1EC-4191-8962-A83E7A73D31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C:\Users\Первомайск\Desktop\фон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714348" y="2071678"/>
            <a:ext cx="7929618" cy="219517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Arial Black" pitchFamily="34" charset="0"/>
              </a:rPr>
              <a:t> </a:t>
            </a:r>
            <a:r>
              <a:rPr lang="ru-RU" sz="4000" dirty="0" smtClean="0">
                <a:solidFill>
                  <a:srgbClr val="FF0000"/>
                </a:solidFill>
                <a:latin typeface="Arial Black" pitchFamily="34" charset="0"/>
              </a:rPr>
              <a:t>Летне-оздоровительная  работа в подготовительной группе</a:t>
            </a:r>
            <a:br>
              <a:rPr lang="ru-RU" sz="40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4000" dirty="0" smtClean="0">
                <a:solidFill>
                  <a:srgbClr val="FF0000"/>
                </a:solidFill>
                <a:latin typeface="Arial Black" pitchFamily="34" charset="0"/>
              </a:rPr>
              <a:t> «Бусинки»</a:t>
            </a:r>
            <a:r>
              <a:rPr lang="ru-RU" sz="4000" dirty="0" smtClean="0">
                <a:solidFill>
                  <a:srgbClr val="0070C0"/>
                </a:solidFill>
                <a:latin typeface="Arial Black" pitchFamily="34" charset="0"/>
              </a:rPr>
              <a:t/>
            </a:r>
            <a:br>
              <a:rPr lang="ru-RU" sz="4000" dirty="0" smtClean="0">
                <a:solidFill>
                  <a:srgbClr val="0070C0"/>
                </a:solidFill>
                <a:latin typeface="Arial Black" pitchFamily="34" charset="0"/>
              </a:rPr>
            </a:br>
            <a:r>
              <a:rPr lang="ru-RU" sz="4000" dirty="0" smtClean="0">
                <a:solidFill>
                  <a:srgbClr val="0070C0"/>
                </a:solidFill>
                <a:latin typeface="Arial Black" pitchFamily="34" charset="0"/>
              </a:rPr>
              <a:t>                                    </a:t>
            </a:r>
            <a:r>
              <a:rPr lang="ru-RU" sz="1600" dirty="0" smtClean="0">
                <a:solidFill>
                  <a:srgbClr val="0070C0"/>
                </a:solidFill>
                <a:latin typeface="Arial Black" pitchFamily="34" charset="0"/>
              </a:rPr>
              <a:t/>
            </a:r>
            <a:br>
              <a:rPr lang="ru-RU" sz="1600" dirty="0" smtClean="0">
                <a:solidFill>
                  <a:srgbClr val="0070C0"/>
                </a:solidFill>
                <a:latin typeface="Arial Black" pitchFamily="34" charset="0"/>
              </a:rPr>
            </a:br>
            <a:r>
              <a:rPr lang="ru-RU" sz="1600" dirty="0" smtClean="0">
                <a:solidFill>
                  <a:srgbClr val="0070C0"/>
                </a:solidFill>
                <a:latin typeface="Arial Black" pitchFamily="34" charset="0"/>
              </a:rPr>
              <a:t>                                                                            </a:t>
            </a:r>
            <a:endParaRPr lang="ru-RU" sz="1600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6" name="TextBox 7"/>
          <p:cNvSpPr txBox="1"/>
          <p:nvPr/>
        </p:nvSpPr>
        <p:spPr>
          <a:xfrm>
            <a:off x="4479634" y="3167390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800" b="1" dirty="0">
              <a:solidFill>
                <a:srgbClr val="33910D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632034" y="3319790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800" b="1" dirty="0">
              <a:solidFill>
                <a:srgbClr val="33910D"/>
              </a:solidFill>
            </a:endParaRPr>
          </a:p>
        </p:txBody>
      </p:sp>
      <p:sp>
        <p:nvSpPr>
          <p:cNvPr id="9" name="Заголовок 11"/>
          <p:cNvSpPr txBox="1">
            <a:spLocks/>
          </p:cNvSpPr>
          <p:nvPr/>
        </p:nvSpPr>
        <p:spPr>
          <a:xfrm>
            <a:off x="1214382" y="4429132"/>
            <a:ext cx="7929618" cy="21951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>
                <a:latin typeface="Arial Black" pitchFamily="34" charset="0"/>
                <a:ea typeface="+mj-ea"/>
                <a:cs typeface="+mj-cs"/>
              </a:rPr>
              <a:t>Воспитатель:</a:t>
            </a:r>
            <a:endParaRPr lang="ru-RU" dirty="0" smtClean="0">
              <a:latin typeface="Arial Black" pitchFamily="34" charset="0"/>
              <a:ea typeface="+mj-ea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                           Т.В.</a:t>
            </a:r>
            <a:r>
              <a:rPr kumimoji="0" lang="ru-RU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</a:t>
            </a:r>
            <a:r>
              <a:rPr lang="ru-RU" dirty="0" smtClean="0">
                <a:latin typeface="Arial Black" pitchFamily="34" charset="0"/>
                <a:ea typeface="+mj-ea"/>
                <a:cs typeface="+mj-cs"/>
              </a:rPr>
              <a:t>Трефилова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2019 г.</a:t>
            </a:r>
            <a:br>
              <a:rPr kumimoji="0" lang="ru-RU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</a:br>
            <a:r>
              <a:rPr kumimoji="0" lang="ru-RU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                              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/>
            </a:r>
            <a:b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</a:b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                                                                           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Содержимое 6" descr="ФОН-ЛЕТО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1844824"/>
            <a:ext cx="9143122" cy="4869160"/>
          </a:xfrm>
          <a:prstGeom prst="rect">
            <a:avLst/>
          </a:prstGeom>
        </p:spPr>
      </p:pic>
      <p:pic>
        <p:nvPicPr>
          <p:cNvPr id="10242" name="Picture 2" descr="I:\DCIM\133___08\IMG_597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410" y="1310138"/>
            <a:ext cx="3333772" cy="25003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I:\DCIM\133___08\IMG_597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9038" y="1268760"/>
            <a:ext cx="3571900" cy="2428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I:\DCIM\133___08\IMG_597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4071942"/>
            <a:ext cx="3286148" cy="2428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I:\DCIM\133___08\IMG_598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93706" y="3919934"/>
            <a:ext cx="3500462" cy="25717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Настольные игры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6" descr="ФОН-ЛЕТО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15145" y="1844824"/>
            <a:ext cx="9174290" cy="5013176"/>
          </a:xfrm>
          <a:prstGeom prst="rect">
            <a:avLst/>
          </a:prstGeom>
        </p:spPr>
      </p:pic>
      <p:pic>
        <p:nvPicPr>
          <p:cNvPr id="10" name="Рисунок 9" descr="I:\DCIM\133___08\IMG_582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4000504"/>
            <a:ext cx="3286148" cy="26432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Arial Black" pitchFamily="34" charset="0"/>
              </a:rPr>
              <a:t>Театрализованная деятельность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7" name="Рисунок 6" descr="I:\DCIM\133___08\IMG_620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214422"/>
            <a:ext cx="3600450" cy="26990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I:\DCIM\133___08\IMG_620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1214422"/>
            <a:ext cx="3357586" cy="26432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6" descr="ФОН-ЛЕТО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2132856"/>
            <a:ext cx="9144000" cy="4725144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Arial Black" pitchFamily="34" charset="0"/>
              </a:rPr>
              <a:t>Подвижные игры</a:t>
            </a:r>
            <a:endParaRPr lang="ru-RU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7" name="Рисунок 6" descr="I:\DCIM\132___07\IMG_576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357298"/>
            <a:ext cx="4143404" cy="30718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I:\DCIM\132___07\IMG_577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1357298"/>
            <a:ext cx="3857652" cy="30003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6" descr="ФОН-ЛЕТО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12794" y="2420888"/>
            <a:ext cx="9144000" cy="47251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3857628"/>
            <a:ext cx="3750495" cy="2500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0" name="Picture 2" descr="I:\DCIM\133___08\IMG_592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28604"/>
            <a:ext cx="3905278" cy="29289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I:\DCIM\133___08\IMG_594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428604"/>
            <a:ext cx="3643338" cy="2857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I:\DCIM\133___08\IMG_589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3643314"/>
            <a:ext cx="3714776" cy="26432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6" descr="ФОН-ЛЕТО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32493" y="2276872"/>
            <a:ext cx="9144000" cy="4725144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714356"/>
            <a:ext cx="4104456" cy="27345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2" y="714356"/>
            <a:ext cx="3996445" cy="2664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I:\DCIM\133___08\IMG_590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4612" y="3786190"/>
            <a:ext cx="3929090" cy="27860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04747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6" descr="ФОН-ЛЕТО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2132856"/>
            <a:ext cx="9144000" cy="47251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439718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ru-RU" sz="40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Arial Black" pitchFamily="34" charset="0"/>
              </a:rPr>
              <a:t>Развлечение </a:t>
            </a:r>
            <a:br>
              <a:rPr lang="ru-RU" sz="36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Arial Black" pitchFamily="34" charset="0"/>
              </a:rPr>
              <a:t>«</a:t>
            </a:r>
            <a:r>
              <a:rPr lang="ru-RU" sz="3600" b="1" dirty="0" err="1" smtClean="0">
                <a:solidFill>
                  <a:srgbClr val="FF0000"/>
                </a:solidFill>
                <a:latin typeface="Arial Black" pitchFamily="34" charset="0"/>
              </a:rPr>
              <a:t>Светофорчик</a:t>
            </a:r>
            <a:r>
              <a:rPr lang="ru-RU" sz="3600" b="1" dirty="0" smtClean="0">
                <a:solidFill>
                  <a:srgbClr val="FF0000"/>
                </a:solidFill>
                <a:latin typeface="Arial Black" pitchFamily="34" charset="0"/>
              </a:rPr>
              <a:t> – весельчак, пригласил к себе ребят» </a:t>
            </a:r>
            <a:endParaRPr lang="ru-RU" sz="36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7" name="Рисунок 6" descr="I:\DCIM\132___07\IMG_579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2214554"/>
            <a:ext cx="4071966" cy="30718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Содержимое 10" descr="I:\DCIM\132___07\IMG_5794.JPG"/>
          <p:cNvPicPr>
            <a:picLocks noGrp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2214554"/>
            <a:ext cx="3786214" cy="29289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6" descr="ФОН-ЛЕТО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3666" y="2132856"/>
            <a:ext cx="9144000" cy="4725144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51" y="1701222"/>
            <a:ext cx="3181648" cy="21210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645978"/>
            <a:ext cx="3151094" cy="21007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109580"/>
            <a:ext cx="3118544" cy="20790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608" y="4065760"/>
            <a:ext cx="3094502" cy="20630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Arial Black" pitchFamily="34" charset="0"/>
              </a:rPr>
              <a:t>Развлечение </a:t>
            </a:r>
            <a:br>
              <a:rPr lang="ru-RU" sz="28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Arial Black" pitchFamily="34" charset="0"/>
              </a:rPr>
              <a:t>«Знай правила дорожного движения»</a:t>
            </a:r>
            <a:endParaRPr lang="ru-RU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520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Arial Black" pitchFamily="34" charset="0"/>
              </a:rPr>
              <a:t>Развлечение </a:t>
            </a:r>
            <a:br>
              <a:rPr lang="ru-RU" sz="36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Arial Black" pitchFamily="34" charset="0"/>
              </a:rPr>
              <a:t>«Нет нам отдыха и летом – Любим ПДД за это!  </a:t>
            </a:r>
            <a:endParaRPr lang="ru-RU" sz="3600" dirty="0"/>
          </a:p>
        </p:txBody>
      </p:sp>
      <p:pic>
        <p:nvPicPr>
          <p:cNvPr id="5" name="Содержимое 6" descr="ФОН-ЛЕТО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3666" y="2132856"/>
            <a:ext cx="9144000" cy="4725144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166" y="2357430"/>
            <a:ext cx="5643602" cy="37624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42006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6" descr="ФОН-ЛЕТО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78" y="2433540"/>
            <a:ext cx="9143122" cy="4455954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00808"/>
            <a:ext cx="3456384" cy="23042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247" y="1773155"/>
            <a:ext cx="3347864" cy="22319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304040"/>
            <a:ext cx="3419872" cy="22799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243" y="4221088"/>
            <a:ext cx="3419872" cy="22799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Развлечение </a:t>
            </a:r>
            <a:b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«День Российского флага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383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6" descr="ФОН-ЛЕТО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8463" y="2402046"/>
            <a:ext cx="9143122" cy="4455954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31141"/>
            <a:ext cx="4050450" cy="2700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200200"/>
            <a:ext cx="3600400" cy="2700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07640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6" descr="ФОН-ЛЕТО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2000240"/>
            <a:ext cx="9144000" cy="48577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 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Летний сезон справедливо считается благоприятным периодом для оздоровления дошкольников. Можно больше находиться на воздухе, играть, закаляться, в полной мере насладиться его дарами: свежим воздухом, солнечными лучами и теплой нежной водой. С целью сохранения и укрепления здоровья детей в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летне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– оздоровительный период   в нашей группе оздоровительная работа проводилась в системе.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6" descr="ФОН-ЛЕТО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2837" y="2151112"/>
            <a:ext cx="9144000" cy="4725144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27979"/>
            <a:ext cx="4045744" cy="26971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011175"/>
            <a:ext cx="4045745" cy="26971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Arial Black" pitchFamily="34" charset="0"/>
              </a:rPr>
              <a:t>Конкурс чтецов «Разноцветное лето» </a:t>
            </a:r>
            <a:endParaRPr lang="ru-RU" sz="3600" dirty="0"/>
          </a:p>
        </p:txBody>
      </p:sp>
    </p:spTree>
    <p:extLst>
      <p:ext uri="{BB962C8B-B14F-4D97-AF65-F5344CB8AC3E}">
        <p14:creationId xmlns="" xmlns:p14="http://schemas.microsoft.com/office/powerpoint/2010/main" val="205113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6" descr="ФОН-ЛЕТО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428736"/>
            <a:ext cx="9123315" cy="5429264"/>
          </a:xfrm>
          <a:prstGeom prst="rect">
            <a:avLst/>
          </a:prstGeom>
        </p:spPr>
      </p:pic>
      <p:pic>
        <p:nvPicPr>
          <p:cNvPr id="4" name="Рисунок 3" descr="F:\конкурс чтецов\IMG_321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714488"/>
            <a:ext cx="6143668" cy="40005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smtClean="0">
                <a:solidFill>
                  <a:srgbClr val="FF0000"/>
                </a:solidFill>
                <a:latin typeface="Arial Black" pitchFamily="34" charset="0"/>
              </a:rPr>
              <a:t>Развлечение </a:t>
            </a:r>
            <a:br>
              <a:rPr lang="ru-RU" sz="3200" b="1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3200" b="1" smtClean="0">
                <a:solidFill>
                  <a:srgbClr val="FF0000"/>
                </a:solidFill>
                <a:latin typeface="Arial Black" pitchFamily="34" charset="0"/>
              </a:rPr>
              <a:t>«</a:t>
            </a:r>
            <a:r>
              <a:rPr lang="ru-RU" sz="3200" b="1" dirty="0" smtClean="0">
                <a:solidFill>
                  <a:srgbClr val="FF0000"/>
                </a:solidFill>
                <a:latin typeface="Arial Black" pitchFamily="34" charset="0"/>
              </a:rPr>
              <a:t>Путешествие в </a:t>
            </a:r>
            <a:r>
              <a:rPr lang="ru-RU" sz="3200" b="1" dirty="0" err="1" smtClean="0">
                <a:solidFill>
                  <a:srgbClr val="FF0000"/>
                </a:solidFill>
                <a:latin typeface="Arial Black" pitchFamily="34" charset="0"/>
              </a:rPr>
              <a:t>Спортландию</a:t>
            </a:r>
            <a:r>
              <a:rPr lang="ru-RU" sz="3200" b="1" dirty="0" smtClean="0">
                <a:solidFill>
                  <a:srgbClr val="FF0000"/>
                </a:solidFill>
                <a:latin typeface="Arial Black" pitchFamily="34" charset="0"/>
              </a:rPr>
              <a:t>»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6" descr="ФОН-ЛЕТО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2132856"/>
            <a:ext cx="9144000" cy="4725144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2000239"/>
            <a:ext cx="4000528" cy="26670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8" y="1928802"/>
            <a:ext cx="4071966" cy="27146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Arial Black" pitchFamily="34" charset="0"/>
              </a:rPr>
              <a:t>Прогулка в лес </a:t>
            </a:r>
            <a:br>
              <a:rPr lang="ru-RU" sz="28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Arial Black" pitchFamily="34" charset="0"/>
              </a:rPr>
              <a:t>«От заката до рассвета»</a:t>
            </a:r>
            <a:endParaRPr lang="ru-RU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5405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6" descr="ФОН-ЛЕТО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19917" y="2276872"/>
            <a:ext cx="9144000" cy="4725144"/>
          </a:xfrm>
          <a:prstGeom prst="rect">
            <a:avLst/>
          </a:prstGeom>
        </p:spPr>
      </p:pic>
      <p:pic>
        <p:nvPicPr>
          <p:cNvPr id="4" name="Рисунок 3" descr="I:\DCIM\132___07\IMG_58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484784"/>
            <a:ext cx="5786478" cy="42862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Arial Black" pitchFamily="34" charset="0"/>
              </a:rPr>
              <a:t>Просмотр мультфильмов</a:t>
            </a:r>
            <a:endParaRPr lang="ru-RU" sz="40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Художественное творчество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" name="Содержимое 6" descr="ФОН-ЛЕТО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2276872"/>
            <a:ext cx="9144000" cy="4725144"/>
          </a:xfrm>
          <a:prstGeom prst="rect">
            <a:avLst/>
          </a:prstGeom>
        </p:spPr>
      </p:pic>
      <p:pic>
        <p:nvPicPr>
          <p:cNvPr id="8194" name="Picture 2" descr="I:\DCIM\133___08\IMG_595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494066"/>
            <a:ext cx="3147071" cy="2360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I:\DCIM\133___08\IMG_595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463905"/>
            <a:ext cx="2927248" cy="2360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 descr="I:\DCIM\133___08\IMG_60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842" y="4237135"/>
            <a:ext cx="3290110" cy="2365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 descr="I:\DCIM\133___08\IMG_600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4109166"/>
            <a:ext cx="3178777" cy="24933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ФОН-ЛЕТО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484784"/>
            <a:ext cx="9143122" cy="5328592"/>
          </a:xfrm>
          <a:prstGeom prst="rect">
            <a:avLst/>
          </a:prstGeom>
        </p:spPr>
      </p:pic>
      <p:pic>
        <p:nvPicPr>
          <p:cNvPr id="9" name="Рисунок 8" descr="I:\DCIM\133___08\IMG_602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53" y="3284984"/>
            <a:ext cx="3643338" cy="25717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I:\DCIM\133___08\IMG_605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406688"/>
            <a:ext cx="3286148" cy="2500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 descr="I:\DCIM\133___08\IMG_605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428604"/>
            <a:ext cx="3429024" cy="2500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I:\DCIM\133___08\IMG_615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428604"/>
            <a:ext cx="3571900" cy="25717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6" descr="ФОН-ЛЕТО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2132856"/>
            <a:ext cx="9144000" cy="4725144"/>
          </a:xfrm>
          <a:prstGeom prst="rect">
            <a:avLst/>
          </a:prstGeom>
        </p:spPr>
      </p:pic>
      <p:pic>
        <p:nvPicPr>
          <p:cNvPr id="4098" name="Picture 2" descr="I:\DCIM\131___05\IMG_570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214422"/>
            <a:ext cx="3238522" cy="2428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I:\DCIM\131___05\IMG_570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214422"/>
            <a:ext cx="3143272" cy="23574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 descr="I:\DCIM\131___05\IMG_569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50" y="3929066"/>
            <a:ext cx="3643338" cy="25717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600076" y="1220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Труд на огороде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6" descr="ФОН-ЛЕТО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1872208"/>
            <a:ext cx="9174290" cy="49857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1785926"/>
            <a:ext cx="3682752" cy="24551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Arial Black" pitchFamily="34" charset="0"/>
              </a:rPr>
              <a:t>Работа с родителями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857488" y="714356"/>
            <a:ext cx="364333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chemeClr val="tx2"/>
                </a:solidFill>
                <a:latin typeface="Arial Black" pitchFamily="34" charset="0"/>
                <a:ea typeface="+mj-ea"/>
                <a:cs typeface="+mj-cs"/>
              </a:rPr>
              <a:t>Фотовыставки и папки - передвижки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Рисунок 7" descr="I:\DCIM\133___08\IMG_619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1857364"/>
            <a:ext cx="3500462" cy="23574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I:\DCIM\133___08\IMG_619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4295775"/>
            <a:ext cx="3417958" cy="25622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83349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6" descr="ФОН-ЛЕТО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668" y="2132856"/>
            <a:ext cx="9144000" cy="4725144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85720" y="1928802"/>
            <a:ext cx="8229600" cy="1643074"/>
          </a:xfrm>
        </p:spPr>
        <p:txBody>
          <a:bodyPr>
            <a:normAutofit/>
          </a:bodyPr>
          <a:lstStyle/>
          <a:p>
            <a:r>
              <a:rPr lang="ru-RU" sz="4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rial Black" pitchFamily="34" charset="0"/>
              </a:rPr>
              <a:t>Спасибо за внимание</a:t>
            </a:r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6" descr="ФОН-ЛЕТО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2000240"/>
            <a:ext cx="9144000" cy="48577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b="1" i="1" dirty="0" smtClean="0"/>
              <a:t/>
            </a:r>
            <a:br>
              <a:rPr lang="ru-RU" sz="1800" b="1" i="1" dirty="0" smtClean="0"/>
            </a:br>
            <a:r>
              <a:rPr lang="ru-RU" sz="1800" b="1" i="1" dirty="0" smtClean="0"/>
              <a:t/>
            </a:r>
            <a:br>
              <a:rPr lang="ru-RU" sz="1800" b="1" i="1" dirty="0" smtClean="0"/>
            </a:br>
            <a:r>
              <a:rPr lang="ru-RU" sz="1800" b="1" i="1" dirty="0" smtClean="0"/>
              <a:t/>
            </a:r>
            <a:br>
              <a:rPr lang="ru-RU" sz="1800" b="1" i="1" dirty="0" smtClean="0"/>
            </a:br>
            <a:r>
              <a:rPr lang="ru-RU" sz="1800" b="1" i="1" dirty="0" smtClean="0"/>
              <a:t/>
            </a:r>
            <a:br>
              <a:rPr lang="ru-RU" sz="1800" b="1" i="1" dirty="0" smtClean="0"/>
            </a:br>
            <a:r>
              <a:rPr lang="ru-RU" sz="1800" b="1" i="1" dirty="0" smtClean="0"/>
              <a:t/>
            </a:r>
            <a:br>
              <a:rPr lang="ru-RU" sz="1800" b="1" i="1" dirty="0" smtClean="0"/>
            </a:br>
            <a:r>
              <a:rPr lang="ru-RU" sz="1800" b="1" i="1" dirty="0" smtClean="0"/>
              <a:t/>
            </a:r>
            <a:br>
              <a:rPr lang="ru-RU" sz="1800" b="1" i="1" dirty="0" smtClean="0"/>
            </a:br>
            <a:r>
              <a:rPr lang="ru-RU" sz="1800" b="1" i="1" dirty="0" smtClean="0"/>
              <a:t/>
            </a:r>
            <a:br>
              <a:rPr lang="ru-RU" sz="1800" b="1" i="1" dirty="0" smtClean="0"/>
            </a:br>
            <a:r>
              <a:rPr lang="ru-RU" sz="1800" b="1" i="1" dirty="0" smtClean="0"/>
              <a:t/>
            </a:r>
            <a:br>
              <a:rPr lang="ru-RU" sz="1800" b="1" i="1" dirty="0" smtClean="0"/>
            </a:br>
            <a:r>
              <a:rPr lang="ru-RU" sz="1800" b="1" i="1" dirty="0" smtClean="0"/>
              <a:t/>
            </a:r>
            <a:br>
              <a:rPr lang="ru-RU" sz="1800" b="1" i="1" dirty="0" smtClean="0"/>
            </a:br>
            <a:r>
              <a:rPr lang="ru-RU" sz="1800" b="1" i="1" dirty="0" smtClean="0"/>
              <a:t/>
            </a:r>
            <a:br>
              <a:rPr lang="ru-RU" sz="1800" b="1" i="1" dirty="0" smtClean="0"/>
            </a:br>
            <a:r>
              <a:rPr lang="ru-RU" sz="1800" b="1" i="1" dirty="0" smtClean="0"/>
              <a:t/>
            </a:r>
            <a:br>
              <a:rPr lang="ru-RU" sz="1800" b="1" i="1" dirty="0" smtClean="0"/>
            </a:br>
            <a:r>
              <a:rPr lang="ru-RU" sz="1800" b="1" i="1" dirty="0" smtClean="0"/>
              <a:t/>
            </a:r>
            <a:br>
              <a:rPr lang="ru-RU" sz="1800" b="1" i="1" dirty="0" smtClean="0"/>
            </a:br>
            <a:r>
              <a:rPr lang="ru-RU" sz="1800" b="1" i="1" dirty="0" smtClean="0"/>
              <a:t/>
            </a:r>
            <a:br>
              <a:rPr lang="ru-RU" sz="1800" b="1" i="1" dirty="0" smtClean="0"/>
            </a:br>
            <a:r>
              <a:rPr lang="ru-RU" sz="1800" b="1" i="1" dirty="0" smtClean="0"/>
              <a:t/>
            </a:r>
            <a:br>
              <a:rPr lang="ru-RU" sz="1800" b="1" i="1" dirty="0" smtClean="0"/>
            </a:br>
            <a:r>
              <a:rPr lang="ru-RU" sz="1800" b="1" i="1" dirty="0" smtClean="0"/>
              <a:t/>
            </a:r>
            <a:br>
              <a:rPr lang="ru-RU" sz="1800" b="1" i="1" dirty="0" smtClean="0"/>
            </a:br>
            <a:r>
              <a:rPr lang="ru-RU" sz="1800" b="1" i="1" dirty="0" smtClean="0"/>
              <a:t/>
            </a:r>
            <a:br>
              <a:rPr lang="ru-RU" sz="1800" b="1" i="1" dirty="0" smtClean="0"/>
            </a:br>
            <a:r>
              <a:rPr lang="ru-RU" sz="1800" b="1" i="1" dirty="0" smtClean="0"/>
              <a:t/>
            </a:r>
            <a:br>
              <a:rPr lang="ru-RU" sz="1800" b="1" i="1" dirty="0" smtClean="0"/>
            </a:b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 летней оздоровительной работы: </a:t>
            </a:r>
            <a:b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1.Создать условия, обеспечивающие охрану жизни и здоровья      детей, предупреждение заболеваемости и травматизма.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2.Реализовать систему мероприятий, направленных на оздоровление и физическое развитие детей, их нравственное воспитание, развитие любознательности и познавательной активности, формирование культурно – гигиенических и трудовых навыков.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3.Осуществить педагогическое и санитарное просвещение родителей по вопросам воспитания и оздоровления детей в летний период.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Первомайск\Desktop\фон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3" name="Рисунок 2" descr="I:\DCIM\132___07\IMG_578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1571612"/>
            <a:ext cx="6143668" cy="44291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Arial Black" pitchFamily="34" charset="0"/>
              </a:rPr>
              <a:t>Оформление  веранды</a:t>
            </a:r>
            <a:endParaRPr lang="ru-RU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Arial Black" pitchFamily="34" charset="0"/>
              </a:rPr>
              <a:t>Утренняя гимнастика</a:t>
            </a:r>
            <a:endParaRPr lang="ru-RU" sz="4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4" name="Содержимое 6" descr="ФОН-ЛЕТО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2000240"/>
            <a:ext cx="9144000" cy="4857760"/>
          </a:xfrm>
          <a:prstGeom prst="rect">
            <a:avLst/>
          </a:prstGeom>
        </p:spPr>
      </p:pic>
      <p:pic>
        <p:nvPicPr>
          <p:cNvPr id="7" name="Рисунок 6" descr="I:\DCIM\133___08\IMG_616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357298"/>
            <a:ext cx="3857652" cy="30718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I:\DCIM\133___08\IMG_616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357298"/>
            <a:ext cx="3929090" cy="30718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82906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Arial Black" pitchFamily="34" charset="0"/>
              </a:rPr>
              <a:t>Закаливание</a:t>
            </a:r>
            <a:endParaRPr lang="ru-RU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4" name="Содержимое 6" descr="ФОН-ЛЕТО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2000240"/>
            <a:ext cx="9144000" cy="4857760"/>
          </a:xfrm>
          <a:prstGeom prst="rect">
            <a:avLst/>
          </a:prstGeom>
        </p:spPr>
      </p:pic>
      <p:pic>
        <p:nvPicPr>
          <p:cNvPr id="10" name="Рисунок 9" descr="I:\DCIM\132___07\IMG_572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500174"/>
            <a:ext cx="4000528" cy="2857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 descr="I:\DCIM\132___07\IMG_573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1500174"/>
            <a:ext cx="3643338" cy="29289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Arial Black" pitchFamily="34" charset="0"/>
              </a:rPr>
              <a:t>Игры с песком</a:t>
            </a:r>
            <a:endParaRPr lang="ru-RU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4" name="Содержимое 6" descr="ФОН-ЛЕТО.pn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457200" y="1736875"/>
            <a:ext cx="8229600" cy="4252612"/>
          </a:xfrm>
        </p:spPr>
      </p:pic>
      <p:pic>
        <p:nvPicPr>
          <p:cNvPr id="5" name="Содержимое 6" descr="ФОН-ЛЕТО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2039582"/>
            <a:ext cx="9144000" cy="4818418"/>
          </a:xfrm>
          <a:prstGeom prst="rect">
            <a:avLst/>
          </a:prstGeom>
        </p:spPr>
      </p:pic>
      <p:pic>
        <p:nvPicPr>
          <p:cNvPr id="7" name="Рисунок 6" descr="I:\DCIM\132___07\IMG_574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232" y="1571612"/>
            <a:ext cx="5143536" cy="37862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6" descr="ФОН-ЛЕТО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2039582"/>
            <a:ext cx="9144000" cy="4818418"/>
          </a:xfrm>
          <a:prstGeom prst="rect">
            <a:avLst/>
          </a:prstGeom>
        </p:spPr>
      </p:pic>
      <p:pic>
        <p:nvPicPr>
          <p:cNvPr id="1026" name="Picture 2" descr="I:\DCIM\132___07\IMG_578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Arial Black" pitchFamily="34" charset="0"/>
              </a:rPr>
              <a:t>Чтение художественной литературы</a:t>
            </a:r>
            <a:endParaRPr lang="ru-RU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000108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Arial Black" pitchFamily="34" charset="0"/>
                <a:cs typeface="Andalus" pitchFamily="18" charset="-78"/>
              </a:rPr>
              <a:t>Пальчиковые игры</a:t>
            </a:r>
            <a:endParaRPr lang="ru-RU" sz="3600" dirty="0">
              <a:solidFill>
                <a:srgbClr val="FF0000"/>
              </a:solidFill>
              <a:latin typeface="Arial Black" pitchFamily="34" charset="0"/>
              <a:cs typeface="Andalus" pitchFamily="18" charset="-78"/>
            </a:endParaRPr>
          </a:p>
        </p:txBody>
      </p:sp>
      <p:pic>
        <p:nvPicPr>
          <p:cNvPr id="5" name="Содержимое 6" descr="ФОН-ЛЕТО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2089246"/>
            <a:ext cx="9144000" cy="4768754"/>
          </a:xfrm>
          <a:prstGeom prst="rect">
            <a:avLst/>
          </a:prstGeom>
        </p:spPr>
      </p:pic>
      <p:pic>
        <p:nvPicPr>
          <p:cNvPr id="6" name="Рисунок 5" descr="I:\DCIM\132___07\IMG_575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1428736"/>
            <a:ext cx="5286412" cy="38576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</TotalTime>
  <Words>65</Words>
  <Application>Microsoft Office PowerPoint</Application>
  <PresentationFormat>Экран (4:3)</PresentationFormat>
  <Paragraphs>29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 Летне-оздоровительная  работа в подготовительной группе  «Бусинки»                                                                                                                  </vt:lpstr>
      <vt:lpstr>         Летний сезон справедливо считается благоприятным периодом для оздоровления дошкольников. Можно больше находиться на воздухе, играть, закаляться, в полной мере насладиться его дарами: свежим воздухом, солнечными лучами и теплой нежной водой. С целью сохранения и укрепления здоровья детей в летне – оздоровительный период   в нашей группе оздоровительная работа проводилась в системе. </vt:lpstr>
      <vt:lpstr>                 Задачи летней оздоровительной работы:   1.Создать условия, обеспечивающие охрану жизни и здоровья      детей, предупреждение заболеваемости и травматизма.    2.Реализовать систему мероприятий, направленных на оздоровление и физическое развитие детей, их нравственное воспитание, развитие любознательности и познавательной активности, формирование культурно – гигиенических и трудовых навыков.      3.Осуществить педагогическое и санитарное просвещение родителей по вопросам воспитания и оздоровления детей в летний период. </vt:lpstr>
      <vt:lpstr>Оформление  веранды</vt:lpstr>
      <vt:lpstr>Утренняя гимнастика</vt:lpstr>
      <vt:lpstr>Закаливание</vt:lpstr>
      <vt:lpstr>Игры с песком</vt:lpstr>
      <vt:lpstr>Чтение художественной литературы</vt:lpstr>
      <vt:lpstr>Пальчиковые игры</vt:lpstr>
      <vt:lpstr>Настольные игры</vt:lpstr>
      <vt:lpstr>Театрализованная деятельность</vt:lpstr>
      <vt:lpstr>Подвижные игры</vt:lpstr>
      <vt:lpstr>Слайд 13</vt:lpstr>
      <vt:lpstr>Слайд 14</vt:lpstr>
      <vt:lpstr> Развлечение  «Светофорчик – весельчак, пригласил к себе ребят» </vt:lpstr>
      <vt:lpstr>Развлечение  «Знай правила дорожного движения»</vt:lpstr>
      <vt:lpstr> Развлечение  «Нет нам отдыха и летом – Любим ПДД за это!  </vt:lpstr>
      <vt:lpstr>Развлечение  «День Российского флага</vt:lpstr>
      <vt:lpstr>Слайд 19</vt:lpstr>
      <vt:lpstr>Конкурс чтецов «Разноцветное лето» </vt:lpstr>
      <vt:lpstr>Развлечение  «Путешествие в Спортландию»</vt:lpstr>
      <vt:lpstr>Прогулка в лес  «От заката до рассвета»</vt:lpstr>
      <vt:lpstr>Просмотр мультфильмов</vt:lpstr>
      <vt:lpstr>Художественное творчество</vt:lpstr>
      <vt:lpstr>Слайд 25</vt:lpstr>
      <vt:lpstr>Слайд 26</vt:lpstr>
      <vt:lpstr>Работа с родителями</vt:lpstr>
      <vt:lpstr>Спасибо за внимание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Первомайск</dc:creator>
  <cp:lastModifiedBy>PizhmaRomashka</cp:lastModifiedBy>
  <cp:revision>89</cp:revision>
  <dcterms:created xsi:type="dcterms:W3CDTF">2015-09-08T19:50:20Z</dcterms:created>
  <dcterms:modified xsi:type="dcterms:W3CDTF">2019-09-11T11:34:38Z</dcterms:modified>
</cp:coreProperties>
</file>