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7" r:id="rId6"/>
    <p:sldId id="266" r:id="rId7"/>
    <p:sldId id="268" r:id="rId8"/>
    <p:sldId id="269" r:id="rId9"/>
    <p:sldId id="270" r:id="rId10"/>
    <p:sldId id="271" r:id="rId11"/>
    <p:sldId id="273" r:id="rId12"/>
    <p:sldId id="275" r:id="rId13"/>
    <p:sldId id="274" r:id="rId14"/>
    <p:sldId id="277" r:id="rId15"/>
    <p:sldId id="284" r:id="rId16"/>
    <p:sldId id="263" r:id="rId17"/>
    <p:sldId id="272" r:id="rId18"/>
    <p:sldId id="285" r:id="rId19"/>
    <p:sldId id="264" r:id="rId20"/>
    <p:sldId id="283" r:id="rId21"/>
    <p:sldId id="276" r:id="rId22"/>
    <p:sldId id="282" r:id="rId23"/>
    <p:sldId id="278" r:id="rId24"/>
    <p:sldId id="279" r:id="rId25"/>
    <p:sldId id="280" r:id="rId26"/>
    <p:sldId id="281" r:id="rId27"/>
    <p:sldId id="26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7A53-C576-47A0-BF06-4D7E2C3805B6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49031-0F8E-47C6-A89D-E7DC26E13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838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49031-0F8E-47C6-A89D-E7DC26E13167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9F96E5-BDA6-45C8-AFA2-C7F06D648C42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DD52B-EFE9-42E0-812E-5F6F64C14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9F96E5-BDA6-45C8-AFA2-C7F06D648C42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DD52B-EFE9-42E0-812E-5F6F64C14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9F96E5-BDA6-45C8-AFA2-C7F06D648C42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DD52B-EFE9-42E0-812E-5F6F64C14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9F96E5-BDA6-45C8-AFA2-C7F06D648C42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DD52B-EFE9-42E0-812E-5F6F64C14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9F96E5-BDA6-45C8-AFA2-C7F06D648C42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DD52B-EFE9-42E0-812E-5F6F64C14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9F96E5-BDA6-45C8-AFA2-C7F06D648C42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DD52B-EFE9-42E0-812E-5F6F64C14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9F96E5-BDA6-45C8-AFA2-C7F06D648C42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DD52B-EFE9-42E0-812E-5F6F64C14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9F96E5-BDA6-45C8-AFA2-C7F06D648C42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DD52B-EFE9-42E0-812E-5F6F64C14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9F96E5-BDA6-45C8-AFA2-C7F06D648C42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DD52B-EFE9-42E0-812E-5F6F64C14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9F96E5-BDA6-45C8-AFA2-C7F06D648C42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DD52B-EFE9-42E0-812E-5F6F64C14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9F96E5-BDA6-45C8-AFA2-C7F06D648C42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DD52B-EFE9-42E0-812E-5F6F64C14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889F96E5-BDA6-45C8-AFA2-C7F06D648C42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67ADD52B-EFE9-42E0-812E-5F6F64C14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dmin\&#1056;&#1072;&#1073;&#1086;&#1095;&#1080;&#1081;%20&#1089;&#1090;&#1086;&#1083;\&#1050;&#1083;&#1072;&#1089;&#1085;&#1072;&#1103;%20&#1074;&#1077;&#1089;&#1077;&#1083;&#1072;&#1103;%20&#1076;&#1077;&#1090;&#1089;&#1082;&#1072;&#1103;%20&#1084;&#1091;&#1079;&#1099;&#1082;&#1072;%20-%20&#1042;&#1077;&#1089;&#1077;&#1083;&#1072;&#1103;%20&#1084;&#1099;&#1096;&#1082;&#1072;%20(mp3ostrov.com)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8611704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14414" y="285728"/>
            <a:ext cx="7072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дошкольное учреждение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детский сад № 15 «Ромашка»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2357430"/>
            <a:ext cx="713007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i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Хозяйственный </a:t>
            </a:r>
          </a:p>
          <a:p>
            <a:pPr algn="ctr"/>
            <a:r>
              <a:rPr lang="ru-RU" sz="7200" b="1" i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двор</a:t>
            </a:r>
            <a:endParaRPr lang="ru-RU" sz="72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3786182" y="5934670"/>
            <a:ext cx="2928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Пижма,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Admin\Рабочий стол\Мои рисунки\1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500430" y="5572140"/>
            <a:ext cx="380910" cy="519113"/>
          </a:xfrm>
          <a:prstGeom prst="rect">
            <a:avLst/>
          </a:prstGeom>
          <a:noFill/>
        </p:spPr>
      </p:pic>
      <p:pic>
        <p:nvPicPr>
          <p:cNvPr id="10" name="Класная веселая детская музыка - Веселая мышка (mp3ostrov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7"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WordArt 1"/>
          <p:cNvSpPr>
            <a:spLocks noChangeArrowheads="1" noChangeShapeType="1" noTextEdit="1"/>
          </p:cNvSpPr>
          <p:nvPr/>
        </p:nvSpPr>
        <p:spPr bwMode="auto">
          <a:xfrm>
            <a:off x="1357290" y="1000108"/>
            <a:ext cx="6572296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"Домашние</a:t>
            </a:r>
            <a:r>
              <a:rPr lang="en-US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 </a:t>
            </a:r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 животные"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/>
              <a:latin typeface="Antikvar"/>
            </a:endParaRPr>
          </a:p>
        </p:txBody>
      </p:sp>
      <p:pic>
        <p:nvPicPr>
          <p:cNvPr id="30724" name="Рисунок 4" descr="IMG_6230"/>
          <p:cNvPicPr>
            <a:picLocks noChangeAspect="1" noChangeArrowheads="1"/>
          </p:cNvPicPr>
          <p:nvPr/>
        </p:nvPicPr>
        <p:blipFill>
          <a:blip r:embed="rId2"/>
          <a:srcRect b="33974"/>
          <a:stretch>
            <a:fillRect/>
          </a:stretch>
        </p:blipFill>
        <p:spPr bwMode="auto">
          <a:xfrm>
            <a:off x="642910" y="1928802"/>
            <a:ext cx="7938600" cy="3929090"/>
          </a:xfrm>
          <a:prstGeom prst="rect">
            <a:avLst/>
          </a:prstGeom>
          <a:noFill/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2857488" y="0"/>
            <a:ext cx="329506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Изготовление масок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2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" grpId="0"/>
      <p:bldP spid="307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проект\315CANON\IMG_60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857364"/>
            <a:ext cx="585791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1"/>
          <p:cNvSpPr>
            <a:spLocks noChangeArrowheads="1" noChangeShapeType="1" noTextEdit="1"/>
          </p:cNvSpPr>
          <p:nvPr/>
        </p:nvSpPr>
        <p:spPr bwMode="auto">
          <a:xfrm>
            <a:off x="1285852" y="500042"/>
            <a:ext cx="7000924" cy="14287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13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Познавательно - игровые</a:t>
            </a:r>
          </a:p>
          <a:p>
            <a:pPr algn="ctr" rtl="0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latin typeface="Antikvar"/>
              </a:rPr>
              <a:t>конкурсы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/>
              <a:latin typeface="Antikvar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"/>
          <p:cNvSpPr>
            <a:spLocks noChangeArrowheads="1" noChangeShapeType="1" noTextEdit="1"/>
          </p:cNvSpPr>
          <p:nvPr/>
        </p:nvSpPr>
        <p:spPr bwMode="auto">
          <a:xfrm>
            <a:off x="500034" y="500042"/>
            <a:ext cx="8143932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13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Чтение художественной  литературы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/>
              <a:latin typeface="Antikvar"/>
            </a:endParaRPr>
          </a:p>
        </p:txBody>
      </p:sp>
      <p:pic>
        <p:nvPicPr>
          <p:cNvPr id="5" name="Рисунок 4" descr="F:\проект\IMG_00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285860"/>
            <a:ext cx="664373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Admin\Рабочий стол\Мои рисунки\анимация\bibla-glav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857760"/>
            <a:ext cx="1771650" cy="16192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"/>
          <p:cNvSpPr>
            <a:spLocks noChangeArrowheads="1" noChangeShapeType="1" noTextEdit="1"/>
          </p:cNvSpPr>
          <p:nvPr/>
        </p:nvSpPr>
        <p:spPr bwMode="auto">
          <a:xfrm>
            <a:off x="2000232" y="500042"/>
            <a:ext cx="5786478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13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Целевые</a:t>
            </a:r>
            <a:r>
              <a:rPr lang="en-US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 </a:t>
            </a:r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 прогулки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/>
              <a:latin typeface="Antikvar"/>
            </a:endParaRPr>
          </a:p>
        </p:txBody>
      </p:sp>
      <p:pic>
        <p:nvPicPr>
          <p:cNvPr id="5" name="Рисунок 4" descr="F:\проект\315CANON\IMG_616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142984"/>
            <a:ext cx="771530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проект\IMG_0085.JPG"/>
          <p:cNvPicPr/>
          <p:nvPr/>
        </p:nvPicPr>
        <p:blipFill>
          <a:blip r:embed="rId3" cstate="print"/>
          <a:srcRect l="12044" t="29921" r="20724"/>
          <a:stretch>
            <a:fillRect/>
          </a:stretch>
        </p:blipFill>
        <p:spPr bwMode="auto">
          <a:xfrm>
            <a:off x="857224" y="1142984"/>
            <a:ext cx="764386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"/>
          <p:cNvSpPr>
            <a:spLocks noChangeArrowheads="1" noChangeShapeType="1" noTextEdit="1"/>
          </p:cNvSpPr>
          <p:nvPr/>
        </p:nvSpPr>
        <p:spPr bwMode="auto">
          <a:xfrm>
            <a:off x="785786" y="500042"/>
            <a:ext cx="7715304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13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Взаимодействие </a:t>
            </a:r>
            <a:r>
              <a:rPr lang="en-US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 </a:t>
            </a:r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с </a:t>
            </a:r>
            <a:r>
              <a:rPr lang="en-US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 </a:t>
            </a:r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социумом: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/>
              <a:latin typeface="Antikvar"/>
            </a:endParaRPr>
          </a:p>
        </p:txBody>
      </p:sp>
      <p:pic>
        <p:nvPicPr>
          <p:cNvPr id="5" name="Рисунок 4" descr="G:\DCIM\103SSCAM\SDC128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85860"/>
            <a:ext cx="7358114" cy="50720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"/>
          <p:cNvSpPr>
            <a:spLocks noChangeArrowheads="1" noChangeShapeType="1" noTextEdit="1"/>
          </p:cNvSpPr>
          <p:nvPr/>
        </p:nvSpPr>
        <p:spPr bwMode="auto">
          <a:xfrm>
            <a:off x="2214546" y="571480"/>
            <a:ext cx="550072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13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Режиссерские  игры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/>
              <a:latin typeface="Antikvar"/>
            </a:endParaRPr>
          </a:p>
        </p:txBody>
      </p:sp>
      <p:pic>
        <p:nvPicPr>
          <p:cNvPr id="5" name="Рисунок 4" descr="F:\проект\IMG_0007.JPG"/>
          <p:cNvPicPr/>
          <p:nvPr/>
        </p:nvPicPr>
        <p:blipFill>
          <a:blip r:embed="rId2" cstate="print"/>
          <a:srcRect l="32223" t="22436" b="5556"/>
          <a:stretch>
            <a:fillRect/>
          </a:stretch>
        </p:blipFill>
        <p:spPr bwMode="auto">
          <a:xfrm>
            <a:off x="571472" y="1285860"/>
            <a:ext cx="792961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проект\315CANON\IMG_60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214422"/>
            <a:ext cx="764386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:\проект\315CANON\IMG_62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85860"/>
            <a:ext cx="7348561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проект\315CANON\IMG_62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428736"/>
            <a:ext cx="714380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1571604" y="500042"/>
            <a:ext cx="6286544" cy="8572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Дидактические </a:t>
            </a:r>
            <a:r>
              <a:rPr lang="en-US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 </a:t>
            </a:r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игры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70C0"/>
              </a:solidFill>
              <a:effectLst/>
              <a:latin typeface="Antikvar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"/>
          <p:cNvSpPr>
            <a:spLocks noChangeArrowheads="1" noChangeShapeType="1" noTextEdit="1"/>
          </p:cNvSpPr>
          <p:nvPr/>
        </p:nvSpPr>
        <p:spPr bwMode="auto">
          <a:xfrm>
            <a:off x="1357290" y="642918"/>
            <a:ext cx="6357982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Пальчиковые </a:t>
            </a:r>
            <a:r>
              <a:rPr lang="en-US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 </a:t>
            </a:r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игры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/>
              <a:latin typeface="Antikvar"/>
            </a:endParaRPr>
          </a:p>
        </p:txBody>
      </p:sp>
      <p:pic>
        <p:nvPicPr>
          <p:cNvPr id="5" name="Рисунок 4" descr="F:\проект\IMG_009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357298"/>
            <a:ext cx="714380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проект\IMG_009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428736"/>
            <a:ext cx="767152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проект\IMG_009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285860"/>
            <a:ext cx="6786610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"/>
          <p:cNvSpPr>
            <a:spLocks noChangeArrowheads="1" noChangeShapeType="1" noTextEdit="1"/>
          </p:cNvSpPr>
          <p:nvPr/>
        </p:nvSpPr>
        <p:spPr bwMode="auto">
          <a:xfrm>
            <a:off x="1357290" y="642918"/>
            <a:ext cx="6357982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Подвижные </a:t>
            </a:r>
            <a:r>
              <a:rPr lang="en-US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 </a:t>
            </a:r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игры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/>
              <a:latin typeface="Antikvar"/>
            </a:endParaRPr>
          </a:p>
        </p:txBody>
      </p:sp>
      <p:pic>
        <p:nvPicPr>
          <p:cNvPr id="5" name="Рисунок 4" descr="F:\IMG_0050.JPG"/>
          <p:cNvPicPr/>
          <p:nvPr/>
        </p:nvPicPr>
        <p:blipFill>
          <a:blip r:embed="rId2" cstate="print"/>
          <a:srcRect l="1764" t="14744" r="7964" b="21795"/>
          <a:stretch>
            <a:fillRect/>
          </a:stretch>
        </p:blipFill>
        <p:spPr bwMode="auto">
          <a:xfrm>
            <a:off x="785786" y="1500174"/>
            <a:ext cx="785818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IMG_0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428736"/>
            <a:ext cx="707236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IMG_00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428736"/>
            <a:ext cx="707236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проект\315CANON\IMG_61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85860"/>
            <a:ext cx="757242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проект\IMG_00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214422"/>
            <a:ext cx="7648600" cy="513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2714612" y="571480"/>
            <a:ext cx="4572032" cy="642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Наблюдения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70C0"/>
              </a:solidFill>
              <a:effectLst/>
              <a:latin typeface="Antikvar"/>
            </a:endParaRPr>
          </a:p>
        </p:txBody>
      </p:sp>
      <p:pic>
        <p:nvPicPr>
          <p:cNvPr id="8" name="Рисунок 7" descr="F:\проект\315CANON\IMG_616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214422"/>
            <a:ext cx="7786742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проект\315CANON\IMG_616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1214422"/>
            <a:ext cx="7476330" cy="523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1142984"/>
            <a:ext cx="807249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</a:t>
            </a:r>
            <a:r>
              <a:rPr lang="ru-RU" dirty="0" smtClean="0"/>
              <a:t>Воспитание  бережного и заботливого отношения к животным имеет большое значение в дошкольный период  в жизни ребёнка. Мир животных чрезвычайно привлекателен и животные в доме – важный фактор воспитания. Это не удивительно, ведь каждой матери и каждому отцу хочется, чтобы их дети были добрыми, сердечными, отзывчивыми.  Вовлекая ребёнка в совместную деятельность по уходу за домашними питомцами, взрослые развивают в нём чуткость, умение понимать  другую жизнь, побуждают к сочувствию, воспитывают готовность помогать делами.  </a:t>
            </a:r>
          </a:p>
          <a:p>
            <a:pPr algn="just"/>
            <a:r>
              <a:rPr lang="ru-RU" dirty="0" smtClean="0"/>
              <a:t>	Мы, взрослые должны научить ребёнка правильному общению с животными, мягкости и не назойливости, умению считаться с желаниями четвероногого друга чувствовать его  состояние.  Эти бесценные нравственные  качества, без которых не могут развиваться гуманистические задатки  в личности ребёнка.</a:t>
            </a:r>
            <a:endParaRPr lang="ru-RU" dirty="0"/>
          </a:p>
        </p:txBody>
      </p:sp>
      <p:pic>
        <p:nvPicPr>
          <p:cNvPr id="5123" name="Picture 3" descr="C:\Documents and Settings\Admin\Рабочий стол\Мои рисунки\резные рисунки\47a2e9987b8279eb0f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4572008"/>
            <a:ext cx="4840426" cy="2071702"/>
          </a:xfrm>
          <a:prstGeom prst="rect">
            <a:avLst/>
          </a:prstGeom>
          <a:noFill/>
        </p:spPr>
      </p:pic>
      <p:sp>
        <p:nvSpPr>
          <p:cNvPr id="6" name="WordArt 1"/>
          <p:cNvSpPr>
            <a:spLocks noChangeArrowheads="1" noChangeShapeType="1" noTextEdit="1"/>
          </p:cNvSpPr>
          <p:nvPr/>
        </p:nvSpPr>
        <p:spPr bwMode="auto">
          <a:xfrm>
            <a:off x="1357290" y="500042"/>
            <a:ext cx="6357982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13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Актуальность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/>
              <a:latin typeface="Antikvar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"/>
          <p:cNvSpPr>
            <a:spLocks noChangeArrowheads="1" noChangeShapeType="1" noTextEdit="1"/>
          </p:cNvSpPr>
          <p:nvPr/>
        </p:nvSpPr>
        <p:spPr bwMode="auto">
          <a:xfrm>
            <a:off x="2214546" y="357166"/>
            <a:ext cx="550072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13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Развлечения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/>
              <a:latin typeface="Antikvar"/>
            </a:endParaRPr>
          </a:p>
        </p:txBody>
      </p:sp>
      <p:pic>
        <p:nvPicPr>
          <p:cNvPr id="6" name="Рисунок 5" descr="F:\проект\315CANON\IMG_62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71546"/>
            <a:ext cx="7929618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проект\315CANON\IMG_62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143116"/>
            <a:ext cx="5317448" cy="398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олег\Рабочий стол\фото к проекту\IMG_00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071546"/>
            <a:ext cx="8215370" cy="5429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IMG_611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1357298"/>
            <a:ext cx="785818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7030A0"/>
            </a:outerShdw>
          </a:effectLst>
        </p:spPr>
      </p:pic>
      <p:pic>
        <p:nvPicPr>
          <p:cNvPr id="10" name="Рисунок 9" descr="C:\Documents and Settings\олег\Рабочий стол\фото к проекту\IMG_001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1071546"/>
            <a:ext cx="7500990" cy="52864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"/>
                            </p:stCondLst>
                            <p:childTnLst>
                              <p:par>
                                <p:cTn id="31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0"/>
                            </p:stCondLst>
                            <p:childTnLst>
                              <p:par>
                                <p:cTn id="3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0"/>
                            </p:stCondLst>
                            <p:childTnLst>
                              <p:par>
                                <p:cTn id="39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0"/>
                            </p:stCondLst>
                            <p:childTnLst>
                              <p:par>
                                <p:cTn id="4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"/>
          <p:cNvSpPr>
            <a:spLocks noChangeArrowheads="1" noChangeShapeType="1" noTextEdit="1"/>
          </p:cNvSpPr>
          <p:nvPr/>
        </p:nvSpPr>
        <p:spPr bwMode="auto">
          <a:xfrm>
            <a:off x="1071538" y="357166"/>
            <a:ext cx="7286676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13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Работа </a:t>
            </a:r>
            <a:r>
              <a:rPr lang="en-US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 </a:t>
            </a:r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с</a:t>
            </a:r>
            <a:r>
              <a:rPr lang="en-US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 </a:t>
            </a:r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 родителями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/>
              <a:latin typeface="Antikvar"/>
            </a:endParaRPr>
          </a:p>
        </p:txBody>
      </p:sp>
      <p:pic>
        <p:nvPicPr>
          <p:cNvPr id="3" name="Рисунок 2" descr="F:\Моя\ПАПКА С ФОТКАМИ\Изображение 2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643050"/>
            <a:ext cx="728667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Моя\ПАПКА С ФОТКАМИ\Изображение 210.jpg"/>
          <p:cNvPicPr/>
          <p:nvPr/>
        </p:nvPicPr>
        <p:blipFill>
          <a:blip r:embed="rId3" cstate="print"/>
          <a:srcRect l="1533"/>
          <a:stretch>
            <a:fillRect/>
          </a:stretch>
        </p:blipFill>
        <p:spPr bwMode="auto">
          <a:xfrm>
            <a:off x="1357290" y="1571612"/>
            <a:ext cx="664373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57620" y="1071546"/>
            <a:ext cx="137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Беседы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8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80"/>
                            </p:stCondLst>
                            <p:childTnLst>
                              <p:par>
                                <p:cTn id="21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8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"/>
          <p:cNvSpPr>
            <a:spLocks noChangeArrowheads="1" noChangeShapeType="1" noTextEdit="1"/>
          </p:cNvSpPr>
          <p:nvPr/>
        </p:nvSpPr>
        <p:spPr bwMode="auto">
          <a:xfrm>
            <a:off x="2214546" y="571480"/>
            <a:ext cx="4714908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Беседы с детьми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/>
              <a:latin typeface="Antikvar"/>
            </a:endParaRPr>
          </a:p>
        </p:txBody>
      </p:sp>
      <p:pic>
        <p:nvPicPr>
          <p:cNvPr id="5" name="Рисунок 4" descr="F:\проект\315CANON\IMG_60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214422"/>
            <a:ext cx="678661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85984" y="285728"/>
            <a:ext cx="52704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Оформление папки-раскладушки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Рисунок 4" descr="G:\DCIM\315CANON\IMG_6290.JPG"/>
          <p:cNvPicPr/>
          <p:nvPr/>
        </p:nvPicPr>
        <p:blipFill>
          <a:blip r:embed="rId2" cstate="print"/>
          <a:srcRect t="5455" b="9590"/>
          <a:stretch>
            <a:fillRect/>
          </a:stretch>
        </p:blipFill>
        <p:spPr bwMode="auto">
          <a:xfrm>
            <a:off x="928662" y="1571612"/>
            <a:ext cx="735811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1"/>
          <p:cNvSpPr>
            <a:spLocks noChangeArrowheads="1" noChangeShapeType="1" noTextEdit="1"/>
          </p:cNvSpPr>
          <p:nvPr/>
        </p:nvSpPr>
        <p:spPr bwMode="auto">
          <a:xfrm>
            <a:off x="928662" y="785794"/>
            <a:ext cx="7286676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13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Животные дома:  за  и  против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/>
              <a:latin typeface="Antikvar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00" y="428604"/>
            <a:ext cx="75009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Оформление в родительском уголке рубрики</a:t>
            </a:r>
            <a:endParaRPr lang="ru-RU" sz="2800" dirty="0"/>
          </a:p>
        </p:txBody>
      </p:sp>
      <p:pic>
        <p:nvPicPr>
          <p:cNvPr id="5" name="Рисунок 4" descr="G:\DCIM\315CANON\IMG_6301.JPG"/>
          <p:cNvPicPr/>
          <p:nvPr/>
        </p:nvPicPr>
        <p:blipFill>
          <a:blip r:embed="rId2"/>
          <a:srcRect l="11502" t="2602" r="1505" b="40151"/>
          <a:stretch>
            <a:fillRect/>
          </a:stretch>
        </p:blipFill>
        <p:spPr bwMode="auto">
          <a:xfrm>
            <a:off x="1071538" y="1785926"/>
            <a:ext cx="700092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1"/>
          <p:cNvSpPr>
            <a:spLocks noChangeArrowheads="1" noChangeShapeType="1" noTextEdit="1"/>
          </p:cNvSpPr>
          <p:nvPr/>
        </p:nvSpPr>
        <p:spPr bwMode="auto">
          <a:xfrm>
            <a:off x="2143108" y="928670"/>
            <a:ext cx="5357850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«Детям о природе»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/>
              <a:latin typeface="Antikvar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8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8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14612" y="500042"/>
            <a:ext cx="3589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Оформление альбома</a:t>
            </a:r>
            <a:endParaRPr lang="ru-RU" sz="2800" dirty="0"/>
          </a:p>
        </p:txBody>
      </p:sp>
      <p:pic>
        <p:nvPicPr>
          <p:cNvPr id="5" name="Рисунок 4" descr="G:\DCIM\315CANON\IMG_6291.JPG"/>
          <p:cNvPicPr/>
          <p:nvPr/>
        </p:nvPicPr>
        <p:blipFill>
          <a:blip r:embed="rId2" cstate="print"/>
          <a:srcRect t="21560" r="2431" b="21801"/>
          <a:stretch>
            <a:fillRect/>
          </a:stretch>
        </p:blipFill>
        <p:spPr bwMode="auto">
          <a:xfrm>
            <a:off x="1357290" y="2143116"/>
            <a:ext cx="671517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1"/>
          <p:cNvSpPr>
            <a:spLocks noChangeArrowheads="1" noChangeShapeType="1" noTextEdit="1"/>
          </p:cNvSpPr>
          <p:nvPr/>
        </p:nvSpPr>
        <p:spPr bwMode="auto">
          <a:xfrm>
            <a:off x="2071670" y="1214422"/>
            <a:ext cx="5286412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«У нас живёт…»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/>
              <a:latin typeface="Antikvar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20"/>
                            </p:stCondLst>
                            <p:childTnLst>
                              <p:par>
                                <p:cTn id="17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20"/>
                            </p:stCondLst>
                            <p:childTnLst>
                              <p:par>
                                <p:cTn id="2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"/>
          <p:cNvSpPr>
            <a:spLocks noChangeArrowheads="1" noChangeShapeType="1" noTextEdit="1"/>
          </p:cNvSpPr>
          <p:nvPr/>
        </p:nvSpPr>
        <p:spPr bwMode="auto">
          <a:xfrm>
            <a:off x="785786" y="500042"/>
            <a:ext cx="7715304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13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Праздник с родителями: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/>
              <a:latin typeface="Antikvar"/>
            </a:endParaRPr>
          </a:p>
        </p:txBody>
      </p:sp>
      <p:pic>
        <p:nvPicPr>
          <p:cNvPr id="6" name="Рисунок 5" descr="F:\DSCF218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14422"/>
            <a:ext cx="7643866" cy="5072098"/>
          </a:xfrm>
          <a:prstGeom prst="rect">
            <a:avLst/>
          </a:prstGeom>
          <a:noFill/>
        </p:spPr>
      </p:pic>
      <p:pic>
        <p:nvPicPr>
          <p:cNvPr id="7" name="Рисунок 6" descr="F:\DSCF21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214422"/>
            <a:ext cx="771530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DSCF21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285860"/>
            <a:ext cx="678661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DSCF22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1214422"/>
            <a:ext cx="6929486" cy="521497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"/>
                            </p:stCondLst>
                            <p:childTnLst>
                              <p:par>
                                <p:cTn id="31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0"/>
                            </p:stCondLst>
                            <p:childTnLst>
                              <p:par>
                                <p:cTn id="3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1"/>
          <p:cNvSpPr>
            <a:spLocks noChangeArrowheads="1" noChangeShapeType="1" noTextEdit="1"/>
          </p:cNvSpPr>
          <p:nvPr/>
        </p:nvSpPr>
        <p:spPr bwMode="auto">
          <a:xfrm>
            <a:off x="1000100" y="2786058"/>
            <a:ext cx="7286676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13"/>
              </a:avLst>
            </a:prstTxWarp>
          </a:bodyPr>
          <a:lstStyle/>
          <a:p>
            <a:pPr algn="ctr" rtl="0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latin typeface="Antikvar"/>
              </a:rPr>
              <a:t>Спасибо  за  внимание!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/>
              <a:latin typeface="Antikvar"/>
            </a:endParaRPr>
          </a:p>
        </p:txBody>
      </p:sp>
      <p:pic>
        <p:nvPicPr>
          <p:cNvPr id="1027" name="Picture 3" descr="C:\Documents and Settings\Admin\Рабочий стол\Мои рисунки\анимация\117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1FDCC0">
                  <a:alpha val="29020"/>
                </a:srgbClr>
              </a:clrFrom>
              <a:clrTo>
                <a:srgbClr val="1FDC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3174" y="4286256"/>
            <a:ext cx="1571636" cy="1706830"/>
          </a:xfrm>
          <a:prstGeom prst="rect">
            <a:avLst/>
          </a:prstGeom>
          <a:noFill/>
        </p:spPr>
      </p:pic>
      <p:pic>
        <p:nvPicPr>
          <p:cNvPr id="1029" name="Picture 5" descr="C:\Documents and Settings\Admin\Рабочий стол\Мои рисунки\анимация\корова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715008" y="4143380"/>
            <a:ext cx="2472930" cy="1838335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Рабочий стол\Мои рисунки\анимация\свинка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429132"/>
            <a:ext cx="1071570" cy="1597955"/>
          </a:xfrm>
          <a:prstGeom prst="rect">
            <a:avLst/>
          </a:prstGeom>
          <a:noFill/>
        </p:spPr>
      </p:pic>
      <p:pic>
        <p:nvPicPr>
          <p:cNvPr id="1032" name="Picture 8" descr="C:\Documents and Settings\Admin\Рабочий стол\Мои рисунки\анимация\4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642910" y="3714752"/>
            <a:ext cx="2143140" cy="2362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43438" y="6143644"/>
            <a:ext cx="4115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Выполнила: воспитатель Трефилова Т.В.</a:t>
            </a:r>
            <a:endParaRPr lang="ru-RU" dirty="0"/>
          </a:p>
        </p:txBody>
      </p:sp>
      <p:pic>
        <p:nvPicPr>
          <p:cNvPr id="1026" name="Picture 2" descr="C:\Documents and Settings\Admin\Рабочий стол\Мои рисунки\анимация\6963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500042"/>
            <a:ext cx="2428892" cy="198806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5786" y="1428736"/>
            <a:ext cx="7786742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Формировать представление о домашних животных, как о братьях наших меньших</a:t>
            </a:r>
            <a:endParaRPr lang="ru-RU" sz="2000" dirty="0"/>
          </a:p>
        </p:txBody>
      </p:sp>
      <p:pic>
        <p:nvPicPr>
          <p:cNvPr id="4098" name="Picture 2" descr="C:\Documents and Settings\Admin\Рабочий стол\Мои рисунки\в деревне\127321684053Zqfc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8794" y="2214554"/>
            <a:ext cx="5351219" cy="4429156"/>
          </a:xfrm>
          <a:prstGeom prst="rect">
            <a:avLst/>
          </a:prstGeom>
          <a:noFill/>
        </p:spPr>
      </p:pic>
      <p:pic>
        <p:nvPicPr>
          <p:cNvPr id="4099" name="Picture 3" descr="C:\Documents and Settings\Admin\Рабочий стол\Мои рисунки\анимация\петух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072198" y="214290"/>
            <a:ext cx="1928826" cy="1304925"/>
          </a:xfrm>
          <a:prstGeom prst="rect">
            <a:avLst/>
          </a:prstGeom>
          <a:noFill/>
        </p:spPr>
      </p:pic>
      <p:sp>
        <p:nvSpPr>
          <p:cNvPr id="11" name="WordArt 1"/>
          <p:cNvSpPr>
            <a:spLocks noChangeArrowheads="1" noChangeShapeType="1" noTextEdit="1"/>
          </p:cNvSpPr>
          <p:nvPr/>
        </p:nvSpPr>
        <p:spPr bwMode="auto">
          <a:xfrm>
            <a:off x="3571868" y="571480"/>
            <a:ext cx="1857388" cy="4286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13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Цель: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/>
              <a:latin typeface="Antikvar"/>
            </a:endParaRPr>
          </a:p>
        </p:txBody>
      </p:sp>
      <p:pic>
        <p:nvPicPr>
          <p:cNvPr id="4101" name="Picture 5" descr="C:\Documents and Settings\Admin\Рабочий стол\Мои рисунки\анимация\9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929454" y="5000636"/>
            <a:ext cx="1714512" cy="1649656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Рабочий стол\Мои рисунки\39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714884"/>
            <a:ext cx="1952632" cy="19526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ocuments and Settings\Admin\Рабочий стол\Мои рисунки\в деревне\images.jpe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6578" y="3357562"/>
            <a:ext cx="1764953" cy="272056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357422" y="2000240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642910" y="1357298"/>
            <a:ext cx="7500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/>
              <a:t>Уточнить представление детей о домашних животных и их внешнем виде, какие голоса подают, где живут, чем питаются, какую пользу приносят.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642910" y="2571744"/>
            <a:ext cx="7286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/>
              <a:t>Воспитывать заботливое  отношение к животным, желание ухаживать за ними.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14348" y="3500438"/>
            <a:ext cx="6643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/>
              <a:t>Воспитывать интерес  и любовь к устному народному творчеству, посредством сказок, пословиц, поговорок, считалок, стихов.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 rot="10800000" flipV="1">
            <a:off x="785786" y="4786322"/>
            <a:ext cx="7358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/>
              <a:t>Развивать речь, мышление, любознательность, </a:t>
            </a:r>
          </a:p>
          <a:p>
            <a:r>
              <a:rPr lang="ru-RU" sz="2000" dirty="0" smtClean="0"/>
              <a:t>воображение, обогащать словарный запас.</a:t>
            </a:r>
            <a:endParaRPr lang="ru-RU" sz="2000" dirty="0"/>
          </a:p>
        </p:txBody>
      </p:sp>
      <p:sp>
        <p:nvSpPr>
          <p:cNvPr id="16" name="WordArt 1"/>
          <p:cNvSpPr>
            <a:spLocks noChangeArrowheads="1" noChangeShapeType="1" noTextEdit="1"/>
          </p:cNvSpPr>
          <p:nvPr/>
        </p:nvSpPr>
        <p:spPr bwMode="auto">
          <a:xfrm>
            <a:off x="3214678" y="500042"/>
            <a:ext cx="2786082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13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Задачи::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/>
              <a:latin typeface="Antikvar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2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28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6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WordArt 3"/>
          <p:cNvSpPr>
            <a:spLocks noChangeArrowheads="1" noChangeShapeType="1" noTextEdit="1"/>
          </p:cNvSpPr>
          <p:nvPr/>
        </p:nvSpPr>
        <p:spPr bwMode="auto">
          <a:xfrm>
            <a:off x="1928794" y="1000108"/>
            <a:ext cx="5400675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"Хозяйственный двор</a:t>
            </a:r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/>
                <a:latin typeface="Antikvar"/>
              </a:rPr>
              <a:t>"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70C0"/>
              </a:solidFill>
              <a:effectLst/>
              <a:latin typeface="Antikvar"/>
            </a:endParaRPr>
          </a:p>
        </p:txBody>
      </p:sp>
      <p:pic>
        <p:nvPicPr>
          <p:cNvPr id="26626" name="Рисунок 2" descr="IMG_6067"/>
          <p:cNvPicPr>
            <a:picLocks noChangeAspect="1" noChangeArrowheads="1"/>
          </p:cNvPicPr>
          <p:nvPr/>
        </p:nvPicPr>
        <p:blipFill>
          <a:blip r:embed="rId2"/>
          <a:srcRect l="10258" t="57363" r="28316"/>
          <a:stretch>
            <a:fillRect/>
          </a:stretch>
        </p:blipFill>
        <p:spPr bwMode="auto">
          <a:xfrm>
            <a:off x="1285852" y="2071678"/>
            <a:ext cx="6875908" cy="4071966"/>
          </a:xfrm>
          <a:prstGeom prst="rect">
            <a:avLst/>
          </a:prstGeom>
          <a:noFill/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2928926" y="0"/>
            <a:ext cx="35186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Изготовление макета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11715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1628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6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6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F:\проект\315CANON\IMG_6052.JPG"/>
          <p:cNvPicPr/>
          <p:nvPr/>
        </p:nvPicPr>
        <p:blipFill>
          <a:blip r:embed="rId2" cstate="print"/>
          <a:srcRect l="21798" t="22436" r="7627"/>
          <a:stretch>
            <a:fillRect/>
          </a:stretch>
        </p:blipFill>
        <p:spPr bwMode="auto">
          <a:xfrm>
            <a:off x="1428728" y="1500174"/>
            <a:ext cx="678661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" name="WordArt 1"/>
          <p:cNvSpPr>
            <a:spLocks noChangeArrowheads="1" noChangeShapeType="1" noTextEdit="1"/>
          </p:cNvSpPr>
          <p:nvPr/>
        </p:nvSpPr>
        <p:spPr bwMode="auto">
          <a:xfrm>
            <a:off x="1357290" y="785794"/>
            <a:ext cx="6572296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latin typeface="Antikvar"/>
              </a:rPr>
              <a:t>"</a:t>
            </a:r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Хозяйственный</a:t>
            </a:r>
            <a:r>
              <a:rPr lang="en-US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 </a:t>
            </a:r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 двор"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/>
              <a:latin typeface="Antikvar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Оформление игрового участка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Рисунок 7" descr="F:\проект\315CANON\IMG_60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571612"/>
            <a:ext cx="757242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4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4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40"/>
                            </p:stCondLst>
                            <p:childTnLst>
                              <p:par>
                                <p:cTn id="21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4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" grpId="0"/>
      <p:bldP spid="819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WordArt 3"/>
          <p:cNvSpPr>
            <a:spLocks noChangeArrowheads="1" noChangeShapeType="1" noTextEdit="1"/>
          </p:cNvSpPr>
          <p:nvPr/>
        </p:nvSpPr>
        <p:spPr bwMode="auto">
          <a:xfrm>
            <a:off x="1643042" y="714356"/>
            <a:ext cx="6143668" cy="12001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E36C0A"/>
                </a:solidFill>
                <a:effectLst/>
                <a:latin typeface="Antikvar"/>
              </a:rPr>
              <a:t>"Мои домашние</a:t>
            </a:r>
          </a:p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E36C0A"/>
                </a:solidFill>
                <a:effectLst/>
                <a:latin typeface="Antikvar"/>
              </a:rPr>
              <a:t> любимцы"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E36C0A"/>
              </a:solidFill>
              <a:effectLst/>
              <a:latin typeface="Antikvar"/>
            </a:endParaRPr>
          </a:p>
        </p:txBody>
      </p:sp>
      <p:pic>
        <p:nvPicPr>
          <p:cNvPr id="27649" name="Рисунок 3" descr="IMG_60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928802"/>
            <a:ext cx="5915673" cy="4429156"/>
          </a:xfrm>
          <a:prstGeom prst="rect">
            <a:avLst/>
          </a:prstGeom>
          <a:noFill/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Оформление стенда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15144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1971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8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8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276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WordArt 3"/>
          <p:cNvSpPr>
            <a:spLocks noChangeArrowheads="1" noChangeShapeType="1" noTextEdit="1"/>
          </p:cNvSpPr>
          <p:nvPr/>
        </p:nvSpPr>
        <p:spPr bwMode="auto">
          <a:xfrm>
            <a:off x="1928794" y="1000108"/>
            <a:ext cx="5572164" cy="1328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/>
                <a:latin typeface="Antikvar"/>
              </a:rPr>
              <a:t>"</a:t>
            </a:r>
            <a:r>
              <a:rPr lang="ru-RU" sz="3600" b="1" kern="10" spc="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Дети </a:t>
            </a:r>
            <a:r>
              <a:rPr lang="en-US" sz="3600" b="1" kern="10" spc="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 </a:t>
            </a:r>
            <a:r>
              <a:rPr lang="ru-RU" sz="3600" b="1" kern="10" spc="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и</a:t>
            </a:r>
            <a:r>
              <a:rPr lang="en-US" sz="3600" b="1" kern="10" spc="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 </a:t>
            </a:r>
            <a:r>
              <a:rPr lang="ru-RU" sz="3600" b="1" kern="10" spc="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 домашние</a:t>
            </a:r>
          </a:p>
          <a:p>
            <a:pPr algn="ctr" rtl="0"/>
            <a:r>
              <a:rPr lang="ru-RU" sz="3600" b="1" kern="10" spc="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животные"</a:t>
            </a:r>
            <a:endParaRPr lang="ru-RU" sz="3600" b="1" kern="10" spc="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/>
              <a:latin typeface="Antikvar"/>
            </a:endParaRPr>
          </a:p>
        </p:txBody>
      </p:sp>
      <p:pic>
        <p:nvPicPr>
          <p:cNvPr id="28674" name="Рисунок 5" descr="IMG_6197"/>
          <p:cNvPicPr>
            <a:picLocks noChangeAspect="1" noChangeArrowheads="1"/>
          </p:cNvPicPr>
          <p:nvPr/>
        </p:nvPicPr>
        <p:blipFill>
          <a:blip r:embed="rId2"/>
          <a:srcRect t="12820" b="32692"/>
          <a:stretch>
            <a:fillRect/>
          </a:stretch>
        </p:blipFill>
        <p:spPr bwMode="auto">
          <a:xfrm>
            <a:off x="1000100" y="2428868"/>
            <a:ext cx="7361391" cy="3857652"/>
          </a:xfrm>
          <a:prstGeom prst="rect">
            <a:avLst/>
          </a:prstGeom>
          <a:noFill/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64291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Оформление родительского уголка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0" y="17145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0" y="2171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  <p:bldP spid="286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WordArt 1"/>
          <p:cNvSpPr>
            <a:spLocks noChangeArrowheads="1" noChangeShapeType="1" noTextEdit="1"/>
          </p:cNvSpPr>
          <p:nvPr/>
        </p:nvSpPr>
        <p:spPr bwMode="auto">
          <a:xfrm>
            <a:off x="2357422" y="857232"/>
            <a:ext cx="4371975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"Мои </a:t>
            </a:r>
            <a:r>
              <a:rPr lang="en-US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 </a:t>
            </a:r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/>
                <a:latin typeface="Antikvar"/>
              </a:rPr>
              <a:t>друзья"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/>
              <a:latin typeface="Antikvar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Изготовление альбома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F:\DSCF2214.jpg"/>
          <p:cNvPicPr/>
          <p:nvPr/>
        </p:nvPicPr>
        <p:blipFill>
          <a:blip r:embed="rId2"/>
          <a:srcRect l="24211" t="2899" b="17391"/>
          <a:stretch>
            <a:fillRect/>
          </a:stretch>
        </p:blipFill>
        <p:spPr bwMode="auto">
          <a:xfrm>
            <a:off x="1071538" y="1500174"/>
            <a:ext cx="700092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7" grpId="0"/>
      <p:bldP spid="29700" grpId="0"/>
    </p:bldLst>
  </p:timing>
</p:sld>
</file>

<file path=ppt/theme/theme1.xml><?xml version="1.0" encoding="utf-8"?>
<a:theme xmlns:a="http://schemas.openxmlformats.org/drawingml/2006/main" name="Презентация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Презентация1</Template>
  <TotalTime>643</TotalTime>
  <Words>216</Words>
  <Application>Microsoft Office PowerPoint</Application>
  <PresentationFormat>Экран (4:3)</PresentationFormat>
  <Paragraphs>61</Paragraphs>
  <Slides>27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Презентация1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Valued eMachines Customer</dc:creator>
  <cp:lastModifiedBy>Пользователь Windows</cp:lastModifiedBy>
  <cp:revision>71</cp:revision>
  <dcterms:created xsi:type="dcterms:W3CDTF">2012-08-16T10:50:36Z</dcterms:created>
  <dcterms:modified xsi:type="dcterms:W3CDTF">2022-01-06T15:12:01Z</dcterms:modified>
</cp:coreProperties>
</file>