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8" r:id="rId3"/>
    <p:sldId id="271" r:id="rId4"/>
    <p:sldId id="258" r:id="rId5"/>
    <p:sldId id="294" r:id="rId6"/>
    <p:sldId id="262" r:id="rId7"/>
    <p:sldId id="263" r:id="rId8"/>
    <p:sldId id="293" r:id="rId9"/>
    <p:sldId id="292" r:id="rId10"/>
    <p:sldId id="269" r:id="rId11"/>
    <p:sldId id="267" r:id="rId12"/>
    <p:sldId id="261" r:id="rId13"/>
    <p:sldId id="266" r:id="rId14"/>
    <p:sldId id="273" r:id="rId15"/>
    <p:sldId id="274" r:id="rId16"/>
    <p:sldId id="265" r:id="rId17"/>
    <p:sldId id="275" r:id="rId18"/>
    <p:sldId id="279" r:id="rId19"/>
    <p:sldId id="284" r:id="rId20"/>
    <p:sldId id="281" r:id="rId21"/>
    <p:sldId id="282" r:id="rId22"/>
    <p:sldId id="286" r:id="rId23"/>
    <p:sldId id="288" r:id="rId24"/>
    <p:sldId id="289" r:id="rId25"/>
    <p:sldId id="283" r:id="rId26"/>
    <p:sldId id="295" r:id="rId27"/>
    <p:sldId id="296" r:id="rId28"/>
    <p:sldId id="280" r:id="rId29"/>
    <p:sldId id="29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2E4A9-4F8F-4F59-B313-BC89D7D1CAD3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E17E-A279-49DA-8925-BC02DB3B07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0744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3E17E-A279-49DA-8925-BC02DB3B07A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049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036496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no Pro SmText" pitchFamily="18" charset="0"/>
              </a:rPr>
              <a:t>Отчет о летней оздоровительной работе в </a:t>
            </a:r>
            <a:r>
              <a:rPr lang="ru-RU" sz="4000" b="1" cap="all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no Pro SmText" pitchFamily="18" charset="0"/>
              </a:rPr>
              <a:t>старшей группе</a:t>
            </a:r>
            <a:endParaRPr lang="ru-RU" sz="4000" b="1" cap="all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no Pro SmText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229200"/>
            <a:ext cx="914400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Воспитатель  </a:t>
            </a: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старшей группы</a:t>
            </a: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r>
              <a:rPr lang="ru-RU" sz="2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Трефилова Т. В.	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				</a:t>
            </a:r>
            <a:r>
              <a:rPr lang="ru-RU" sz="2800" b="1" spc="5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2018 г.</a:t>
            </a:r>
            <a:endParaRPr lang="ru-RU" sz="2800" b="1" spc="50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3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G:\121___06\IMG_3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80644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121___06\IMG_34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0644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121___06\IMG_35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6809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121___06\IMG_35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645024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000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31886" y="557282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Segoe Print" pitchFamily="2" charset="0"/>
              </a:rPr>
              <a:t>Рисовал я мелом:</a:t>
            </a:r>
          </a:p>
          <a:p>
            <a:pPr algn="ctr" fontAlgn="base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Segoe Print" pitchFamily="2" charset="0"/>
              </a:rPr>
              <a:t>Белым, синим, красным.</a:t>
            </a:r>
          </a:p>
          <a:p>
            <a:pPr algn="ctr" fontAlgn="base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Segoe Print" pitchFamily="2" charset="0"/>
              </a:rPr>
              <a:t>Был асфальт весь серым,</a:t>
            </a:r>
          </a:p>
          <a:p>
            <a:pPr algn="ctr" fontAlgn="base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Segoe Print" pitchFamily="2" charset="0"/>
              </a:rPr>
              <a:t>Стал асфальт прекрасным!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30079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no Pro SmText" pitchFamily="18" charset="0"/>
              </a:rPr>
              <a:t>Рисуем </a:t>
            </a:r>
            <a:r>
              <a:rPr lang="ru-RU" sz="2400" dirty="0" smtClean="0">
                <a:latin typeface="Arno Pro SmText" pitchFamily="18" charset="0"/>
              </a:rPr>
              <a:t>на асфальте</a:t>
            </a:r>
            <a:endParaRPr lang="ru-RU" sz="2400" dirty="0">
              <a:latin typeface="Arno Pro SmText" pitchFamily="18" charset="0"/>
            </a:endParaRPr>
          </a:p>
        </p:txBody>
      </p:sp>
      <p:pic>
        <p:nvPicPr>
          <p:cNvPr id="2050" name="Picture 2" descr="G:\121___06\IMG_3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1886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121___06\IMG_3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15139"/>
            <a:ext cx="3629564" cy="272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DCIM\122___07\IMG_37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282" y="3501008"/>
            <a:ext cx="364840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124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902" y="0"/>
            <a:ext cx="9176901" cy="6858000"/>
          </a:xfrm>
          <a:prstGeom prst="rect">
            <a:avLst/>
          </a:prstGeom>
        </p:spPr>
      </p:pic>
      <p:pic>
        <p:nvPicPr>
          <p:cNvPr id="2050" name="Picture 2" descr="G:\121___06\IMG_3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497" y="404664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121___06\IMG_32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5548" y="404665"/>
            <a:ext cx="3813587" cy="286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121___06\IMG_32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32" y="3422171"/>
            <a:ext cx="3945543" cy="295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121___06\IMG_32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8875" y="3428999"/>
            <a:ext cx="3790260" cy="284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754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5830"/>
            <a:ext cx="9144000" cy="6858000"/>
          </a:xfrm>
          <a:prstGeom prst="rect">
            <a:avLst/>
          </a:prstGeom>
        </p:spPr>
      </p:pic>
      <p:pic>
        <p:nvPicPr>
          <p:cNvPr id="3074" name="Picture 2" descr="G:\121___06\IMG_3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121___06\IMG_3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006"/>
            <a:ext cx="3608737" cy="270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121___06\IMG_33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212976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121___06\IMG_33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2820" y="3251955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971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G:\121___06\IMG_3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121___06\IMG_33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222" y="260648"/>
            <a:ext cx="3899926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121___06\IMG_33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3429000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121___06\IMG_33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222" y="3429000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49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G:\121___06\IMG_3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035" y="188640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121___06\IMG_3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5165" y="166192"/>
            <a:ext cx="3731907" cy="279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121___06\IMG_34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40968"/>
            <a:ext cx="4588835" cy="344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674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G:\121___06\IMG_3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121___06\IMG_34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121___06\IMG_35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501008"/>
            <a:ext cx="4019939" cy="30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121___06\IMG_34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698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:\DCIM\122___07\IMG_3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611014" cy="270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CIM\122___07\IMG_36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59" y="260647"/>
            <a:ext cx="3611015" cy="270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CIM\122___07\IMG_36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150" y="3284984"/>
            <a:ext cx="3804794" cy="285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CIM\122___07\IMG_37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272366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57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3569132"/>
              </p:ext>
            </p:extLst>
          </p:nvPr>
        </p:nvGraphicFramePr>
        <p:xfrm>
          <a:off x="5652120" y="51937"/>
          <a:ext cx="3491880" cy="15544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491880"/>
              </a:tblGrid>
              <a:tr h="0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7030A0"/>
                          </a:solidFill>
                          <a:latin typeface="Monotype Corsiva" pitchFamily="66" charset="0"/>
                        </a:rPr>
                        <a:t>Есть чудесная водица,</a:t>
                      </a:r>
                      <a:br>
                        <a:rPr lang="ru-RU" sz="2400" b="1" dirty="0">
                          <a:solidFill>
                            <a:srgbClr val="7030A0"/>
                          </a:solidFill>
                          <a:latin typeface="Monotype Corsiva" pitchFamily="66" charset="0"/>
                        </a:rPr>
                      </a:br>
                      <a:r>
                        <a:rPr lang="ru-RU" sz="2400" b="1" dirty="0">
                          <a:solidFill>
                            <a:srgbClr val="7030A0"/>
                          </a:solidFill>
                          <a:latin typeface="Monotype Corsiva" pitchFamily="66" charset="0"/>
                        </a:rPr>
                        <a:t>Без нее нам не прожить,</a:t>
                      </a:r>
                      <a:br>
                        <a:rPr lang="ru-RU" sz="2400" b="1" dirty="0">
                          <a:solidFill>
                            <a:srgbClr val="7030A0"/>
                          </a:solidFill>
                          <a:latin typeface="Monotype Corsiva" pitchFamily="66" charset="0"/>
                        </a:rPr>
                      </a:br>
                      <a:r>
                        <a:rPr lang="ru-RU" sz="2400" b="1" dirty="0">
                          <a:solidFill>
                            <a:srgbClr val="7030A0"/>
                          </a:solidFill>
                          <a:latin typeface="Monotype Corsiva" pitchFamily="66" charset="0"/>
                        </a:rPr>
                        <a:t>Не умыться, не напиться</a:t>
                      </a:r>
                      <a:br>
                        <a:rPr lang="ru-RU" sz="2400" b="1" dirty="0">
                          <a:solidFill>
                            <a:srgbClr val="7030A0"/>
                          </a:solidFill>
                          <a:latin typeface="Monotype Corsiva" pitchFamily="66" charset="0"/>
                        </a:rPr>
                      </a:br>
                      <a:r>
                        <a:rPr lang="ru-RU" sz="2400" b="1" dirty="0">
                          <a:solidFill>
                            <a:srgbClr val="7030A0"/>
                          </a:solidFill>
                          <a:latin typeface="Monotype Corsiva" pitchFamily="66" charset="0"/>
                        </a:rPr>
                        <a:t>И здоровыми не быть.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098" name="Picture 2" descr="G:\121___06\IMG_35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30978"/>
            <a:ext cx="3971933" cy="297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121___06\IMG_35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2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36003"/>
            <a:ext cx="9144000" cy="6858000"/>
          </a:xfrm>
          <a:prstGeom prst="rect">
            <a:avLst/>
          </a:prstGeom>
        </p:spPr>
      </p:pic>
      <p:pic>
        <p:nvPicPr>
          <p:cNvPr id="5122" name="Picture 2" descr="G:\121___06\IMG_3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027" y="260648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121___06\IMG_35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121___06\IMG_35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239" y="3356992"/>
            <a:ext cx="3657195" cy="274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121___06\IMG_35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4117" y="3391982"/>
            <a:ext cx="3703779" cy="277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70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896448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Arno Pro SmText" pitchFamily="18" charset="0"/>
              </a:rPr>
              <a:t>Лето – Благодатная Пора. 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Arno Pro SmText" pitchFamily="18" charset="0"/>
              </a:rPr>
              <a:t>Поэтому Очень Важно Организовать Жизнь Дошкольников Так, Чтобы Каждый День Приносил Им Что-то Новое, Был Наполнен Интересным Содержанием. 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Arno Pro SmText" pitchFamily="18" charset="0"/>
              </a:rPr>
              <a:t>Чтобы Воспоминания О Лете, Играх, Прогулках Долго Радовали Их.</a:t>
            </a:r>
            <a:endParaRPr lang="ru-RU" sz="3200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Arno Pro SmTex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4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H:\DCIM\122___07\IMG_37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DCIM\122___07\IMG_3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58484"/>
            <a:ext cx="3673465" cy="27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DCIM\122___07\IMG_38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282" y="3284984"/>
            <a:ext cx="3692150" cy="27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DCIM\122___07\IMG_38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284984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66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3" name="Picture 3" descr="H:\DCIM\122___07\IMG_3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71" y="156525"/>
            <a:ext cx="3787236" cy="2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DCIM\122___07\IMG_3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673" y="156525"/>
            <a:ext cx="3787236" cy="2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:\DCIM\122___07\IMG_38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71" y="3284983"/>
            <a:ext cx="3787236" cy="2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:\DCIM\122___07\IMG_38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848" y="3287550"/>
            <a:ext cx="3933016" cy="294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46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H:\DCIM\122___07\IMG_3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DCIM\122___07\IMG_3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0919"/>
            <a:ext cx="4043941" cy="303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DCIM\122___07\IMG_39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1"/>
            <a:ext cx="3827917" cy="287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:\DCIM\122___07\IMG_39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0586" y="3356991"/>
            <a:ext cx="3988499" cy="299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113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 descr="H:\DCIM\122___07\IMG_39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1852"/>
            <a:ext cx="3734831" cy="280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DCIM\122___07\IMG_4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6868"/>
            <a:ext cx="3816424" cy="286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DCIM\122___07\IMG_4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3428054"/>
            <a:ext cx="3734831" cy="280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DCIM\122___07\IMG_4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3887" y="3428054"/>
            <a:ext cx="3780521" cy="28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602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G:\121___06\IMG_35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121___06\IMG_35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18182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80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G:\IMG_7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3923927" cy="26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IMG_7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923928" cy="26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IMG_72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212977"/>
            <a:ext cx="3923927" cy="26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IMG_72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471" y="3227244"/>
            <a:ext cx="4031940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87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G:\IMG_72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IMG_7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IMG_73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IMG_73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7"/>
            <a:ext cx="3978188" cy="265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299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G:\IMG_7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399644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IMG_7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067944" cy="27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IMG_7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205" y="3212976"/>
            <a:ext cx="3980757" cy="265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IMG_73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216222"/>
            <a:ext cx="4067945" cy="27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556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endParaRPr lang="ru-RU" sz="1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H:\DCIM\122___07\IMG_3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6123" y="188640"/>
            <a:ext cx="5597016" cy="41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75856" y="4653136"/>
            <a:ext cx="28070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Я готов гулять весь день,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Мне гулять совсем не лень.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Нет серьезней дела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Чем гулять без дела.</a:t>
            </a:r>
          </a:p>
        </p:txBody>
      </p:sp>
    </p:spTree>
    <p:extLst>
      <p:ext uri="{BB962C8B-B14F-4D97-AF65-F5344CB8AC3E}">
        <p14:creationId xmlns:p14="http://schemas.microsoft.com/office/powerpoint/2010/main" xmlns="" val="120900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693"/>
            <a:ext cx="9144000" cy="6858000"/>
          </a:xfrm>
          <a:prstGeom prst="rect">
            <a:avLst/>
          </a:prstGeom>
        </p:spPr>
      </p:pic>
      <p:sp>
        <p:nvSpPr>
          <p:cNvPr id="4" name="Блок-схема: перфолента 3"/>
          <p:cNvSpPr/>
          <p:nvPr/>
        </p:nvSpPr>
        <p:spPr>
          <a:xfrm rot="20080256">
            <a:off x="205522" y="1399696"/>
            <a:ext cx="8891736" cy="378731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39182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16" y="7947"/>
            <a:ext cx="885698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FFFF00"/>
                </a:solidFill>
                <a:latin typeface="Cambria" pitchFamily="18" charset="0"/>
              </a:rPr>
              <a:t>Перед  </a:t>
            </a:r>
            <a:r>
              <a:rPr lang="ru-RU" sz="2800" b="1" dirty="0" smtClean="0">
                <a:solidFill>
                  <a:srgbClr val="FFFF00"/>
                </a:solidFill>
                <a:latin typeface="Cambria" pitchFamily="18" charset="0"/>
              </a:rPr>
              <a:t>нами воспитателями на </a:t>
            </a:r>
            <a:r>
              <a:rPr lang="ru-RU" sz="2800" b="1" dirty="0">
                <a:solidFill>
                  <a:srgbClr val="FFFF00"/>
                </a:solidFill>
                <a:latin typeface="Cambria" pitchFamily="18" charset="0"/>
              </a:rPr>
              <a:t>летне-оздоровительный период стояли следующие цели и задачи:</a:t>
            </a:r>
          </a:p>
          <a:p>
            <a:r>
              <a:rPr lang="ru-RU" sz="4000" b="1" dirty="0" smtClean="0">
                <a:solidFill>
                  <a:srgbClr val="FFFF00"/>
                </a:solidFill>
                <a:latin typeface="Arno Pro SmText" pitchFamily="18" charset="0"/>
              </a:rPr>
              <a:t>Цель: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сохранение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укрепление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здоровья детей в летне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оздоровительный период. 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19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" y="0"/>
            <a:ext cx="918051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2824" y="0"/>
            <a:ext cx="9180512" cy="49552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FFFF00"/>
                </a:solidFill>
                <a:latin typeface="Arno Pro SmText" pitchFamily="18" charset="0"/>
              </a:rPr>
              <a:t>Задачи:</a:t>
            </a:r>
          </a:p>
          <a:p>
            <a:pPr marL="342900" lvl="0" indent="-342900">
              <a:buFont typeface="Wingdings" pitchFamily="2" charset="2"/>
              <a:buChar char="Ø"/>
            </a:pPr>
            <a:endParaRPr lang="ru-RU" sz="2400" b="1" dirty="0">
              <a:solidFill>
                <a:srgbClr val="002060"/>
              </a:solidFill>
              <a:latin typeface="Arno Pro SmText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Создать условия, обеспечивающие охрану жизни и здоровья      детей, предупреждение заболеваемости и травматизма.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 – гигиенических и трудовых навыков.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Осуществить педагогическое и санитарное просвещение родителей по вопросам воспитания и оздоровления детей в летний период.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4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074" name="Picture 2" descr="H:\DCIM\122___07\IMG_3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92487" cy="329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DCIM\122___07\IMG_3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41284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911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469"/>
            <a:ext cx="9144000" cy="6858000"/>
          </a:xfrm>
          <a:prstGeom prst="rect">
            <a:avLst/>
          </a:prstGeom>
        </p:spPr>
      </p:pic>
      <p:pic>
        <p:nvPicPr>
          <p:cNvPr id="7170" name="Picture 2" descr="G:\121___06\IMG_3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3731907" cy="279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121___06\IMG_3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3827917" cy="287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121___06\IMG_35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284984"/>
            <a:ext cx="3731907" cy="279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121___06\IMG_35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5092" y="3451692"/>
            <a:ext cx="3844825" cy="288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308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G:\121___06\IMG_3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121___06\IMG_3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2466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121___06\IMG_35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121___06\IMG_35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47991"/>
            <a:ext cx="3743908" cy="280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805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026" name="Picture 2" descr="G:\сайт\IMG_3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9893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121___06\IMG_32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6722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121___06\IMG_32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0968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584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G:\121___06\IMG_3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539" y="620688"/>
            <a:ext cx="3551379" cy="266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121___06\IMG_36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02703"/>
            <a:ext cx="3599338" cy="269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121___06\IMG_36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448" y="3573016"/>
            <a:ext cx="3559376" cy="266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121___06\IMG_36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03848"/>
            <a:ext cx="3599338" cy="269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787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176</Words>
  <Application>Microsoft Office PowerPoint</Application>
  <PresentationFormat>Экран (4:3)</PresentationFormat>
  <Paragraphs>22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Gray</dc:creator>
  <cp:lastModifiedBy>PizhmaRomashka</cp:lastModifiedBy>
  <cp:revision>81</cp:revision>
  <dcterms:created xsi:type="dcterms:W3CDTF">2015-08-28T16:29:16Z</dcterms:created>
  <dcterms:modified xsi:type="dcterms:W3CDTF">2019-09-11T11:33:51Z</dcterms:modified>
</cp:coreProperties>
</file>