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316" r:id="rId3"/>
    <p:sldId id="287" r:id="rId4"/>
    <p:sldId id="317" r:id="rId5"/>
    <p:sldId id="264" r:id="rId6"/>
    <p:sldId id="314" r:id="rId7"/>
    <p:sldId id="301" r:id="rId8"/>
    <p:sldId id="305" r:id="rId9"/>
    <p:sldId id="300" r:id="rId10"/>
    <p:sldId id="306" r:id="rId11"/>
    <p:sldId id="308" r:id="rId12"/>
    <p:sldId id="320" r:id="rId13"/>
    <p:sldId id="299" r:id="rId14"/>
    <p:sldId id="321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CFFCC"/>
    <a:srgbClr val="800000"/>
    <a:srgbClr val="004200"/>
    <a:srgbClr val="B00000"/>
    <a:srgbClr val="007000"/>
    <a:srgbClr val="CCFFFF"/>
    <a:srgbClr val="DDF79B"/>
    <a:srgbClr val="FFCCFF"/>
    <a:srgbClr val="CDFC8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8DDCA-1235-4914-A33D-F2B2CCDDE503}" type="datetimeFigureOut">
              <a:rPr lang="ru-RU" smtClean="0"/>
              <a:pPr/>
              <a:t>08.12.2017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5F9A2-1B9E-490F-99AA-0A09304D4F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0036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7B4A8B-C976-4724-B962-0E6695E23D70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2047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A5F9A2-1B9E-490F-99AA-0A09304D4F3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7847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5AC6A-571A-4C5D-9616-07769D49386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0201BD-E29A-4C56-A35F-328E58B1770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DA768-4716-4830-8F8A-F24C91534F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35AC6A-571A-4C5D-9616-07769D49386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9266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B08B0-56F6-4AFB-88C9-F8F4E3191A0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85258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E7F4A-5E9B-4FE6-AE7D-3B90336F42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9252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0DCAD-EB61-4147-8054-425AB32CD53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020605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21E41-0B05-48BD-898D-3B4F8DCF418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441541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41A72-A8CA-4E56-9947-F0BD08585DB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67943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76C3B-B670-4406-BEAA-D85CD414661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9537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8FA42-F6AE-43D4-A8A0-8800BA48E72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0112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B08B0-56F6-4AFB-88C9-F8F4E3191A0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C4D3C-289E-423A-A024-86107E99EC7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4367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0201BD-E29A-4C56-A35F-328E58B1770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85253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DA768-4716-4830-8F8A-F24C91534F5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013439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BE7F4A-5E9B-4FE6-AE7D-3B90336F42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0DCAD-EB61-4147-8054-425AB32CD5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21E41-0B05-48BD-898D-3B4F8DCF41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41A72-A8CA-4E56-9947-F0BD08585D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76C3B-B670-4406-BEAA-D85CD414661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8FA42-F6AE-43D4-A8A0-8800BA48E72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C4D3C-289E-423A-A024-86107E99EC7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D759E2-CA0A-4736-AEB9-BF8F04DC0BF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7D759E2-CA0A-4736-AEB9-BF8F04DC0BF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3309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file:///D:\&#1052;&#1045;&#1058;%20&#1050;&#1040;&#1041;&#1048;&#1053;&#1045;&#1058;\&#1040;&#1058;&#1058;&#1045;&#1057;&#1058;&#1040;&#1062;&#1048;&#1071;%20&#1087;&#1077;&#1076;&#1072;&#1075;&#1086;&#1075;&#1086;&#1074;\&#1040;&#1058;&#1058;&#1045;&#1057;&#1058;&#1040;&#1062;&#1048;&#1071;%202015-16\&#1055;&#1054;&#1055;&#1051;&#1040;&#1059;&#1061;&#1048;&#1053;&#1040;%20&#1048;.&#1042;.%20&#1074;&#1099;&#1089;&#1096;&#1072;&#1103;\&#1087;&#1077;&#1088;&#1089;&#1087;&#1077;&#1082;&#1090;&#1080;&#1074;&#1085;&#1099;&#1081;%20&#1087;&#1083;&#1072;&#1085;.docx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image" Target="../media/image20.jpeg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10" Type="http://schemas.openxmlformats.org/officeDocument/2006/relationships/image" Target="../media/image28.jpeg"/><Relationship Id="rId19" Type="http://schemas.openxmlformats.org/officeDocument/2006/relationships/image" Target="../media/image37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 txBox="1">
            <a:spLocks noGrp="1"/>
          </p:cNvSpPr>
          <p:nvPr>
            <p:ph type="title"/>
          </p:nvPr>
        </p:nvSpPr>
        <p:spPr>
          <a:xfrm>
            <a:off x="1000100" y="428604"/>
            <a:ext cx="7572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B00000"/>
                </a:solidFill>
              </a:rPr>
              <a:t>Муниципальное дошкольное образовательное учреждение </a:t>
            </a:r>
            <a:br>
              <a:rPr lang="ru-RU" sz="1800" dirty="0" smtClean="0">
                <a:solidFill>
                  <a:srgbClr val="B00000"/>
                </a:solidFill>
              </a:rPr>
            </a:br>
            <a:r>
              <a:rPr lang="ru-RU" sz="1800" dirty="0" smtClean="0">
                <a:solidFill>
                  <a:srgbClr val="B00000"/>
                </a:solidFill>
              </a:rPr>
              <a:t>детский сад №15 «Ромашка» </a:t>
            </a:r>
            <a:br>
              <a:rPr lang="ru-RU" sz="1800" dirty="0" smtClean="0">
                <a:solidFill>
                  <a:srgbClr val="B00000"/>
                </a:solidFill>
              </a:rPr>
            </a:br>
            <a:r>
              <a:rPr lang="ru-RU" sz="1800" dirty="0" smtClean="0">
                <a:solidFill>
                  <a:srgbClr val="B00000"/>
                </a:solidFill>
              </a:rPr>
              <a:t>Нижегородская область, </a:t>
            </a:r>
            <a:r>
              <a:rPr lang="ru-RU" sz="1800" dirty="0" err="1" smtClean="0">
                <a:solidFill>
                  <a:srgbClr val="B00000"/>
                </a:solidFill>
              </a:rPr>
              <a:t>Тоншаевский</a:t>
            </a:r>
            <a:r>
              <a:rPr lang="ru-RU" sz="1800" dirty="0" smtClean="0">
                <a:solidFill>
                  <a:srgbClr val="B00000"/>
                </a:solidFill>
              </a:rPr>
              <a:t> </a:t>
            </a:r>
            <a:r>
              <a:rPr lang="ru-RU" sz="1800" dirty="0" err="1" smtClean="0">
                <a:solidFill>
                  <a:srgbClr val="B00000"/>
                </a:solidFill>
              </a:rPr>
              <a:t>р-он</a:t>
            </a:r>
            <a:r>
              <a:rPr lang="ru-RU" sz="1800" dirty="0" smtClean="0">
                <a:solidFill>
                  <a:srgbClr val="B00000"/>
                </a:solidFill>
              </a:rPr>
              <a:t>, р.п. Пижма</a:t>
            </a:r>
            <a:endParaRPr lang="ru-RU" sz="1800" dirty="0">
              <a:solidFill>
                <a:srgbClr val="B00000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816" y="1988840"/>
            <a:ext cx="475252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latin typeface="Constantia" pitchFamily="18" charset="0"/>
              </a:rPr>
              <a:t>Трефилова Татьяна Васильевна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nstantia" pitchFamily="18" charset="0"/>
              </a:rPr>
              <a:t>Воспитатель высшей квалификационной категории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nstantia" pitchFamily="18" charset="0"/>
              </a:rPr>
              <a:t>Образование: высшее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nstantia" pitchFamily="18" charset="0"/>
              </a:rPr>
              <a:t>Педагогический стаж: 7 лет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40352" y="6093296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2D2D8A">
                    <a:lumMod val="75000"/>
                  </a:srgbClr>
                </a:solidFill>
              </a:rPr>
              <a:t>2017г.</a:t>
            </a:r>
            <a:endParaRPr lang="ru-RU" sz="2800" dirty="0">
              <a:solidFill>
                <a:srgbClr val="2D2D8A">
                  <a:lumMod val="75000"/>
                </a:srgbClr>
              </a:solidFill>
            </a:endParaRP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611560" y="4431776"/>
            <a:ext cx="5328592" cy="1923130"/>
          </a:xfrm>
          <a:prstGeom prst="flowChartPunchedTape">
            <a:avLst/>
          </a:prstGeom>
          <a:solidFill>
            <a:srgbClr val="CBEB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3568" y="4869160"/>
            <a:ext cx="4860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i="1" dirty="0" smtClean="0">
                <a:solidFill>
                  <a:srgbClr val="B00000"/>
                </a:solidFill>
                <a:cs typeface="Narkisim" pitchFamily="34" charset="-79"/>
              </a:rPr>
              <a:t>«Дать детям радость в учении – это первая заповедь воспитания»</a:t>
            </a:r>
          </a:p>
          <a:p>
            <a:pPr lvl="0" algn="ctr"/>
            <a:r>
              <a:rPr lang="ru-RU" sz="1600" b="1" i="1" dirty="0" err="1" smtClean="0">
                <a:solidFill>
                  <a:srgbClr val="B00000"/>
                </a:solidFill>
                <a:cs typeface="Narkisim" pitchFamily="34" charset="-79"/>
              </a:rPr>
              <a:t>В.Сухомлинский</a:t>
            </a:r>
            <a:endParaRPr lang="ru-RU" sz="1600" i="1" dirty="0">
              <a:solidFill>
                <a:srgbClr val="B00000"/>
              </a:solidFill>
              <a:cs typeface="Narkisim" pitchFamily="34" charset="-79"/>
            </a:endParaRPr>
          </a:p>
        </p:txBody>
      </p:sp>
      <p:pic>
        <p:nvPicPr>
          <p:cNvPr id="2" name="Picture 2" descr="F:\ДЕТСКИЙ САД\Трефил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7" y="1571612"/>
            <a:ext cx="1871927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9336800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6579" y="65409"/>
            <a:ext cx="6766429" cy="72008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70C0"/>
                </a:solidFill>
              </a:rPr>
              <a:t>Самостоятельная деятельность детей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G:\DSCF05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85488"/>
            <a:ext cx="8136904" cy="5451823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esktop\татьяна вас\Валя 0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857232"/>
            <a:ext cx="8072494" cy="5732900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татьяна вас\праздник 442.jp1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714356"/>
            <a:ext cx="8072494" cy="59509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1122157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2195736" y="302135"/>
            <a:ext cx="4324349" cy="103863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0070C0"/>
                </a:solidFill>
              </a:rPr>
              <a:t>Взаимодействие </a:t>
            </a:r>
            <a:br>
              <a:rPr lang="ru-RU" sz="2000" dirty="0" smtClean="0">
                <a:solidFill>
                  <a:srgbClr val="0070C0"/>
                </a:solidFill>
              </a:rPr>
            </a:br>
            <a:r>
              <a:rPr lang="ru-RU" sz="2000" dirty="0" smtClean="0">
                <a:solidFill>
                  <a:srgbClr val="0070C0"/>
                </a:solidFill>
              </a:rPr>
              <a:t> с  родителями и социумом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type="body" idx="1"/>
          </p:nvPr>
        </p:nvSpPr>
        <p:spPr>
          <a:xfrm>
            <a:off x="598131" y="1916832"/>
            <a:ext cx="8136904" cy="2630922"/>
          </a:xfrm>
          <a:solidFill>
            <a:schemeClr val="accent5"/>
          </a:solidFill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1.Изучение интереса родителей к вопросу формирования представлений у детей об объектах и явлениях неживой природы </a:t>
            </a:r>
          </a:p>
          <a:p>
            <a:pPr eaLnBrk="1" hangingPunct="1">
              <a:defRPr/>
            </a:pPr>
            <a:r>
              <a:rPr lang="ru-RU" dirty="0" smtClean="0"/>
              <a:t>2.Повышение педагогической культуры родителей (консультации, родительское собрание).</a:t>
            </a:r>
          </a:p>
          <a:p>
            <a:pPr eaLnBrk="1" hangingPunct="1">
              <a:defRPr/>
            </a:pPr>
            <a:r>
              <a:rPr lang="ru-RU" dirty="0" smtClean="0"/>
              <a:t>3.Активное включение родителей в образовательный процесс (пополнение коллекции камней, участие в  выставках поделок из природного, бросового материала, изготовление дидактических игр и пособий).</a:t>
            </a:r>
          </a:p>
        </p:txBody>
      </p:sp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3642609" y="5073325"/>
            <a:ext cx="171476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в </a:t>
            </a:r>
            <a:r>
              <a:rPr lang="ru-RU" b="1" dirty="0">
                <a:solidFill>
                  <a:srgbClr val="7030A0"/>
                </a:solidFill>
              </a:rPr>
              <a:t>библиотеку</a:t>
            </a:r>
          </a:p>
          <a:p>
            <a:r>
              <a:rPr lang="ru-RU" b="1" dirty="0">
                <a:solidFill>
                  <a:srgbClr val="7030A0"/>
                </a:solidFill>
              </a:rPr>
              <a:t>в музей</a:t>
            </a:r>
            <a:r>
              <a:rPr lang="ru-RU" b="1" dirty="0" smtClean="0">
                <a:solidFill>
                  <a:srgbClr val="7030A0"/>
                </a:solidFill>
              </a:rPr>
              <a:t>,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>
                <a:solidFill>
                  <a:srgbClr val="7030A0"/>
                </a:solidFill>
              </a:rPr>
              <a:t>в </a:t>
            </a:r>
            <a:r>
              <a:rPr lang="ru-RU" b="1" dirty="0" smtClean="0">
                <a:solidFill>
                  <a:srgbClr val="7030A0"/>
                </a:solidFill>
              </a:rPr>
              <a:t>парк,</a:t>
            </a:r>
          </a:p>
          <a:p>
            <a:r>
              <a:rPr lang="ru-RU" b="1" dirty="0">
                <a:solidFill>
                  <a:srgbClr val="7030A0"/>
                </a:solidFill>
              </a:rPr>
              <a:t>в</a:t>
            </a:r>
            <a:r>
              <a:rPr lang="ru-RU" b="1" dirty="0" smtClean="0">
                <a:solidFill>
                  <a:srgbClr val="7030A0"/>
                </a:solidFill>
              </a:rPr>
              <a:t> поле,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на </a:t>
            </a:r>
            <a:r>
              <a:rPr lang="ru-RU" b="1" dirty="0">
                <a:solidFill>
                  <a:srgbClr val="7030A0"/>
                </a:solidFill>
              </a:rPr>
              <a:t>водоем</a:t>
            </a:r>
          </a:p>
          <a:p>
            <a:endParaRPr lang="ru-RU" b="1" dirty="0">
              <a:solidFill>
                <a:srgbClr val="7030A0"/>
              </a:solidFill>
            </a:endParaRPr>
          </a:p>
          <a:p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855" y="4437112"/>
            <a:ext cx="2448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u="sng" dirty="0">
                <a:solidFill>
                  <a:srgbClr val="00B050"/>
                </a:solidFill>
              </a:rPr>
              <a:t>Экскурсии с детьми, </a:t>
            </a:r>
          </a:p>
          <a:p>
            <a:pPr lvl="0" algn="ctr"/>
            <a:r>
              <a:rPr lang="ru-RU" b="1" u="sng" dirty="0">
                <a:solidFill>
                  <a:srgbClr val="00B050"/>
                </a:solidFill>
              </a:rPr>
              <a:t>целевые </a:t>
            </a:r>
            <a:r>
              <a:rPr lang="ru-RU" b="1" u="sng" dirty="0" smtClean="0">
                <a:solidFill>
                  <a:srgbClr val="00B050"/>
                </a:solidFill>
              </a:rPr>
              <a:t>прогулки:  </a:t>
            </a:r>
            <a:endParaRPr lang="ru-RU" b="1" u="sng" dirty="0">
              <a:solidFill>
                <a:srgbClr val="00B050"/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 bwMode="auto">
          <a:xfrm>
            <a:off x="337470" y="1124744"/>
            <a:ext cx="8658225" cy="5468749"/>
            <a:chOff x="0" y="0"/>
            <a:chExt cx="8229600" cy="5898016"/>
          </a:xfrm>
        </p:grpSpPr>
        <p:pic>
          <p:nvPicPr>
            <p:cNvPr id="25" name="Picture 7" descr="IMG_004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47757" y="155320"/>
              <a:ext cx="7664838" cy="57426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6" name="Rectangle 2"/>
            <p:cNvSpPr txBox="1">
              <a:spLocks noChangeArrowheads="1"/>
            </p:cNvSpPr>
            <p:nvPr/>
          </p:nvSpPr>
          <p:spPr>
            <a:xfrm>
              <a:off x="0" y="0"/>
              <a:ext cx="8229600" cy="1143079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algn="ctr">
                <a:spcAft>
                  <a:spcPts val="0"/>
                </a:spcAft>
              </a:pPr>
              <a:r>
                <a:rPr lang="ru-RU" sz="2400" b="1" kern="1200">
                  <a:solidFill>
                    <a:srgbClr val="FF0000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Родительское собрание – КВН «Тайны природы»</a:t>
              </a:r>
              <a:r>
                <a:rPr lang="ru-RU" sz="2400" kern="1200">
                  <a:solidFill>
                    <a:srgbClr val="FF0000"/>
                  </a:solidFill>
                  <a:effectLst/>
                  <a:latin typeface="Calibri Light" panose="020F03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 bwMode="auto">
          <a:xfrm>
            <a:off x="159513" y="1048878"/>
            <a:ext cx="8555523" cy="5544615"/>
            <a:chOff x="0" y="0"/>
            <a:chExt cx="8229600" cy="5861367"/>
          </a:xfrm>
        </p:grpSpPr>
        <p:pic>
          <p:nvPicPr>
            <p:cNvPr id="28" name="Picture 5" descr="IMG_001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6715" y="0"/>
              <a:ext cx="7812884" cy="58613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Rectangle 3"/>
            <p:cNvSpPr txBox="1">
              <a:spLocks noChangeArrowheads="1"/>
            </p:cNvSpPr>
            <p:nvPr/>
          </p:nvSpPr>
          <p:spPr>
            <a:xfrm>
              <a:off x="0" y="197024"/>
              <a:ext cx="8229600" cy="685795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/>
            <a:p>
              <a:pPr algn="ctr">
                <a:spcBef>
                  <a:spcPts val="575"/>
                </a:spcBef>
                <a:spcAft>
                  <a:spcPts val="0"/>
                </a:spcAft>
              </a:pPr>
              <a:r>
                <a:rPr lang="ru-RU" sz="2400" b="1" kern="120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Родительское собрание                                                                                                        «О воспитании любви к природе»</a:t>
              </a:r>
              <a:endParaRPr lang="ru-RU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30" name="Picture 4" descr="G:\родители\IMG_05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730" y="1210328"/>
            <a:ext cx="8089449" cy="5315015"/>
          </a:xfrm>
          <a:prstGeom prst="rect">
            <a:avLst/>
          </a:prstGeom>
          <a:noFill/>
        </p:spPr>
      </p:pic>
      <p:pic>
        <p:nvPicPr>
          <p:cNvPr id="31" name="Рисунок 30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4" y="1210328"/>
            <a:ext cx="8100776" cy="5315015"/>
          </a:xfrm>
          <a:prstGeom prst="rect">
            <a:avLst/>
          </a:prstGeom>
        </p:spPr>
      </p:pic>
      <p:pic>
        <p:nvPicPr>
          <p:cNvPr id="32" name="Рисунок 31"/>
          <p:cNvPicPr/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1" y="1210327"/>
            <a:ext cx="8077138" cy="5315015"/>
          </a:xfrm>
          <a:prstGeom prst="rect">
            <a:avLst/>
          </a:prstGeom>
        </p:spPr>
      </p:pic>
      <p:pic>
        <p:nvPicPr>
          <p:cNvPr id="33" name="Picture 2" descr="C:\Users\Пользователь\Desktop\татьяна вас\Н.В.Трефилова 005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1403" y="1235254"/>
            <a:ext cx="8100776" cy="5290087"/>
          </a:xfrm>
          <a:prstGeom prst="rect">
            <a:avLst/>
          </a:prstGeom>
          <a:noFill/>
        </p:spPr>
      </p:pic>
      <p:pic>
        <p:nvPicPr>
          <p:cNvPr id="34" name="Picture 2" descr="C:\Users\Пользователь\Desktop\татьяна вас\т.в.бакшаева 169.jpg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1402" y="1235251"/>
            <a:ext cx="8080777" cy="5290089"/>
          </a:xfrm>
          <a:prstGeom prst="rect">
            <a:avLst/>
          </a:prstGeom>
          <a:noFill/>
        </p:spPr>
      </p:pic>
      <p:pic>
        <p:nvPicPr>
          <p:cNvPr id="35" name="Picture 3" descr="C:\Users\Пользователь\Desktop\татьяна вас\таня 663.jpg"/>
          <p:cNvPicPr/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3906" y="1235249"/>
            <a:ext cx="8078273" cy="5290091"/>
          </a:xfrm>
          <a:prstGeom prst="rect">
            <a:avLst/>
          </a:prstGeom>
          <a:noFill/>
        </p:spPr>
      </p:pic>
      <p:pic>
        <p:nvPicPr>
          <p:cNvPr id="36" name="Picture 2" descr="C:\Users\Пользователь\Desktop\татьяна вас\таня 1723.jp1g.jpg"/>
          <p:cNvPicPr/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1472" y="428604"/>
            <a:ext cx="8001056" cy="6143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412236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188640"/>
            <a:ext cx="8229600" cy="576362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rgbClr val="0070C0"/>
                </a:solidFill>
              </a:rPr>
              <a:t>Результаты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764705"/>
            <a:ext cx="8104414" cy="4521683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ru-RU" sz="1800" b="1" dirty="0">
                <a:solidFill>
                  <a:schemeClr val="accent1">
                    <a:lumMod val="25000"/>
                  </a:schemeClr>
                </a:solidFill>
              </a:rPr>
              <a:t>Дети проявляют устойчивый познавательный интерес к </a:t>
            </a:r>
            <a:r>
              <a:rPr lang="ru-RU" sz="1800" b="1" dirty="0" smtClean="0">
                <a:solidFill>
                  <a:schemeClr val="accent1">
                    <a:lumMod val="25000"/>
                  </a:schemeClr>
                </a:solidFill>
              </a:rPr>
              <a:t>экспериментированию.</a:t>
            </a:r>
            <a:endParaRPr lang="ru-RU" sz="1800" b="1" dirty="0">
              <a:solidFill>
                <a:schemeClr val="accent1">
                  <a:lumMod val="25000"/>
                </a:schemeClr>
              </a:solidFill>
            </a:endParaRPr>
          </a:p>
          <a:p>
            <a:pPr lvl="0"/>
            <a:r>
              <a:rPr lang="ru-RU" altLang="ru-RU" sz="1800" b="1" dirty="0" smtClean="0"/>
              <a:t> </a:t>
            </a:r>
            <a:r>
              <a:rPr lang="ru-RU" sz="1800" b="1" dirty="0">
                <a:solidFill>
                  <a:srgbClr val="007000"/>
                </a:solidFill>
              </a:rPr>
              <a:t>Дети выдвигают гипотезы, предположения, способы их решения, широко пользуясь аргументацией и </a:t>
            </a:r>
            <a:r>
              <a:rPr lang="ru-RU" sz="1800" b="1" dirty="0" smtClean="0">
                <a:solidFill>
                  <a:srgbClr val="007000"/>
                </a:solidFill>
              </a:rPr>
              <a:t>доказательствами.</a:t>
            </a:r>
            <a:endParaRPr lang="ru-RU" sz="1800" b="1" dirty="0">
              <a:solidFill>
                <a:srgbClr val="007000"/>
              </a:solidFill>
            </a:endParaRPr>
          </a:p>
          <a:p>
            <a:pPr lvl="0"/>
            <a:r>
              <a:rPr lang="ru-RU" sz="1800" b="1" dirty="0">
                <a:solidFill>
                  <a:srgbClr val="002060"/>
                </a:solidFill>
              </a:rPr>
              <a:t>Дети самостоятельно планируют предстоящую деятельность; осознанно выбирает предметы и материалы для самостоятельной деятельности в соответствии с их качествами, свойствами и назначением; помнят о цели работы на протяжении всей </a:t>
            </a:r>
            <a:r>
              <a:rPr lang="ru-RU" sz="1800" b="1" dirty="0" smtClean="0">
                <a:solidFill>
                  <a:srgbClr val="002060"/>
                </a:solidFill>
              </a:rPr>
              <a:t>деятельности.</a:t>
            </a:r>
            <a:endParaRPr lang="ru-RU" sz="1800" b="1" dirty="0">
              <a:solidFill>
                <a:srgbClr val="002060"/>
              </a:solidFill>
            </a:endParaRPr>
          </a:p>
          <a:p>
            <a:pPr lvl="0"/>
            <a:r>
              <a:rPr lang="ru-RU" sz="1800" b="1" dirty="0">
                <a:solidFill>
                  <a:srgbClr val="FF0000"/>
                </a:solidFill>
              </a:rPr>
              <a:t>Дети проявляют инициативу и творчество в решении поставленных </a:t>
            </a:r>
            <a:r>
              <a:rPr lang="ru-RU" sz="1800" b="1" dirty="0" smtClean="0">
                <a:solidFill>
                  <a:srgbClr val="FF0000"/>
                </a:solidFill>
              </a:rPr>
              <a:t>задач.</a:t>
            </a:r>
            <a:endParaRPr lang="ru-RU" sz="1800" b="1" dirty="0">
              <a:solidFill>
                <a:srgbClr val="FF0000"/>
              </a:solidFill>
            </a:endParaRPr>
          </a:p>
          <a:p>
            <a:pPr lvl="0"/>
            <a:r>
              <a:rPr lang="ru-RU" sz="1800" b="1" dirty="0">
                <a:solidFill>
                  <a:srgbClr val="002060"/>
                </a:solidFill>
              </a:rPr>
              <a:t>Дети в диалоге с взрослыми поясняют ход деятельности; доводят дело до </a:t>
            </a:r>
            <a:r>
              <a:rPr lang="ru-RU" sz="1800" b="1" dirty="0" smtClean="0">
                <a:solidFill>
                  <a:srgbClr val="002060"/>
                </a:solidFill>
              </a:rPr>
              <a:t>конца. </a:t>
            </a:r>
            <a:endParaRPr lang="ru-RU" sz="1800" b="1" dirty="0">
              <a:solidFill>
                <a:srgbClr val="002060"/>
              </a:solidFill>
            </a:endParaRPr>
          </a:p>
          <a:p>
            <a:r>
              <a:rPr lang="ru-RU" sz="1800" b="1" dirty="0">
                <a:solidFill>
                  <a:srgbClr val="C00000"/>
                </a:solidFill>
              </a:rPr>
              <a:t>Дети устанавливают разнообразные временные, последовательные, причинные </a:t>
            </a:r>
            <a:r>
              <a:rPr lang="ru-RU" sz="1800" b="1" dirty="0" smtClean="0">
                <a:solidFill>
                  <a:srgbClr val="C00000"/>
                </a:solidFill>
              </a:rPr>
              <a:t>связи, умеют </a:t>
            </a:r>
            <a:r>
              <a:rPr lang="ru-RU" sz="1800" b="1" dirty="0">
                <a:solidFill>
                  <a:srgbClr val="C00000"/>
                </a:solidFill>
              </a:rPr>
              <a:t>делать </a:t>
            </a:r>
            <a:r>
              <a:rPr lang="ru-RU" sz="1800" b="1" dirty="0" smtClean="0">
                <a:solidFill>
                  <a:srgbClr val="C00000"/>
                </a:solidFill>
              </a:rPr>
              <a:t>выводы.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0070C0"/>
                </a:solidFill>
              </a:rPr>
              <a:t> Понимание </a:t>
            </a:r>
            <a:r>
              <a:rPr lang="ru-RU" sz="1800" b="1" dirty="0">
                <a:solidFill>
                  <a:srgbClr val="0070C0"/>
                </a:solidFill>
              </a:rPr>
              <a:t>детьми взаимосвязей живой и неживой природы способствовало  формированию  бережного, ответственного, эмоционально-доброжелательного отношения к миру природы, умения  рационально использовать природные ресурсы</a:t>
            </a:r>
            <a:r>
              <a:rPr lang="ru-RU" sz="1800" b="1" dirty="0" smtClean="0">
                <a:solidFill>
                  <a:srgbClr val="0070C0"/>
                </a:solidFill>
              </a:rPr>
              <a:t>.</a:t>
            </a:r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50902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88641"/>
            <a:ext cx="8496944" cy="7905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750"/>
              </a:spcBef>
              <a:spcAft>
                <a:spcPts val="750"/>
              </a:spcAft>
            </a:pPr>
            <a:endParaRPr lang="en-US" sz="1400" i="1" dirty="0" smtClean="0">
              <a:ea typeface="Times New Roman" panose="02020603050405020304" pitchFamily="18" charset="0"/>
            </a:endParaRP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ru-RU" sz="1600" dirty="0" smtClean="0">
                <a:ea typeface="Times New Roman" panose="02020603050405020304" pitchFamily="18" charset="0"/>
              </a:rPr>
              <a:t>1</a:t>
            </a:r>
            <a:r>
              <a:rPr lang="ru-RU" sz="1600" dirty="0">
                <a:ea typeface="Times New Roman" panose="02020603050405020304" pitchFamily="18" charset="0"/>
              </a:rPr>
              <a:t>. </a:t>
            </a:r>
            <a:r>
              <a:rPr lang="ru-RU" sz="1600" dirty="0" err="1">
                <a:ea typeface="Times New Roman" panose="02020603050405020304" pitchFamily="18" charset="0"/>
              </a:rPr>
              <a:t>Дыбина</a:t>
            </a:r>
            <a:r>
              <a:rPr lang="ru-RU" sz="1600" dirty="0">
                <a:ea typeface="Times New Roman" panose="02020603050405020304" pitchFamily="18" charset="0"/>
              </a:rPr>
              <a:t> О. В Неизведанное рядом: занимательные опыты и эксперименты для дошкольников /Текст/ О.В. </a:t>
            </a:r>
            <a:r>
              <a:rPr lang="ru-RU" sz="1600" dirty="0" err="1">
                <a:ea typeface="Times New Roman" panose="02020603050405020304" pitchFamily="18" charset="0"/>
              </a:rPr>
              <a:t>Дыбина</a:t>
            </a:r>
            <a:r>
              <a:rPr lang="ru-RU" sz="1600" dirty="0">
                <a:ea typeface="Times New Roman" panose="02020603050405020304" pitchFamily="18" charset="0"/>
              </a:rPr>
              <a:t>, Н. П. Рахманова, В.В. Щетинина. –М.: ТЦ «Сфера», 2005.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ru-RU" sz="1600" dirty="0" smtClean="0"/>
              <a:t>2.Николаева </a:t>
            </a:r>
            <a:r>
              <a:rPr lang="ru-RU" sz="1600" dirty="0"/>
              <a:t>С. Н. Воспитание экологической культуры в дошкольном детстве: Методика работы с детьми подготовительной группы детского сада: Пособие для воспитателя дошкольного образовательного учреждения. — М.: Просвещение, 2002. — 144 </a:t>
            </a:r>
            <a:r>
              <a:rPr lang="ru-RU" sz="1600" dirty="0" smtClean="0"/>
              <a:t>с.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ru-RU" sz="1600" dirty="0">
                <a:ea typeface="Times New Roman" panose="02020603050405020304" pitchFamily="18" charset="0"/>
              </a:rPr>
              <a:t>3</a:t>
            </a:r>
            <a:r>
              <a:rPr lang="ru-RU" sz="1600" dirty="0" smtClean="0">
                <a:ea typeface="Times New Roman" panose="02020603050405020304" pitchFamily="18" charset="0"/>
              </a:rPr>
              <a:t>.</a:t>
            </a:r>
            <a:r>
              <a:rPr lang="ru-RU" sz="1600" dirty="0">
                <a:ea typeface="Times New Roman" panose="02020603050405020304" pitchFamily="18" charset="0"/>
              </a:rPr>
              <a:t> </a:t>
            </a:r>
            <a:r>
              <a:rPr lang="ru-RU" sz="1600" dirty="0" err="1">
                <a:ea typeface="Times New Roman" panose="02020603050405020304" pitchFamily="18" charset="0"/>
              </a:rPr>
              <a:t>Поддьяков</a:t>
            </a:r>
            <a:r>
              <a:rPr lang="ru-RU" sz="1600" dirty="0">
                <a:ea typeface="Times New Roman" panose="02020603050405020304" pitchFamily="18" charset="0"/>
              </a:rPr>
              <a:t> А.И. Комбинаторное экспериментирование дошкольников с многосвязным объектом- «черным ящиком»// Вопросы психологии, 1990. </a:t>
            </a:r>
            <a:r>
              <a:rPr lang="ru-RU" sz="1600" dirty="0" smtClean="0">
                <a:ea typeface="Times New Roman" panose="02020603050405020304" pitchFamily="18" charset="0"/>
              </a:rPr>
              <a:t>№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ru-RU" sz="1600" dirty="0" smtClean="0">
                <a:ea typeface="Times New Roman" panose="02020603050405020304" pitchFamily="18" charset="0"/>
              </a:rPr>
              <a:t> 4.</a:t>
            </a:r>
            <a:r>
              <a:rPr lang="ru-RU" sz="1600" dirty="0">
                <a:ea typeface="Times New Roman" panose="02020603050405020304" pitchFamily="18" charset="0"/>
              </a:rPr>
              <a:t> Прохорова Л.Н., </a:t>
            </a:r>
            <a:r>
              <a:rPr lang="ru-RU" sz="1600" dirty="0" err="1">
                <a:ea typeface="Times New Roman" panose="02020603050405020304" pitchFamily="18" charset="0"/>
              </a:rPr>
              <a:t>Балакшина</a:t>
            </a:r>
            <a:r>
              <a:rPr lang="ru-RU" sz="1600" dirty="0">
                <a:ea typeface="Times New Roman" panose="02020603050405020304" pitchFamily="18" charset="0"/>
              </a:rPr>
              <a:t> </a:t>
            </a:r>
            <a:r>
              <a:rPr lang="ru-RU" sz="1600" spc="150" dirty="0" err="1">
                <a:ea typeface="Times New Roman" panose="02020603050405020304" pitchFamily="18" charset="0"/>
              </a:rPr>
              <a:t>ТА.</a:t>
            </a:r>
            <a:r>
              <a:rPr lang="ru-RU" sz="1600" dirty="0" err="1">
                <a:ea typeface="Times New Roman" panose="02020603050405020304" pitchFamily="18" charset="0"/>
              </a:rPr>
              <a:t>Детское</a:t>
            </a:r>
            <a:r>
              <a:rPr lang="ru-RU" sz="1600" dirty="0">
                <a:ea typeface="Times New Roman" panose="02020603050405020304" pitchFamily="18" charset="0"/>
              </a:rPr>
              <a:t> экспериментирование — путь познания окружающего мира// Формирование начал экологичес­кой культуры дошкольников (из опыта работы детского сада № 15 «Подсолнушек» г. Владимира)/ Под ред. Л.Н. Прохоровой. — Владимир, ВОИУУ, 2001.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ru-RU" sz="1600" dirty="0">
                <a:ea typeface="Times New Roman" panose="02020603050405020304" pitchFamily="18" charset="0"/>
              </a:rPr>
              <a:t>5</a:t>
            </a:r>
            <a:r>
              <a:rPr lang="ru-RU" sz="1600" dirty="0" smtClean="0">
                <a:ea typeface="Times New Roman" panose="02020603050405020304" pitchFamily="18" charset="0"/>
              </a:rPr>
              <a:t>.</a:t>
            </a:r>
            <a:r>
              <a:rPr lang="ru-RU" sz="1600" dirty="0">
                <a:ea typeface="Times New Roman" panose="02020603050405020304" pitchFamily="18" charset="0"/>
              </a:rPr>
              <a:t> Рыжова Н. А. Волшебница –вода /Текст/ Н. А. Рыжова. – М.: </a:t>
            </a:r>
            <a:r>
              <a:rPr lang="ru-RU" sz="1600" dirty="0" err="1">
                <a:ea typeface="Times New Roman" panose="02020603050405020304" pitchFamily="18" charset="0"/>
              </a:rPr>
              <a:t>Линка</a:t>
            </a:r>
            <a:r>
              <a:rPr lang="ru-RU" sz="1600" dirty="0">
                <a:ea typeface="Times New Roman" panose="02020603050405020304" pitchFamily="18" charset="0"/>
              </a:rPr>
              <a:t>-Пресс, 1997 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ru-RU" sz="1600" dirty="0">
                <a:ea typeface="Times New Roman" panose="02020603050405020304" pitchFamily="18" charset="0"/>
              </a:rPr>
              <a:t>6</a:t>
            </a:r>
            <a:r>
              <a:rPr lang="ru-RU" sz="1600" dirty="0" smtClean="0">
                <a:ea typeface="Times New Roman" panose="02020603050405020304" pitchFamily="18" charset="0"/>
              </a:rPr>
              <a:t>.</a:t>
            </a:r>
            <a:r>
              <a:rPr lang="ru-RU" sz="1600" dirty="0">
                <a:ea typeface="Times New Roman" panose="02020603050405020304" pitchFamily="18" charset="0"/>
              </a:rPr>
              <a:t> Рыжова </a:t>
            </a:r>
            <a:r>
              <a:rPr lang="ru-RU" sz="1600" spc="150" dirty="0" err="1">
                <a:ea typeface="Times New Roman" panose="02020603050405020304" pitchFamily="18" charset="0"/>
              </a:rPr>
              <a:t>Н.А.</a:t>
            </a:r>
            <a:r>
              <a:rPr lang="ru-RU" sz="1600" dirty="0" err="1">
                <a:ea typeface="Times New Roman" panose="02020603050405020304" pitchFamily="18" charset="0"/>
              </a:rPr>
              <a:t>Игры</a:t>
            </a:r>
            <a:r>
              <a:rPr lang="ru-RU" sz="1600" dirty="0">
                <a:ea typeface="Times New Roman" panose="02020603050405020304" pitchFamily="18" charset="0"/>
              </a:rPr>
              <a:t> с водой и песком// Обруч, 1997. — № 2.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ru-RU" sz="1600" dirty="0">
                <a:ea typeface="Times New Roman" panose="02020603050405020304" pitchFamily="18" charset="0"/>
              </a:rPr>
              <a:t>7</a:t>
            </a:r>
            <a:r>
              <a:rPr lang="ru-RU" sz="1600" dirty="0" smtClean="0">
                <a:ea typeface="Times New Roman" panose="02020603050405020304" pitchFamily="18" charset="0"/>
              </a:rPr>
              <a:t>.</a:t>
            </a:r>
            <a:r>
              <a:rPr lang="ru-RU" sz="1600" dirty="0">
                <a:ea typeface="Times New Roman" panose="02020603050405020304" pitchFamily="18" charset="0"/>
              </a:rPr>
              <a:t> Рыжова НА.. Опыты с песком и глиной// Обруч, 1998. — № 2.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ru-RU" sz="1600" dirty="0">
                <a:ea typeface="Times New Roman" panose="02020603050405020304" pitchFamily="18" charset="0"/>
              </a:rPr>
              <a:t>8</a:t>
            </a:r>
            <a:r>
              <a:rPr lang="ru-RU" sz="1600" dirty="0" smtClean="0">
                <a:ea typeface="Times New Roman" panose="02020603050405020304" pitchFamily="18" charset="0"/>
              </a:rPr>
              <a:t>.</a:t>
            </a:r>
            <a:r>
              <a:rPr lang="ru-RU" sz="1600" dirty="0">
                <a:ea typeface="Times New Roman" panose="02020603050405020304" pitchFamily="18" charset="0"/>
              </a:rPr>
              <a:t> </a:t>
            </a:r>
            <a:r>
              <a:rPr lang="ru-RU" sz="1600" dirty="0" err="1">
                <a:ea typeface="Times New Roman" panose="02020603050405020304" pitchFamily="18" charset="0"/>
              </a:rPr>
              <a:t>Тугушева</a:t>
            </a:r>
            <a:r>
              <a:rPr lang="ru-RU" sz="1600" dirty="0">
                <a:ea typeface="Times New Roman" panose="02020603050405020304" pitchFamily="18" charset="0"/>
              </a:rPr>
              <a:t> Г.П., Чистякова А.В. Игра-экспериментирование для детей старшего дошкольного возраста// Дошкольная педагогика, 2001. — № 1.</a:t>
            </a:r>
          </a:p>
          <a:p>
            <a:pPr>
              <a:spcBef>
                <a:spcPts val="750"/>
              </a:spcBef>
              <a:spcAft>
                <a:spcPts val="750"/>
              </a:spcAft>
            </a:pPr>
            <a:r>
              <a:rPr lang="ru-RU" sz="1600" dirty="0">
                <a:ea typeface="Times New Roman" panose="02020603050405020304" pitchFamily="18" charset="0"/>
              </a:rPr>
              <a:t>9</a:t>
            </a:r>
            <a:r>
              <a:rPr lang="ru-RU" sz="1600" dirty="0" smtClean="0">
                <a:ea typeface="Times New Roman" panose="02020603050405020304" pitchFamily="18" charset="0"/>
              </a:rPr>
              <a:t>.</a:t>
            </a:r>
            <a:r>
              <a:rPr lang="ru-RU" sz="1600" dirty="0">
                <a:ea typeface="Times New Roman" panose="02020603050405020304" pitchFamily="18" charset="0"/>
              </a:rPr>
              <a:t> Интернет ресурсы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a typeface="Calibri" panose="020F0502020204030204" pitchFamily="34" charset="0"/>
              </a:rPr>
              <a:t> 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1400" dirty="0">
                <a:ea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1400" b="1" dirty="0">
                <a:ea typeface="Times New Roman" panose="02020603050405020304" pitchFamily="18" charset="0"/>
              </a:rPr>
              <a:t> </a:t>
            </a:r>
            <a:endParaRPr lang="ru-RU" sz="1400" dirty="0"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ea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a typeface="Calibri" panose="020F0502020204030204" pitchFamily="34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67544" y="188640"/>
            <a:ext cx="8229600" cy="5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altLang="ru-RU" sz="3200" b="1" kern="0" dirty="0" smtClean="0">
                <a:solidFill>
                  <a:srgbClr val="0070C0"/>
                </a:solidFill>
              </a:rPr>
              <a:t> Список литературы</a:t>
            </a:r>
          </a:p>
        </p:txBody>
      </p:sp>
    </p:spTree>
    <p:extLst>
      <p:ext uri="{BB962C8B-B14F-4D97-AF65-F5344CB8AC3E}">
        <p14:creationId xmlns="" xmlns:p14="http://schemas.microsoft.com/office/powerpoint/2010/main" val="36050902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27584" y="5334962"/>
            <a:ext cx="44644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  <a:t/>
            </a:r>
            <a:b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</a:br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Constantia" pitchFamily="18" charset="0"/>
            </a:endParaRPr>
          </a:p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9298" y="404664"/>
            <a:ext cx="813690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Тема:   </a:t>
            </a:r>
            <a:r>
              <a:rPr lang="ru-RU" sz="2800" b="1" i="1" dirty="0" smtClean="0">
                <a:solidFill>
                  <a:srgbClr val="C00000"/>
                </a:solidFill>
              </a:rPr>
              <a:t>«Развитие  </a:t>
            </a:r>
            <a:r>
              <a:rPr lang="ru-RU" sz="2800" b="1" i="1" dirty="0">
                <a:solidFill>
                  <a:srgbClr val="C00000"/>
                </a:solidFill>
              </a:rPr>
              <a:t>познавательного интереса у  детей старшего дошкольного  возраста  к объектам  неживой  </a:t>
            </a:r>
            <a:r>
              <a:rPr lang="ru-RU" sz="2800" b="1" i="1" dirty="0" smtClean="0">
                <a:solidFill>
                  <a:srgbClr val="C00000"/>
                </a:solidFill>
              </a:rPr>
              <a:t>природы  через экспериментальную деятельность»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4764512"/>
            <a:ext cx="80046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</a:rPr>
              <a:t>«Люди, научившиеся наблюдениям и опытам, приобретают способность сами ставить вопросы и получать на них фактические ответы, оказываясь на более высоком умственном и нравственном уровне в сравнении с теми, кто такой школы не прошёл»  </a:t>
            </a:r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                                                                                           </a:t>
            </a:r>
            <a:r>
              <a:rPr lang="ru-RU" dirty="0" smtClean="0"/>
              <a:t>К.Е. Тимирязев</a:t>
            </a:r>
            <a:endParaRPr lang="ru-RU" dirty="0"/>
          </a:p>
        </p:txBody>
      </p:sp>
      <p:pic>
        <p:nvPicPr>
          <p:cNvPr id="1026" name="Picture 2" descr="C:\Users\trefilov\Desktop\категория\DSCF1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18910"/>
            <a:ext cx="2520280" cy="189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G:\DSCF0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7" y="2571744"/>
            <a:ext cx="2667019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:\светофор\IMG_0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571744"/>
            <a:ext cx="2714612" cy="2035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123127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57606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Актуальность опыта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7333"/>
            <a:ext cx="8229600" cy="41764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rgbClr val="002060"/>
                </a:solidFill>
              </a:rPr>
              <a:t>Исследовательская, поисковая активность – естественное состояние ребёнка: он настроен на открытие мира, он хочет его познать. 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000" dirty="0">
                <a:solidFill>
                  <a:srgbClr val="002060"/>
                </a:solidFill>
              </a:rPr>
              <a:t>Но часто в своей работе педагоги детских садов сталкиваются с интеллектуальной пассивностью воспитанников. Интересы детей часто ограничены, нет желания узнать что-то новое самостоятельно. Все это связано с тем, что дети получают мало интеллектуальных впечатлений, их желание практически действовать не находит поддержки у родителей, осуждается другими взрослыми, нет условий для экспериментальной деятельности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sz="2000" dirty="0">
                <a:solidFill>
                  <a:srgbClr val="002060"/>
                </a:solidFill>
              </a:rPr>
              <a:t>Единственный выход здесь, как считают педагоги и психологи – это широкое внедрение метода организованного и контролируемого детского </a:t>
            </a:r>
            <a:r>
              <a:rPr lang="ru-RU" sz="2000" b="1" dirty="0">
                <a:solidFill>
                  <a:srgbClr val="002060"/>
                </a:solidFill>
              </a:rPr>
              <a:t>экспериментирования </a:t>
            </a:r>
            <a:r>
              <a:rPr lang="ru-RU" sz="2000" dirty="0">
                <a:solidFill>
                  <a:srgbClr val="002060"/>
                </a:solidFill>
              </a:rPr>
              <a:t>– дома и в детском саду.</a:t>
            </a:r>
          </a:p>
        </p:txBody>
      </p:sp>
      <p:sp>
        <p:nvSpPr>
          <p:cNvPr id="4" name="Загнутый угол 3"/>
          <p:cNvSpPr/>
          <p:nvPr/>
        </p:nvSpPr>
        <p:spPr>
          <a:xfrm>
            <a:off x="755576" y="5157192"/>
            <a:ext cx="5040560" cy="1152128"/>
          </a:xfrm>
          <a:prstGeom prst="foldedCorner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01808" y="5201690"/>
            <a:ext cx="4752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C00000"/>
                </a:solidFill>
              </a:rPr>
              <a:t>Китайская пословица гласит: </a:t>
            </a:r>
            <a:endParaRPr lang="ru-RU" sz="2000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«</a:t>
            </a:r>
            <a:r>
              <a:rPr lang="ru-RU" sz="2000" b="1" i="1" dirty="0">
                <a:solidFill>
                  <a:srgbClr val="C00000"/>
                </a:solidFill>
              </a:rPr>
              <a:t>Расскажи - и я забуду, покажи - и я запомню, дай попробовать - и я пойму</a:t>
            </a:r>
            <a:r>
              <a:rPr lang="ru-RU" sz="2000" b="1" i="1" dirty="0" smtClean="0">
                <a:solidFill>
                  <a:srgbClr val="C00000"/>
                </a:solidFill>
              </a:rPr>
              <a:t>»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trefilov\Desktop\категория\DSCF21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4869160"/>
            <a:ext cx="2195735" cy="1646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143077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Облако 31"/>
          <p:cNvSpPr/>
          <p:nvPr/>
        </p:nvSpPr>
        <p:spPr>
          <a:xfrm rot="281590">
            <a:off x="335847" y="2054597"/>
            <a:ext cx="3027362" cy="1604093"/>
          </a:xfrm>
          <a:prstGeom prst="cloud">
            <a:avLst/>
          </a:prstGeom>
          <a:solidFill>
            <a:schemeClr val="accent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Облако 32"/>
          <p:cNvSpPr/>
          <p:nvPr/>
        </p:nvSpPr>
        <p:spPr>
          <a:xfrm rot="281590">
            <a:off x="3181844" y="1372768"/>
            <a:ext cx="2863850" cy="1455738"/>
          </a:xfrm>
          <a:prstGeom prst="cloud">
            <a:avLst/>
          </a:prstGeom>
          <a:solidFill>
            <a:schemeClr val="accent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4" name="Облако 33"/>
          <p:cNvSpPr/>
          <p:nvPr/>
        </p:nvSpPr>
        <p:spPr>
          <a:xfrm rot="227432">
            <a:off x="5867366" y="1523135"/>
            <a:ext cx="2950580" cy="2382056"/>
          </a:xfrm>
          <a:prstGeom prst="cloud">
            <a:avLst/>
          </a:prstGeom>
          <a:solidFill>
            <a:schemeClr val="accent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Облако 34"/>
          <p:cNvSpPr/>
          <p:nvPr/>
        </p:nvSpPr>
        <p:spPr>
          <a:xfrm>
            <a:off x="417978" y="4234627"/>
            <a:ext cx="3362449" cy="1944241"/>
          </a:xfrm>
          <a:prstGeom prst="cloud">
            <a:avLst/>
          </a:prstGeom>
          <a:solidFill>
            <a:schemeClr val="accent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6" name="Облако 35"/>
          <p:cNvSpPr/>
          <p:nvPr/>
        </p:nvSpPr>
        <p:spPr>
          <a:xfrm rot="317710">
            <a:off x="5483997" y="4344583"/>
            <a:ext cx="3208909" cy="1760849"/>
          </a:xfrm>
          <a:prstGeom prst="cloud">
            <a:avLst/>
          </a:prstGeom>
          <a:solidFill>
            <a:schemeClr val="accent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8" name="Солнце 37"/>
          <p:cNvSpPr/>
          <p:nvPr/>
        </p:nvSpPr>
        <p:spPr>
          <a:xfrm>
            <a:off x="2756670" y="2310428"/>
            <a:ext cx="3671951" cy="3243742"/>
          </a:xfrm>
          <a:prstGeom prst="sun">
            <a:avLst/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3485924" y="3248932"/>
            <a:ext cx="22331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latin typeface="Constantia" pitchFamily="18" charset="0"/>
              </a:rPr>
              <a:t>Значение </a:t>
            </a:r>
            <a:r>
              <a:rPr lang="ru-RU" b="1" dirty="0" err="1" smtClean="0">
                <a:solidFill>
                  <a:srgbClr val="002060"/>
                </a:solidFill>
                <a:latin typeface="Constantia" pitchFamily="18" charset="0"/>
              </a:rPr>
              <a:t>эксперимен</a:t>
            </a:r>
            <a:r>
              <a:rPr lang="ru-RU" b="1" dirty="0" smtClean="0">
                <a:solidFill>
                  <a:srgbClr val="002060"/>
                </a:solidFill>
                <a:latin typeface="Constantia" pitchFamily="18" charset="0"/>
              </a:rPr>
              <a:t>-</a:t>
            </a:r>
          </a:p>
          <a:p>
            <a:pPr algn="ctr">
              <a:defRPr/>
            </a:pPr>
            <a:r>
              <a:rPr lang="ru-RU" b="1" dirty="0" err="1" smtClean="0">
                <a:solidFill>
                  <a:srgbClr val="002060"/>
                </a:solidFill>
                <a:latin typeface="Constantia" pitchFamily="18" charset="0"/>
              </a:rPr>
              <a:t>тальной</a:t>
            </a:r>
            <a:r>
              <a:rPr lang="ru-RU" b="1" dirty="0" smtClean="0">
                <a:solidFill>
                  <a:srgbClr val="002060"/>
                </a:solidFill>
                <a:latin typeface="Constantia" pitchFamily="18" charset="0"/>
              </a:rPr>
              <a:t> деятельности</a:t>
            </a:r>
          </a:p>
        </p:txBody>
      </p:sp>
      <p:sp>
        <p:nvSpPr>
          <p:cNvPr id="4107" name="TextBox 46"/>
          <p:cNvSpPr txBox="1">
            <a:spLocks noChangeArrowheads="1"/>
          </p:cNvSpPr>
          <p:nvPr/>
        </p:nvSpPr>
        <p:spPr bwMode="auto">
          <a:xfrm>
            <a:off x="705421" y="2378689"/>
            <a:ext cx="2304256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Развивает </a:t>
            </a:r>
            <a:r>
              <a:rPr lang="ru-RU" dirty="0" smtClean="0">
                <a:solidFill>
                  <a:srgbClr val="002060"/>
                </a:solidFill>
              </a:rPr>
              <a:t>наблюдательность, </a:t>
            </a:r>
            <a:r>
              <a:rPr lang="ru-RU" dirty="0">
                <a:solidFill>
                  <a:srgbClr val="002060"/>
                </a:solidFill>
              </a:rPr>
              <a:t>любознательность</a:t>
            </a:r>
          </a:p>
        </p:txBody>
      </p:sp>
      <p:sp>
        <p:nvSpPr>
          <p:cNvPr id="4108" name="TextBox 47"/>
          <p:cNvSpPr txBox="1">
            <a:spLocks noChangeArrowheads="1"/>
          </p:cNvSpPr>
          <p:nvPr/>
        </p:nvSpPr>
        <p:spPr bwMode="auto">
          <a:xfrm>
            <a:off x="3461244" y="1513834"/>
            <a:ext cx="23050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Способствует всестороннему развитию личности </a:t>
            </a:r>
          </a:p>
        </p:txBody>
      </p:sp>
      <p:sp>
        <p:nvSpPr>
          <p:cNvPr id="4109" name="TextBox 49"/>
          <p:cNvSpPr txBox="1">
            <a:spLocks noChangeArrowheads="1"/>
          </p:cNvSpPr>
          <p:nvPr/>
        </p:nvSpPr>
        <p:spPr bwMode="auto">
          <a:xfrm rot="293653">
            <a:off x="6145877" y="1975499"/>
            <a:ext cx="256952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Задействованы все органы чувств: ребёнок вслушивается, вглядывается, трогает, нюхает, пробует. </a:t>
            </a:r>
          </a:p>
        </p:txBody>
      </p:sp>
      <p:sp>
        <p:nvSpPr>
          <p:cNvPr id="4110" name="TextBox 50"/>
          <p:cNvSpPr txBox="1">
            <a:spLocks noChangeArrowheads="1"/>
          </p:cNvSpPr>
          <p:nvPr/>
        </p:nvSpPr>
        <p:spPr bwMode="auto">
          <a:xfrm>
            <a:off x="705421" y="4590940"/>
            <a:ext cx="25923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Опыты побуждают детей к поиску причин, способов, действий, проявлению творчества </a:t>
            </a:r>
          </a:p>
        </p:txBody>
      </p:sp>
      <p:sp>
        <p:nvSpPr>
          <p:cNvPr id="4111" name="TextBox 51"/>
          <p:cNvSpPr txBox="1">
            <a:spLocks noChangeArrowheads="1"/>
          </p:cNvSpPr>
          <p:nvPr/>
        </p:nvSpPr>
        <p:spPr bwMode="auto">
          <a:xfrm>
            <a:off x="5725083" y="4729440"/>
            <a:ext cx="28813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Ребёнок </a:t>
            </a:r>
            <a:r>
              <a:rPr lang="ru-RU" dirty="0">
                <a:solidFill>
                  <a:srgbClr val="002060"/>
                </a:solidFill>
              </a:rPr>
              <a:t>учится думать действовать с предметами, анализировать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7978" y="237257"/>
            <a:ext cx="8349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Познавательный интерес  - </a:t>
            </a:r>
            <a:r>
              <a:rPr lang="ru-RU" dirty="0" smtClean="0"/>
              <a:t>свойство человека познавать в </a:t>
            </a:r>
            <a:r>
              <a:rPr lang="ru-RU" dirty="0"/>
              <a:t>самом существенном отношении человека к миру - в стремлении проникать в его многообразие, отражать в сознании сущностные стороны, причинно-следственные связи, закономерности, противоречивость</a:t>
            </a:r>
            <a:r>
              <a:rPr lang="ru-RU" dirty="0" smtClean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611560" y="332656"/>
            <a:ext cx="8064500" cy="2088232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 rot="21355894">
            <a:off x="625899" y="827585"/>
            <a:ext cx="161602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ЦЕЛЬ: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1619672" y="591942"/>
            <a:ext cx="712742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dirty="0">
                <a:latin typeface="Book Antiqua" pitchFamily="18" charset="0"/>
              </a:rPr>
              <a:t>Развитие </a:t>
            </a:r>
            <a:r>
              <a:rPr lang="ru-RU" altLang="ru-RU" sz="2400" dirty="0" smtClean="0">
                <a:latin typeface="Book Antiqua" pitchFamily="18" charset="0"/>
              </a:rPr>
              <a:t>устойчивого познавательного интереса у детей </a:t>
            </a:r>
            <a:r>
              <a:rPr lang="ru-RU" altLang="ru-RU" sz="2400" dirty="0">
                <a:latin typeface="Book Antiqua" pitchFamily="18" charset="0"/>
              </a:rPr>
              <a:t>старшего дошкольного возраста </a:t>
            </a:r>
            <a:r>
              <a:rPr lang="ru-RU" altLang="ru-RU" sz="2400" dirty="0" smtClean="0">
                <a:latin typeface="Book Antiqua" pitchFamily="18" charset="0"/>
              </a:rPr>
              <a:t>к  неживой природе через экспериментальную деятельность.</a:t>
            </a:r>
            <a:endParaRPr lang="ru-RU" altLang="ru-RU" sz="2400" dirty="0">
              <a:latin typeface="Book Antiqua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539552" y="2861072"/>
            <a:ext cx="8064896" cy="3448248"/>
          </a:xfrm>
          <a:prstGeom prst="flowChartAlternateProcess">
            <a:avLst/>
          </a:prstGeom>
          <a:solidFill>
            <a:schemeClr val="accent5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727572" y="2476631"/>
            <a:ext cx="5832475" cy="58420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3200" b="1" i="1" dirty="0">
                <a:ln w="1905"/>
                <a:solidFill>
                  <a:srgbClr val="007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Задачи: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7564" y="3284984"/>
            <a:ext cx="784887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dirty="0" smtClean="0"/>
              <a:t>   1</a:t>
            </a:r>
            <a:r>
              <a:rPr lang="ru-RU" sz="2000" dirty="0" smtClean="0">
                <a:solidFill>
                  <a:srgbClr val="0070C0"/>
                </a:solidFill>
              </a:rPr>
              <a:t>. </a:t>
            </a:r>
            <a:r>
              <a:rPr lang="ru-RU" sz="2000" dirty="0"/>
              <a:t>О</a:t>
            </a:r>
            <a:r>
              <a:rPr lang="ru-RU" sz="2000" dirty="0" smtClean="0"/>
              <a:t>богащать </a:t>
            </a:r>
            <a:r>
              <a:rPr lang="ru-RU" sz="2000" dirty="0" smtClean="0">
                <a:latin typeface="Book Antiqua" pitchFamily="18" charset="0"/>
              </a:rPr>
              <a:t>представление </a:t>
            </a:r>
            <a:r>
              <a:rPr lang="ru-RU" sz="2000" dirty="0">
                <a:latin typeface="Book Antiqua" pitchFamily="18" charset="0"/>
              </a:rPr>
              <a:t>детей об объектах и явлениях неживой природы, их значении в жизни растений, животных, </a:t>
            </a:r>
            <a:r>
              <a:rPr lang="ru-RU" sz="2000" dirty="0" smtClean="0">
                <a:latin typeface="Book Antiqua" pitchFamily="18" charset="0"/>
              </a:rPr>
              <a:t>человека.</a:t>
            </a:r>
            <a:endParaRPr lang="ru-RU" sz="2000" dirty="0">
              <a:latin typeface="Book Antiqua" pitchFamily="18" charset="0"/>
            </a:endParaRPr>
          </a:p>
          <a:p>
            <a:pPr>
              <a:defRPr/>
            </a:pPr>
            <a:r>
              <a:rPr lang="ru-RU" sz="2000" dirty="0" smtClean="0">
                <a:latin typeface="Book Antiqua" pitchFamily="18" charset="0"/>
              </a:rPr>
              <a:t>2. </a:t>
            </a:r>
            <a:r>
              <a:rPr lang="ru-RU" sz="2000" dirty="0">
                <a:latin typeface="Book Antiqua" pitchFamily="18" charset="0"/>
              </a:rPr>
              <a:t>Развивать у детей наблюдательность, любознательность, активность в познавательной деятельности. Способствовать интеллектуальному развитию, формированию исследовательских  умений и навыков</a:t>
            </a:r>
            <a:r>
              <a:rPr lang="ru-RU" sz="2000" dirty="0" smtClean="0">
                <a:latin typeface="Book Antiqua" pitchFamily="18" charset="0"/>
              </a:rPr>
              <a:t>.</a:t>
            </a:r>
          </a:p>
          <a:p>
            <a:pPr algn="ctr">
              <a:defRPr/>
            </a:pPr>
            <a:r>
              <a:rPr lang="ru-RU" sz="2000" dirty="0" smtClean="0">
                <a:latin typeface="Book Antiqua" pitchFamily="18" charset="0"/>
              </a:rPr>
              <a:t> 3.Воспитывать </a:t>
            </a:r>
            <a:r>
              <a:rPr lang="ru-RU" sz="2000" dirty="0">
                <a:latin typeface="Book Antiqua" pitchFamily="18" charset="0"/>
              </a:rPr>
              <a:t>осознанное, бережное отношение к </a:t>
            </a:r>
            <a:r>
              <a:rPr lang="ru-RU" sz="2000" dirty="0" smtClean="0">
                <a:latin typeface="Book Antiqua" pitchFamily="18" charset="0"/>
              </a:rPr>
              <a:t>природным объектам</a:t>
            </a:r>
            <a:r>
              <a:rPr lang="ru-RU" sz="2000" dirty="0">
                <a:latin typeface="Book Antiqua" pitchFamily="18" charset="0"/>
              </a:rPr>
              <a:t>, экологическое поведение в природе.</a:t>
            </a:r>
          </a:p>
        </p:txBody>
      </p:sp>
    </p:spTree>
    <p:extLst>
      <p:ext uri="{BB962C8B-B14F-4D97-AF65-F5344CB8AC3E}">
        <p14:creationId xmlns="" xmlns:p14="http://schemas.microsoft.com/office/powerpoint/2010/main" val="3794482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8097" y="1143040"/>
            <a:ext cx="2765143" cy="1357266"/>
          </a:xfrm>
          <a:prstGeom prst="rect">
            <a:avLst/>
          </a:prstGeom>
          <a:solidFill>
            <a:srgbClr val="DDF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B00000"/>
                </a:solidFill>
              </a:rPr>
              <a:t>Создание развивающей предметно-пространственной  </a:t>
            </a:r>
            <a:r>
              <a:rPr lang="ru-RU" b="1" dirty="0">
                <a:solidFill>
                  <a:srgbClr val="B00000"/>
                </a:solidFill>
              </a:rPr>
              <a:t>среды по </a:t>
            </a:r>
            <a:r>
              <a:rPr lang="ru-RU" b="1" dirty="0" smtClean="0">
                <a:solidFill>
                  <a:srgbClr val="B00000"/>
                </a:solidFill>
              </a:rPr>
              <a:t>экспериментированию</a:t>
            </a:r>
            <a:endParaRPr lang="ru-RU" b="1" dirty="0">
              <a:solidFill>
                <a:srgbClr val="B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86793" y="1988840"/>
            <a:ext cx="2649528" cy="1144627"/>
          </a:xfrm>
          <a:prstGeom prst="rect">
            <a:avLst/>
          </a:prstGeom>
          <a:solidFill>
            <a:srgbClr val="DDF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B00000"/>
                </a:solidFill>
              </a:rPr>
              <a:t>Организация </a:t>
            </a:r>
            <a:r>
              <a:rPr lang="ru-RU" b="1" dirty="0">
                <a:solidFill>
                  <a:srgbClr val="B00000"/>
                </a:solidFill>
              </a:rPr>
              <a:t>работы с детьми </a:t>
            </a:r>
            <a:endParaRPr lang="ru-RU" b="1" dirty="0" smtClean="0">
              <a:solidFill>
                <a:srgbClr val="B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28184" y="1161294"/>
            <a:ext cx="2371439" cy="1367606"/>
          </a:xfrm>
          <a:prstGeom prst="rect">
            <a:avLst/>
          </a:prstGeom>
          <a:solidFill>
            <a:srgbClr val="DDF7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B00000"/>
                </a:solidFill>
              </a:rPr>
              <a:t>Организация </a:t>
            </a:r>
            <a:r>
              <a:rPr lang="ru-RU" b="1" dirty="0">
                <a:solidFill>
                  <a:srgbClr val="B00000"/>
                </a:solidFill>
              </a:rPr>
              <a:t>взаимодействия с семьями </a:t>
            </a:r>
            <a:r>
              <a:rPr lang="ru-RU" b="1" dirty="0" smtClean="0">
                <a:solidFill>
                  <a:srgbClr val="B00000"/>
                </a:solidFill>
              </a:rPr>
              <a:t>воспитанников и социумом</a:t>
            </a:r>
            <a:endParaRPr lang="ru-RU" b="1" dirty="0">
              <a:solidFill>
                <a:srgbClr val="B00000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024294">
            <a:off x="6785165" y="633401"/>
            <a:ext cx="697351" cy="3541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9120920">
            <a:off x="1589496" y="639324"/>
            <a:ext cx="697351" cy="3612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5400000">
            <a:off x="4252482" y="1321707"/>
            <a:ext cx="681832" cy="361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G:\ирина ник 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3500438"/>
            <a:ext cx="2952739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7" descr="IMG_00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760" y="3857628"/>
            <a:ext cx="2957215" cy="2215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775626" y="496830"/>
            <a:ext cx="5421288" cy="431800"/>
          </a:xfrm>
        </p:spPr>
        <p:txBody>
          <a:bodyPr/>
          <a:lstStyle/>
          <a:p>
            <a:r>
              <a:rPr lang="ru-RU" altLang="ru-RU" sz="3200" b="1" dirty="0" smtClean="0">
                <a:solidFill>
                  <a:srgbClr val="0000CC"/>
                </a:solidFill>
              </a:rPr>
              <a:t/>
            </a:r>
            <a:br>
              <a:rPr lang="ru-RU" altLang="ru-RU" sz="3200" b="1" dirty="0" smtClean="0">
                <a:solidFill>
                  <a:srgbClr val="0000CC"/>
                </a:solidFill>
              </a:rPr>
            </a:br>
            <a:r>
              <a:rPr lang="ru-RU" altLang="ru-RU" sz="2800" b="1" dirty="0" smtClean="0">
                <a:solidFill>
                  <a:srgbClr val="0070C0"/>
                </a:solidFill>
              </a:rPr>
              <a:t>Основные  направления</a:t>
            </a:r>
            <a:br>
              <a:rPr lang="ru-RU" altLang="ru-RU" sz="2800" b="1" dirty="0" smtClean="0">
                <a:solidFill>
                  <a:srgbClr val="0070C0"/>
                </a:solidFill>
              </a:rPr>
            </a:br>
            <a:r>
              <a:rPr lang="ru-RU" altLang="ru-RU" sz="2800" b="1" dirty="0" smtClean="0">
                <a:solidFill>
                  <a:srgbClr val="0070C0"/>
                </a:solidFill>
              </a:rPr>
              <a:t>  </a:t>
            </a:r>
            <a:r>
              <a:rPr lang="ru-RU" altLang="ru-RU" sz="2800" b="1" dirty="0">
                <a:solidFill>
                  <a:srgbClr val="0070C0"/>
                </a:solidFill>
              </a:rPr>
              <a:t>в </a:t>
            </a:r>
            <a:r>
              <a:rPr lang="ru-RU" altLang="ru-RU" sz="2800" b="1" dirty="0" smtClean="0">
                <a:solidFill>
                  <a:srgbClr val="0070C0"/>
                </a:solidFill>
              </a:rPr>
              <a:t>работе </a:t>
            </a:r>
            <a:r>
              <a:rPr lang="ru-RU" altLang="ru-RU" sz="3200" dirty="0" smtClean="0">
                <a:solidFill>
                  <a:srgbClr val="0000CC"/>
                </a:solidFill>
              </a:rPr>
              <a:t/>
            </a:r>
            <a:br>
              <a:rPr lang="ru-RU" altLang="ru-RU" sz="3200" dirty="0" smtClean="0">
                <a:solidFill>
                  <a:srgbClr val="0000CC"/>
                </a:solidFill>
              </a:rPr>
            </a:br>
            <a:endParaRPr lang="ru-RU" altLang="ru-RU" sz="3200" dirty="0" smtClean="0">
              <a:solidFill>
                <a:srgbClr val="0000CC"/>
              </a:solidFill>
            </a:endParaRPr>
          </a:p>
        </p:txBody>
      </p:sp>
      <p:pic>
        <p:nvPicPr>
          <p:cNvPr id="1026" name="Picture 2" descr="C:\Users\Пользователь\Desktop\татьяна вас\праздник 4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000371"/>
            <a:ext cx="2524143" cy="1893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61061879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500034" y="532031"/>
            <a:ext cx="8229600" cy="533476"/>
          </a:xfrm>
        </p:spPr>
        <p:txBody>
          <a:bodyPr/>
          <a:lstStyle/>
          <a:p>
            <a:pPr eaLnBrk="1" hangingPunct="1"/>
            <a:r>
              <a:rPr lang="ru-RU" sz="2400" b="1" i="1" dirty="0" smtClean="0">
                <a:solidFill>
                  <a:srgbClr val="C00000"/>
                </a:solidFill>
              </a:rPr>
              <a:t>Уголок экспериментальной деятельности</a:t>
            </a:r>
          </a:p>
        </p:txBody>
      </p:sp>
      <p:pic>
        <p:nvPicPr>
          <p:cNvPr id="6" name="Рисунок 5" descr="C:\Users\Гость\Desktop\фото детей октябрь\SAM_18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4357694"/>
            <a:ext cx="2514702" cy="218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251520" y="923528"/>
            <a:ext cx="858401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Цель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dirty="0">
                <a:solidFill>
                  <a:srgbClr val="002060"/>
                </a:solidFill>
              </a:rPr>
              <a:t>Развитие первичных </a:t>
            </a:r>
            <a:r>
              <a:rPr lang="ru-RU" dirty="0" smtClean="0">
                <a:solidFill>
                  <a:srgbClr val="002060"/>
                </a:solidFill>
              </a:rPr>
              <a:t>естественно-научных </a:t>
            </a:r>
            <a:r>
              <a:rPr lang="ru-RU" dirty="0">
                <a:solidFill>
                  <a:srgbClr val="002060"/>
                </a:solidFill>
              </a:rPr>
              <a:t>представлений, </a:t>
            </a:r>
            <a:r>
              <a:rPr lang="ru-RU" dirty="0" smtClean="0">
                <a:solidFill>
                  <a:srgbClr val="002060"/>
                </a:solidFill>
              </a:rPr>
              <a:t>наблюдательности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любознательности</a:t>
            </a:r>
            <a:r>
              <a:rPr lang="ru-RU" dirty="0">
                <a:solidFill>
                  <a:srgbClr val="002060"/>
                </a:solidFill>
              </a:rPr>
              <a:t>, активности, мыслительных операций (анализ, сравнение, обобщение, классификация, наблюдение); </a:t>
            </a:r>
            <a:r>
              <a:rPr lang="ru-RU" altLang="ru-RU" dirty="0" smtClean="0">
                <a:solidFill>
                  <a:srgbClr val="002060"/>
                </a:solidFill>
              </a:rPr>
              <a:t>создание условий </a:t>
            </a:r>
            <a:r>
              <a:rPr lang="ru-RU" altLang="ru-RU" dirty="0">
                <a:solidFill>
                  <a:srgbClr val="002060"/>
                </a:solidFill>
              </a:rPr>
              <a:t>для совместного и самостоятельного экспериментирования, </a:t>
            </a:r>
            <a:r>
              <a:rPr lang="ru-RU" altLang="ru-RU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формирование </a:t>
            </a:r>
            <a:r>
              <a:rPr lang="ru-RU" dirty="0">
                <a:solidFill>
                  <a:srgbClr val="002060"/>
                </a:solidFill>
              </a:rPr>
              <a:t>умений комплексно обследовать предмет.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23728" y="149055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0000CC"/>
                </a:solidFill>
              </a:rPr>
              <a:t>Р</a:t>
            </a:r>
            <a:r>
              <a:rPr lang="ru-RU" altLang="ru-RU" b="1" dirty="0" smtClean="0">
                <a:solidFill>
                  <a:srgbClr val="0000CC"/>
                </a:solidFill>
              </a:rPr>
              <a:t>азвивающая предметно – пространственная среда</a:t>
            </a:r>
            <a:endParaRPr lang="ru-RU" dirty="0"/>
          </a:p>
        </p:txBody>
      </p:sp>
      <p:pic>
        <p:nvPicPr>
          <p:cNvPr id="3075" name="Picture 3" descr="C:\Users\MDOU1\Pictures\опыты\1233602_html_3d83470b - копия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2428868"/>
            <a:ext cx="3686175" cy="1962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DOU1\Pictures\опыты\1233602_html_3d83470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285992"/>
            <a:ext cx="2614750" cy="20900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Пользователь\Desktop\татьяна вас\праздник 49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4357694"/>
            <a:ext cx="3071834" cy="2303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D:\МЕТ КАБИНЕТ\АТТЕСТАЦИЯ педагогов\АТТЕСТАЦИЯ 2015-16\ПОПЛАУХИНА И.В. высшая\новизна\IMG_35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60" y="598269"/>
            <a:ext cx="7929618" cy="5947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55350661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5197" y="1059178"/>
            <a:ext cx="2760659" cy="388199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444208" y="1051211"/>
            <a:ext cx="2129926" cy="51317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r>
              <a:rPr lang="ru-RU" altLang="ru-RU" sz="2800" b="1" dirty="0" smtClean="0">
                <a:solidFill>
                  <a:srgbClr val="0070C0"/>
                </a:solidFill>
              </a:rPr>
              <a:t>Методы и приёмы работы с детьми</a:t>
            </a:r>
          </a:p>
        </p:txBody>
      </p:sp>
      <p:sp>
        <p:nvSpPr>
          <p:cNvPr id="14339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97021" y="1157877"/>
            <a:ext cx="2706827" cy="344030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ru-RU" altLang="ru-RU" sz="1800" b="1" dirty="0" smtClean="0"/>
              <a:t>Традиционные методы</a:t>
            </a:r>
          </a:p>
          <a:p>
            <a:pPr>
              <a:defRPr/>
            </a:pPr>
            <a:r>
              <a:rPr lang="ru-RU" altLang="ru-RU" sz="1600" b="1" dirty="0" smtClean="0"/>
              <a:t>Наглядные </a:t>
            </a:r>
            <a:r>
              <a:rPr lang="ru-RU" altLang="ru-RU" sz="1600" dirty="0" smtClean="0"/>
              <a:t>(наблюдения, иллюстрации, просмотр видео презентаций об изучаемых явлениях</a:t>
            </a:r>
          </a:p>
          <a:p>
            <a:pPr>
              <a:defRPr/>
            </a:pPr>
            <a:r>
              <a:rPr lang="ru-RU" altLang="ru-RU" sz="1600" b="1" dirty="0" smtClean="0"/>
              <a:t>Словесные </a:t>
            </a:r>
            <a:r>
              <a:rPr lang="ru-RU" altLang="ru-RU" sz="1600" dirty="0" smtClean="0"/>
              <a:t>( беседы, чтение художественной литературы,</a:t>
            </a:r>
          </a:p>
          <a:p>
            <a:pPr>
              <a:defRPr/>
            </a:pPr>
            <a:r>
              <a:rPr lang="ru-RU" altLang="ru-RU" sz="1600" dirty="0" smtClean="0"/>
              <a:t>использование фольклорных материалов)</a:t>
            </a:r>
          </a:p>
          <a:p>
            <a:pPr>
              <a:defRPr/>
            </a:pPr>
            <a:r>
              <a:rPr lang="ru-RU" altLang="ru-RU" sz="1600" b="1" dirty="0" smtClean="0"/>
              <a:t>Практические методы </a:t>
            </a:r>
            <a:r>
              <a:rPr lang="ru-RU" altLang="ru-RU" sz="1600" dirty="0" smtClean="0"/>
              <a:t>(игровая деятельность)</a:t>
            </a:r>
          </a:p>
        </p:txBody>
      </p:sp>
      <p:sp>
        <p:nvSpPr>
          <p:cNvPr id="1434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6426206" y="1031480"/>
            <a:ext cx="2250250" cy="5171162"/>
          </a:xfrm>
          <a:solidFill>
            <a:schemeClr val="accent3"/>
          </a:solidFill>
          <a:ln w="28575">
            <a:solidFill>
              <a:schemeClr val="bg1">
                <a:lumMod val="65000"/>
              </a:schemeClr>
            </a:solidFill>
          </a:ln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ru-RU" altLang="ru-RU" sz="2000" b="1" dirty="0" smtClean="0"/>
              <a:t> Инновационные методы</a:t>
            </a:r>
          </a:p>
          <a:p>
            <a:pPr>
              <a:defRPr/>
            </a:pPr>
            <a:r>
              <a:rPr lang="ru-RU" altLang="ru-RU" sz="1800" dirty="0" smtClean="0"/>
              <a:t>Использование элементов ТРИЗ</a:t>
            </a:r>
          </a:p>
          <a:p>
            <a:pPr>
              <a:defRPr/>
            </a:pPr>
            <a:r>
              <a:rPr lang="ru-RU" altLang="ru-RU" sz="1800" dirty="0" smtClean="0"/>
              <a:t>Метод игрового проблемного обучения.</a:t>
            </a:r>
          </a:p>
          <a:p>
            <a:pPr>
              <a:defRPr/>
            </a:pPr>
            <a:r>
              <a:rPr lang="ru-RU" altLang="ru-RU" sz="1800" dirty="0" smtClean="0"/>
              <a:t>Использование метода моделирования </a:t>
            </a:r>
          </a:p>
          <a:p>
            <a:pPr>
              <a:defRPr/>
            </a:pPr>
            <a:r>
              <a:rPr lang="ru-RU" altLang="ru-RU" sz="1800" dirty="0" smtClean="0"/>
              <a:t>Использование компьютерных и мультимедийных средств обучения.</a:t>
            </a:r>
          </a:p>
        </p:txBody>
      </p:sp>
      <p:pic>
        <p:nvPicPr>
          <p:cNvPr id="8" name="Picture 3" descr="F:\Старшая группа\DSC04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7701" y="4765057"/>
            <a:ext cx="2443059" cy="1832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MDOU1\Pictures\картиночки\119027_html_d55498a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57192"/>
            <a:ext cx="1582269" cy="12196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trefilov\Desktop\категория\IMG_78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1" y="2857496"/>
            <a:ext cx="2666986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IMG_686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3" y="861348"/>
            <a:ext cx="2714644" cy="2034723"/>
          </a:xfrm>
          <a:prstGeom prst="rect">
            <a:avLst/>
          </a:prstGeom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1411535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742744" y="379814"/>
            <a:ext cx="7772400" cy="57686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dirty="0" smtClean="0">
                <a:solidFill>
                  <a:srgbClr val="0070C0"/>
                </a:solidFill>
              </a:rPr>
              <a:t>Совместная деятельность</a:t>
            </a:r>
          </a:p>
        </p:txBody>
      </p:sp>
      <p:pic>
        <p:nvPicPr>
          <p:cNvPr id="9225" name="Picture 2" descr="D:\фото детей октябрь\SAM_18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744025" y="-38334950"/>
            <a:ext cx="23521987" cy="176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611560" y="1412776"/>
            <a:ext cx="316801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ts val="575"/>
              </a:spcBef>
              <a:spcAft>
                <a:spcPts val="0"/>
              </a:spcAft>
            </a:pPr>
            <a:r>
              <a:rPr lang="ru-RU" sz="2000" b="1" u="sng" kern="1200" dirty="0">
                <a:solidFill>
                  <a:srgbClr val="C00000"/>
                </a:solidFill>
                <a:effectLst/>
                <a:latin typeface="+mj-lt"/>
                <a:ea typeface="Times New Roman" panose="02020603050405020304" pitchFamily="18" charset="0"/>
              </a:rPr>
              <a:t>Беседы</a:t>
            </a:r>
            <a:endParaRPr lang="ru-RU" sz="1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b="1" kern="1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Как человек использует камни, песок, глину, воду.</a:t>
            </a:r>
            <a:endParaRPr lang="ru-RU" sz="1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2000" b="1" kern="1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Способы очистки воды</a:t>
            </a:r>
            <a:endParaRPr lang="ru-RU" sz="1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2000" b="1" kern="1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О том, зачем нам нужен воздух</a:t>
            </a:r>
            <a:endParaRPr lang="ru-RU" sz="1200" dirty="0">
              <a:effectLst/>
              <a:latin typeface="+mj-lt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2000" b="1" kern="1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О разных состояниях воды</a:t>
            </a:r>
            <a:r>
              <a:rPr lang="ru-RU" sz="2000" b="1" u="sng" kern="1200" dirty="0">
                <a:solidFill>
                  <a:srgbClr val="002060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endParaRPr lang="ru-RU" sz="12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1412776"/>
            <a:ext cx="2304256" cy="2926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575"/>
              </a:spcBef>
              <a:spcAft>
                <a:spcPts val="0"/>
              </a:spcAft>
            </a:pPr>
            <a:r>
              <a:rPr lang="ru-RU" sz="2000" b="1" u="sng" dirty="0">
                <a:solidFill>
                  <a:srgbClr val="C00000"/>
                </a:solidFill>
                <a:latin typeface="+mn-lt"/>
                <a:ea typeface="Times New Roman" panose="02020603050405020304" pitchFamily="18" charset="0"/>
              </a:rPr>
              <a:t>Наблюдения</a:t>
            </a:r>
            <a:endParaRPr lang="ru-RU" sz="2000" dirty="0"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Рассматривание песка, </a:t>
            </a:r>
            <a:endParaRPr lang="ru-RU" sz="2000" dirty="0">
              <a:latin typeface="+mn-lt"/>
              <a:ea typeface="Times New Roman" panose="02020603050405020304" pitchFamily="18" charset="0"/>
            </a:endParaRPr>
          </a:p>
          <a:p>
            <a:pPr>
              <a:spcBef>
                <a:spcPts val="48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 глины, камней </a:t>
            </a:r>
            <a:endParaRPr lang="ru-RU" sz="2000" dirty="0"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За снегом, снежинкой</a:t>
            </a:r>
            <a:endParaRPr lang="ru-RU" sz="2000" dirty="0"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ru-RU" sz="2000" b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За комнатными растениями</a:t>
            </a:r>
            <a:endParaRPr lang="ru-RU" sz="2000" dirty="0"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49" name="Рисунок 48" descr="C:\Users\trefilov\Desktop\категория\DSCF106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744" y="901290"/>
            <a:ext cx="7689237" cy="5684587"/>
          </a:xfrm>
          <a:prstGeom prst="rect">
            <a:avLst/>
          </a:prstGeom>
          <a:noFill/>
        </p:spPr>
      </p:pic>
      <p:pic>
        <p:nvPicPr>
          <p:cNvPr id="56" name="Рисунок 55" descr="G:\ирина ник 6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105" y="869305"/>
            <a:ext cx="7733876" cy="5716572"/>
          </a:xfrm>
          <a:prstGeom prst="rect">
            <a:avLst/>
          </a:prstGeom>
          <a:noFill/>
        </p:spPr>
      </p:pic>
      <p:pic>
        <p:nvPicPr>
          <p:cNvPr id="57" name="Рисунок 56" descr="G:\SDC100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807" y="902303"/>
            <a:ext cx="7712174" cy="5683573"/>
          </a:xfrm>
          <a:prstGeom prst="rect">
            <a:avLst/>
          </a:prstGeom>
          <a:noFill/>
        </p:spPr>
      </p:pic>
      <p:pic>
        <p:nvPicPr>
          <p:cNvPr id="58" name="Рисунок 57" descr="H:\ДЕТСКИЙ САД\IMG_779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6643" y="869304"/>
            <a:ext cx="7795337" cy="5716572"/>
          </a:xfrm>
          <a:prstGeom prst="rect">
            <a:avLst/>
          </a:prstGeom>
          <a:noFill/>
        </p:spPr>
      </p:pic>
      <p:pic>
        <p:nvPicPr>
          <p:cNvPr id="59" name="Рисунок 58" descr="G:\SDC11106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6448" y="837555"/>
            <a:ext cx="8221827" cy="5748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8" descr="IMG_6904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5047" y="837554"/>
            <a:ext cx="8193228" cy="5748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" name="Прямоугольник 60"/>
          <p:cNvSpPr/>
          <p:nvPr/>
        </p:nvSpPr>
        <p:spPr>
          <a:xfrm>
            <a:off x="2880042" y="2593023"/>
            <a:ext cx="34201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0"/>
              </a:spcAft>
            </a:pPr>
            <a:r>
              <a:rPr lang="ru-RU" sz="2400" b="1" u="sng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Опыты, 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spcAft>
                <a:spcPts val="0"/>
              </a:spcAft>
            </a:pPr>
            <a:r>
              <a:rPr lang="ru-RU" sz="2400" b="1" u="sng" kern="1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эксперименты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b="1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песком, с водой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b="1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пшеницей, с воздухом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u-RU" sz="2000" b="1" kern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 растениями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2" name="Рисунок 61" descr="H:\Опыты\DSCF1058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4953" y="837552"/>
            <a:ext cx="8193322" cy="5748323"/>
          </a:xfrm>
          <a:prstGeom prst="rect">
            <a:avLst/>
          </a:prstGeom>
          <a:noFill/>
        </p:spPr>
      </p:pic>
      <p:pic>
        <p:nvPicPr>
          <p:cNvPr id="63" name="Рисунок 62" descr="G:\ирина ник 834.jp1g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8258" y="809615"/>
            <a:ext cx="8200017" cy="5776260"/>
          </a:xfrm>
          <a:prstGeom prst="rect">
            <a:avLst/>
          </a:prstGeom>
          <a:noFill/>
        </p:spPr>
      </p:pic>
      <p:pic>
        <p:nvPicPr>
          <p:cNvPr id="64" name="Рисунок 63" descr="G:\SDC10087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5292" y="845233"/>
            <a:ext cx="8212983" cy="5740642"/>
          </a:xfrm>
          <a:prstGeom prst="rect">
            <a:avLst/>
          </a:prstGeom>
          <a:noFill/>
        </p:spPr>
      </p:pic>
      <p:pic>
        <p:nvPicPr>
          <p:cNvPr id="65" name="Рисунок 64" descr="G:\ирина ник 399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6447" y="802784"/>
            <a:ext cx="8221828" cy="5650551"/>
          </a:xfrm>
          <a:prstGeom prst="rect">
            <a:avLst/>
          </a:prstGeom>
          <a:noFill/>
        </p:spPr>
      </p:pic>
      <p:pic>
        <p:nvPicPr>
          <p:cNvPr id="66" name="Рисунок 65" descr="H:\Опыты\DSCF1050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85291" y="802783"/>
            <a:ext cx="8212984" cy="5650552"/>
          </a:xfrm>
          <a:prstGeom prst="rect">
            <a:avLst/>
          </a:prstGeom>
          <a:noFill/>
        </p:spPr>
      </p:pic>
      <p:pic>
        <p:nvPicPr>
          <p:cNvPr id="67" name="Рисунок 66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04953" y="826853"/>
            <a:ext cx="8266464" cy="5650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Рисунок 67" descr="C:\Users\trefilov\Desktop\категория\IMG_7833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45757" y="800268"/>
            <a:ext cx="8240443" cy="5638923"/>
          </a:xfrm>
          <a:prstGeom prst="rect">
            <a:avLst/>
          </a:prstGeom>
          <a:noFill/>
        </p:spPr>
      </p:pic>
      <p:pic>
        <p:nvPicPr>
          <p:cNvPr id="24" name="Рисунок 23" descr="G:\ДЕТСКИЙ САД\IMG_7796.JPG"/>
          <p:cNvPicPr/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70" y="786124"/>
            <a:ext cx="8255930" cy="5653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G:\ДЕТСКИЙ САД\парк\DSCF2150.jpg"/>
          <p:cNvPicPr/>
          <p:nvPr/>
        </p:nvPicPr>
        <p:blipFill>
          <a:blip r:embed="rId1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40" y="776526"/>
            <a:ext cx="8242314" cy="573600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Содержимое 3"/>
          <p:cNvSpPr txBox="1">
            <a:spLocks/>
          </p:cNvSpPr>
          <p:nvPr/>
        </p:nvSpPr>
        <p:spPr bwMode="auto">
          <a:xfrm>
            <a:off x="2620327" y="2982913"/>
            <a:ext cx="3903345" cy="12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Aft>
                <a:spcPts val="0"/>
              </a:spcAft>
            </a:pPr>
            <a:r>
              <a:rPr lang="ru-RU" sz="2400" b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Художественное творчество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8" name="Picture 17" descr="IMG_6815"/>
          <p:cNvPicPr/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339668" y="697038"/>
            <a:ext cx="8342169" cy="5855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8" descr="IMG_0104"/>
          <p:cNvPicPr/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396168" y="724745"/>
            <a:ext cx="8267086" cy="5860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4" descr="IMG_8211"/>
          <p:cNvPicPr/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393868" y="718383"/>
            <a:ext cx="8269386" cy="5794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290714750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45" grpId="0"/>
      <p:bldP spid="5" grpId="0"/>
      <p:bldP spid="61" grpId="0"/>
      <p:bldP spid="27" grpId="0"/>
    </p:bldLst>
  </p:timing>
</p:sld>
</file>

<file path=ppt/theme/theme1.xml><?xml version="1.0" encoding="utf-8"?>
<a:theme xmlns:a="http://schemas.openxmlformats.org/drawingml/2006/main" name="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День Победы_06">
  <a:themeElements>
    <a:clrScheme name="День Победы_06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День Победы_06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День Победы_0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День Победы_06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День Победы_06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Победы_06</Template>
  <TotalTime>2856</TotalTime>
  <Words>802</Words>
  <Application>Microsoft Office PowerPoint</Application>
  <PresentationFormat>Экран (4:3)</PresentationFormat>
  <Paragraphs>107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День Победы_06</vt:lpstr>
      <vt:lpstr>1_День Победы_06</vt:lpstr>
      <vt:lpstr>Муниципальное дошкольное образовательное учреждение  детский сад №15 «Ромашка»  Нижегородская область, Тоншаевский р-он, р.п. Пижма</vt:lpstr>
      <vt:lpstr>Слайд 2</vt:lpstr>
      <vt:lpstr>Актуальность опыта</vt:lpstr>
      <vt:lpstr>Слайд 4</vt:lpstr>
      <vt:lpstr>Слайд 5</vt:lpstr>
      <vt:lpstr> Основные  направления   в работе  </vt:lpstr>
      <vt:lpstr>Уголок экспериментальной деятельности</vt:lpstr>
      <vt:lpstr>Методы и приёмы работы с детьми</vt:lpstr>
      <vt:lpstr>Совместная деятельность</vt:lpstr>
      <vt:lpstr>Самостоятельная деятельность детей</vt:lpstr>
      <vt:lpstr>Взаимодействие   с  родителями и социумом</vt:lpstr>
      <vt:lpstr>Результаты </vt:lpstr>
      <vt:lpstr>Слайд 13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</cp:lastModifiedBy>
  <cp:revision>250</cp:revision>
  <dcterms:created xsi:type="dcterms:W3CDTF">2013-03-16T20:41:41Z</dcterms:created>
  <dcterms:modified xsi:type="dcterms:W3CDTF">2017-12-08T11:26:55Z</dcterms:modified>
</cp:coreProperties>
</file>