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57" r:id="rId3"/>
    <p:sldId id="258" r:id="rId4"/>
    <p:sldId id="290" r:id="rId5"/>
    <p:sldId id="288" r:id="rId6"/>
    <p:sldId id="28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4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9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9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29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3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3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4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3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4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7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4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9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5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3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0B1B542-39F1-446D-BDE8-E981B5B8C71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7A7497D-4683-4773-AA99-3640EE79E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slugi.karelia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43s@yandex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109f/00089c1e-58f0d703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3684" y="1847823"/>
            <a:ext cx="8308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910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«Организация приема в первые классы на 2021 – 2022 учебный год»</a:t>
            </a:r>
            <a:endParaRPr lang="ru-RU" sz="32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32" name="Picture 8" descr="https://slide-share.ru/image/174343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 bwMode="auto">
          <a:xfrm>
            <a:off x="359305" y="3393428"/>
            <a:ext cx="2935688" cy="310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ytimg.com/vi/Z5ch3LOb3w4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16263" r="24336" b="14541"/>
          <a:stretch/>
        </p:blipFill>
        <p:spPr bwMode="auto">
          <a:xfrm flipH="1">
            <a:off x="4729656" y="3578773"/>
            <a:ext cx="4083268" cy="26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7" y="748442"/>
            <a:ext cx="2172226" cy="5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3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854" y="679547"/>
            <a:ext cx="770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9100" algn="ctr">
              <a:spcBef>
                <a:spcPts val="360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Инструкция по заполнению заявления на предоставление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услуги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 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«Зачисление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в муниципальные общеобразовательные учреждения Петрозаводского городского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округа»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электронном виде на Региональном портале электронных услуг Республики Карелия</a:t>
            </a:r>
            <a:endParaRPr lang="ru-RU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077" y="2123853"/>
            <a:ext cx="2979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https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://</a:t>
            </a:r>
            <a:r>
              <a:rPr lang="en-US" sz="2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uslugi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karelia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972" r="703" b="5026"/>
          <a:stretch/>
        </p:blipFill>
        <p:spPr>
          <a:xfrm>
            <a:off x="851338" y="2648606"/>
            <a:ext cx="7493124" cy="38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5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152" y="2144410"/>
            <a:ext cx="7835462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подать заявление в электронном виде 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Региональном портале электронных услуг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Карелия, необходимо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ПОДТВЕРЖДЕННУЮ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учетную запись на сайте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https://www.gosuslugi.ru/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*Подробная информация о регистрации на сайте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размещена в разделе «Частые вопросы» по ссылке: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https://www.gosuslugi.ru/help/faq/c-1/1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свои данные в личном кабинете на сайте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(персональные данные заявителя: ФИО, дата рождения, данные о документе, удостоверяющем личность, контактная информация: номер телефона, адрес электронной почты, адрес фактического проживания). В случае необходимости актуализировать.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3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15" y="2640354"/>
            <a:ext cx="90494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9100" algn="just">
              <a:spcBef>
                <a:spcPts val="36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ВАЖНО!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при подаче заявления на предоставление услуги «Зачисление в муниципальные общеобразовательные учреждения Петрозаводского городского округа» в электронном виде на Региональном портале электронных услуг Республики Карелия НЕ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рекомендуем использовать </a:t>
            </a:r>
            <a:r>
              <a:rPr lang="ru-RU" sz="2000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Explorer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59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6124" y="527656"/>
            <a:ext cx="43771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подачи заявления: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868" y="1060445"/>
            <a:ext cx="7047187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Зайти на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портал электронных услуг Республики Карелия по ссылке: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20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uslugi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karelia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733" y="2206470"/>
            <a:ext cx="79773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Войти в личный кабинет на РПЭУ как физическое лицо, используя данные учетной записи на сайте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(ввести номер телефона/адрес электронной почты и пароль, затем нажать на кнопку «Войти»).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10152" r="16661" b="11932"/>
          <a:stretch/>
        </p:blipFill>
        <p:spPr bwMode="auto">
          <a:xfrm>
            <a:off x="1939158" y="3378584"/>
            <a:ext cx="4666594" cy="323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21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53" t="4793" r="2004" b="5596"/>
          <a:stretch/>
        </p:blipFill>
        <p:spPr>
          <a:xfrm>
            <a:off x="394137" y="2204693"/>
            <a:ext cx="8513381" cy="45271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0881" y="807459"/>
            <a:ext cx="6794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Если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вход в личный кабинет выполнен успешно, нажать на кнопку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«Каталог услуг»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815076" y="2869324"/>
            <a:ext cx="901550" cy="425669"/>
          </a:xfrm>
          <a:custGeom>
            <a:avLst/>
            <a:gdLst>
              <a:gd name="connsiteX0" fmla="*/ 874055 w 901550"/>
              <a:gd name="connsiteY0" fmla="*/ 15766 h 425669"/>
              <a:gd name="connsiteX1" fmla="*/ 511448 w 901550"/>
              <a:gd name="connsiteY1" fmla="*/ 31531 h 425669"/>
              <a:gd name="connsiteX2" fmla="*/ 243435 w 901550"/>
              <a:gd name="connsiteY2" fmla="*/ 0 h 425669"/>
              <a:gd name="connsiteX3" fmla="*/ 85779 w 901550"/>
              <a:gd name="connsiteY3" fmla="*/ 31531 h 425669"/>
              <a:gd name="connsiteX4" fmla="*/ 38483 w 901550"/>
              <a:gd name="connsiteY4" fmla="*/ 63062 h 425669"/>
              <a:gd name="connsiteX5" fmla="*/ 22717 w 901550"/>
              <a:gd name="connsiteY5" fmla="*/ 331076 h 425669"/>
              <a:gd name="connsiteX6" fmla="*/ 70014 w 901550"/>
              <a:gd name="connsiteY6" fmla="*/ 378373 h 425669"/>
              <a:gd name="connsiteX7" fmla="*/ 164607 w 901550"/>
              <a:gd name="connsiteY7" fmla="*/ 425669 h 425669"/>
              <a:gd name="connsiteX8" fmla="*/ 637573 w 901550"/>
              <a:gd name="connsiteY8" fmla="*/ 394138 h 425669"/>
              <a:gd name="connsiteX9" fmla="*/ 716400 w 901550"/>
              <a:gd name="connsiteY9" fmla="*/ 378373 h 425669"/>
              <a:gd name="connsiteX10" fmla="*/ 810993 w 901550"/>
              <a:gd name="connsiteY10" fmla="*/ 346842 h 425669"/>
              <a:gd name="connsiteX11" fmla="*/ 842524 w 901550"/>
              <a:gd name="connsiteY11" fmla="*/ 299545 h 425669"/>
              <a:gd name="connsiteX12" fmla="*/ 874055 w 901550"/>
              <a:gd name="connsiteY12" fmla="*/ 15766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550" h="425669">
                <a:moveTo>
                  <a:pt x="874055" y="15766"/>
                </a:moveTo>
                <a:cubicBezTo>
                  <a:pt x="818876" y="-28903"/>
                  <a:pt x="812979" y="53069"/>
                  <a:pt x="511448" y="31531"/>
                </a:cubicBezTo>
                <a:cubicBezTo>
                  <a:pt x="394656" y="23189"/>
                  <a:pt x="351309" y="15411"/>
                  <a:pt x="243435" y="0"/>
                </a:cubicBezTo>
                <a:cubicBezTo>
                  <a:pt x="202772" y="5809"/>
                  <a:pt x="129803" y="9519"/>
                  <a:pt x="85779" y="31531"/>
                </a:cubicBezTo>
                <a:cubicBezTo>
                  <a:pt x="68832" y="40005"/>
                  <a:pt x="54248" y="52552"/>
                  <a:pt x="38483" y="63062"/>
                </a:cubicBezTo>
                <a:cubicBezTo>
                  <a:pt x="1001" y="175509"/>
                  <a:pt x="-17720" y="189545"/>
                  <a:pt x="22717" y="331076"/>
                </a:cubicBezTo>
                <a:cubicBezTo>
                  <a:pt x="28842" y="352514"/>
                  <a:pt x="52886" y="364099"/>
                  <a:pt x="70014" y="378373"/>
                </a:cubicBezTo>
                <a:cubicBezTo>
                  <a:pt x="110764" y="412331"/>
                  <a:pt x="117204" y="409869"/>
                  <a:pt x="164607" y="425669"/>
                </a:cubicBezTo>
                <a:cubicBezTo>
                  <a:pt x="348452" y="416915"/>
                  <a:pt x="469765" y="418111"/>
                  <a:pt x="637573" y="394138"/>
                </a:cubicBezTo>
                <a:cubicBezTo>
                  <a:pt x="664100" y="390348"/>
                  <a:pt x="690548" y="385423"/>
                  <a:pt x="716400" y="378373"/>
                </a:cubicBezTo>
                <a:cubicBezTo>
                  <a:pt x="748465" y="369628"/>
                  <a:pt x="810993" y="346842"/>
                  <a:pt x="810993" y="346842"/>
                </a:cubicBezTo>
                <a:cubicBezTo>
                  <a:pt x="821503" y="331076"/>
                  <a:pt x="834829" y="316860"/>
                  <a:pt x="842524" y="299545"/>
                </a:cubicBezTo>
                <a:cubicBezTo>
                  <a:pt x="892335" y="187469"/>
                  <a:pt x="929234" y="60435"/>
                  <a:pt x="874055" y="15766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6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055" y="819835"/>
            <a:ext cx="635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Введите название услуги  - Петрозаводск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87" t="9424" r="1526" b="6192"/>
          <a:stretch/>
        </p:blipFill>
        <p:spPr>
          <a:xfrm>
            <a:off x="441433" y="2333297"/>
            <a:ext cx="8150773" cy="4075385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3168860" y="5265683"/>
            <a:ext cx="993237" cy="472965"/>
          </a:xfrm>
          <a:custGeom>
            <a:avLst/>
            <a:gdLst>
              <a:gd name="connsiteX0" fmla="*/ 961706 w 993237"/>
              <a:gd name="connsiteY0" fmla="*/ 141889 h 472965"/>
              <a:gd name="connsiteX1" fmla="*/ 882878 w 993237"/>
              <a:gd name="connsiteY1" fmla="*/ 110358 h 472965"/>
              <a:gd name="connsiteX2" fmla="*/ 788285 w 993237"/>
              <a:gd name="connsiteY2" fmla="*/ 47296 h 472965"/>
              <a:gd name="connsiteX3" fmla="*/ 599099 w 993237"/>
              <a:gd name="connsiteY3" fmla="*/ 0 h 472965"/>
              <a:gd name="connsiteX4" fmla="*/ 173430 w 993237"/>
              <a:gd name="connsiteY4" fmla="*/ 15765 h 472965"/>
              <a:gd name="connsiteX5" fmla="*/ 78837 w 993237"/>
              <a:gd name="connsiteY5" fmla="*/ 94593 h 472965"/>
              <a:gd name="connsiteX6" fmla="*/ 15774 w 993237"/>
              <a:gd name="connsiteY6" fmla="*/ 189186 h 472965"/>
              <a:gd name="connsiteX7" fmla="*/ 9 w 993237"/>
              <a:gd name="connsiteY7" fmla="*/ 236483 h 472965"/>
              <a:gd name="connsiteX8" fmla="*/ 15774 w 993237"/>
              <a:gd name="connsiteY8" fmla="*/ 394138 h 472965"/>
              <a:gd name="connsiteX9" fmla="*/ 63071 w 993237"/>
              <a:gd name="connsiteY9" fmla="*/ 425669 h 472965"/>
              <a:gd name="connsiteX10" fmla="*/ 189195 w 993237"/>
              <a:gd name="connsiteY10" fmla="*/ 457200 h 472965"/>
              <a:gd name="connsiteX11" fmla="*/ 236492 w 993237"/>
              <a:gd name="connsiteY11" fmla="*/ 472965 h 472965"/>
              <a:gd name="connsiteX12" fmla="*/ 835581 w 993237"/>
              <a:gd name="connsiteY12" fmla="*/ 457200 h 472965"/>
              <a:gd name="connsiteX13" fmla="*/ 945940 w 993237"/>
              <a:gd name="connsiteY13" fmla="*/ 394138 h 472965"/>
              <a:gd name="connsiteX14" fmla="*/ 993237 w 993237"/>
              <a:gd name="connsiteY14" fmla="*/ 220717 h 472965"/>
              <a:gd name="connsiteX15" fmla="*/ 898643 w 993237"/>
              <a:gd name="connsiteY15" fmla="*/ 173420 h 472965"/>
              <a:gd name="connsiteX16" fmla="*/ 882878 w 993237"/>
              <a:gd name="connsiteY16" fmla="*/ 110358 h 472965"/>
              <a:gd name="connsiteX17" fmla="*/ 867112 w 993237"/>
              <a:gd name="connsiteY17" fmla="*/ 94593 h 47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3237" h="472965">
                <a:moveTo>
                  <a:pt x="961706" y="141889"/>
                </a:moveTo>
                <a:cubicBezTo>
                  <a:pt x="935430" y="131379"/>
                  <a:pt x="907723" y="123910"/>
                  <a:pt x="882878" y="110358"/>
                </a:cubicBezTo>
                <a:cubicBezTo>
                  <a:pt x="849610" y="92212"/>
                  <a:pt x="824236" y="59280"/>
                  <a:pt x="788285" y="47296"/>
                </a:cubicBezTo>
                <a:cubicBezTo>
                  <a:pt x="663366" y="5656"/>
                  <a:pt x="726476" y="21229"/>
                  <a:pt x="599099" y="0"/>
                </a:cubicBezTo>
                <a:cubicBezTo>
                  <a:pt x="457209" y="5255"/>
                  <a:pt x="314712" y="1637"/>
                  <a:pt x="173430" y="15765"/>
                </a:cubicBezTo>
                <a:cubicBezTo>
                  <a:pt x="151479" y="17960"/>
                  <a:pt x="87878" y="82969"/>
                  <a:pt x="78837" y="94593"/>
                </a:cubicBezTo>
                <a:cubicBezTo>
                  <a:pt x="55571" y="124506"/>
                  <a:pt x="15774" y="189186"/>
                  <a:pt x="15774" y="189186"/>
                </a:cubicBezTo>
                <a:cubicBezTo>
                  <a:pt x="10519" y="204952"/>
                  <a:pt x="9" y="219865"/>
                  <a:pt x="9" y="236483"/>
                </a:cubicBezTo>
                <a:cubicBezTo>
                  <a:pt x="9" y="289297"/>
                  <a:pt x="-927" y="344034"/>
                  <a:pt x="15774" y="394138"/>
                </a:cubicBezTo>
                <a:cubicBezTo>
                  <a:pt x="21766" y="412114"/>
                  <a:pt x="46123" y="417195"/>
                  <a:pt x="63071" y="425669"/>
                </a:cubicBezTo>
                <a:cubicBezTo>
                  <a:pt x="99105" y="443685"/>
                  <a:pt x="153224" y="448207"/>
                  <a:pt x="189195" y="457200"/>
                </a:cubicBezTo>
                <a:cubicBezTo>
                  <a:pt x="205317" y="461231"/>
                  <a:pt x="220726" y="467710"/>
                  <a:pt x="236492" y="472965"/>
                </a:cubicBezTo>
                <a:cubicBezTo>
                  <a:pt x="436188" y="467710"/>
                  <a:pt x="636031" y="466481"/>
                  <a:pt x="835581" y="457200"/>
                </a:cubicBezTo>
                <a:cubicBezTo>
                  <a:pt x="922702" y="453148"/>
                  <a:pt x="906819" y="452819"/>
                  <a:pt x="945940" y="394138"/>
                </a:cubicBezTo>
                <a:cubicBezTo>
                  <a:pt x="981502" y="251892"/>
                  <a:pt x="963767" y="309125"/>
                  <a:pt x="993237" y="220717"/>
                </a:cubicBezTo>
                <a:cubicBezTo>
                  <a:pt x="966258" y="211724"/>
                  <a:pt x="916107" y="199615"/>
                  <a:pt x="898643" y="173420"/>
                </a:cubicBezTo>
                <a:cubicBezTo>
                  <a:pt x="886624" y="155391"/>
                  <a:pt x="890925" y="130476"/>
                  <a:pt x="882878" y="110358"/>
                </a:cubicBezTo>
                <a:cubicBezTo>
                  <a:pt x="880118" y="103458"/>
                  <a:pt x="872367" y="99848"/>
                  <a:pt x="867112" y="9459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2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055" y="819835"/>
            <a:ext cx="635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Выберите  запись: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966" y="2359261"/>
            <a:ext cx="7835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 муниципальные общеобразовательные учреждения Петрозаводского городского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Петрозаводского городского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693" t="28148" r="1804" b="28189"/>
          <a:stretch/>
        </p:blipFill>
        <p:spPr>
          <a:xfrm>
            <a:off x="346839" y="3515711"/>
            <a:ext cx="8371491" cy="2490951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959582" y="4288221"/>
            <a:ext cx="7903093" cy="1024758"/>
          </a:xfrm>
          <a:custGeom>
            <a:avLst/>
            <a:gdLst>
              <a:gd name="connsiteX0" fmla="*/ 601204 w 7903093"/>
              <a:gd name="connsiteY0" fmla="*/ 31531 h 1024758"/>
              <a:gd name="connsiteX1" fmla="*/ 238597 w 7903093"/>
              <a:gd name="connsiteY1" fmla="*/ 47296 h 1024758"/>
              <a:gd name="connsiteX2" fmla="*/ 175535 w 7903093"/>
              <a:gd name="connsiteY2" fmla="*/ 63062 h 1024758"/>
              <a:gd name="connsiteX3" fmla="*/ 128239 w 7903093"/>
              <a:gd name="connsiteY3" fmla="*/ 94593 h 1024758"/>
              <a:gd name="connsiteX4" fmla="*/ 33646 w 7903093"/>
              <a:gd name="connsiteY4" fmla="*/ 189186 h 1024758"/>
              <a:gd name="connsiteX5" fmla="*/ 2115 w 7903093"/>
              <a:gd name="connsiteY5" fmla="*/ 283779 h 1024758"/>
              <a:gd name="connsiteX6" fmla="*/ 17880 w 7903093"/>
              <a:gd name="connsiteY6" fmla="*/ 331076 h 1024758"/>
              <a:gd name="connsiteX7" fmla="*/ 80942 w 7903093"/>
              <a:gd name="connsiteY7" fmla="*/ 425669 h 1024758"/>
              <a:gd name="connsiteX8" fmla="*/ 144004 w 7903093"/>
              <a:gd name="connsiteY8" fmla="*/ 520262 h 1024758"/>
              <a:gd name="connsiteX9" fmla="*/ 191301 w 7903093"/>
              <a:gd name="connsiteY9" fmla="*/ 614855 h 1024758"/>
              <a:gd name="connsiteX10" fmla="*/ 238597 w 7903093"/>
              <a:gd name="connsiteY10" fmla="*/ 662151 h 1024758"/>
              <a:gd name="connsiteX11" fmla="*/ 317425 w 7903093"/>
              <a:gd name="connsiteY11" fmla="*/ 756745 h 1024758"/>
              <a:gd name="connsiteX12" fmla="*/ 412018 w 7903093"/>
              <a:gd name="connsiteY12" fmla="*/ 788276 h 1024758"/>
              <a:gd name="connsiteX13" fmla="*/ 506611 w 7903093"/>
              <a:gd name="connsiteY13" fmla="*/ 819807 h 1024758"/>
              <a:gd name="connsiteX14" fmla="*/ 616970 w 7903093"/>
              <a:gd name="connsiteY14" fmla="*/ 851338 h 1024758"/>
              <a:gd name="connsiteX15" fmla="*/ 727328 w 7903093"/>
              <a:gd name="connsiteY15" fmla="*/ 867103 h 1024758"/>
              <a:gd name="connsiteX16" fmla="*/ 1767852 w 7903093"/>
              <a:gd name="connsiteY16" fmla="*/ 898634 h 1024758"/>
              <a:gd name="connsiteX17" fmla="*/ 1815149 w 7903093"/>
              <a:gd name="connsiteY17" fmla="*/ 914400 h 1024758"/>
              <a:gd name="connsiteX18" fmla="*/ 1878211 w 7903093"/>
              <a:gd name="connsiteY18" fmla="*/ 930165 h 1024758"/>
              <a:gd name="connsiteX19" fmla="*/ 2020101 w 7903093"/>
              <a:gd name="connsiteY19" fmla="*/ 945931 h 1024758"/>
              <a:gd name="connsiteX20" fmla="*/ 2256584 w 7903093"/>
              <a:gd name="connsiteY20" fmla="*/ 977462 h 1024758"/>
              <a:gd name="connsiteX21" fmla="*/ 2571894 w 7903093"/>
              <a:gd name="connsiteY21" fmla="*/ 1008993 h 1024758"/>
              <a:gd name="connsiteX22" fmla="*/ 3139452 w 7903093"/>
              <a:gd name="connsiteY22" fmla="*/ 1024758 h 1024758"/>
              <a:gd name="connsiteX23" fmla="*/ 7191190 w 7903093"/>
              <a:gd name="connsiteY23" fmla="*/ 1008993 h 1024758"/>
              <a:gd name="connsiteX24" fmla="*/ 7380377 w 7903093"/>
              <a:gd name="connsiteY24" fmla="*/ 977462 h 1024758"/>
              <a:gd name="connsiteX25" fmla="*/ 7474970 w 7903093"/>
              <a:gd name="connsiteY25" fmla="*/ 930165 h 1024758"/>
              <a:gd name="connsiteX26" fmla="*/ 7522266 w 7903093"/>
              <a:gd name="connsiteY26" fmla="*/ 914400 h 1024758"/>
              <a:gd name="connsiteX27" fmla="*/ 7664156 w 7903093"/>
              <a:gd name="connsiteY27" fmla="*/ 851338 h 1024758"/>
              <a:gd name="connsiteX28" fmla="*/ 7774515 w 7903093"/>
              <a:gd name="connsiteY28" fmla="*/ 772510 h 1024758"/>
              <a:gd name="connsiteX29" fmla="*/ 7821811 w 7903093"/>
              <a:gd name="connsiteY29" fmla="*/ 725213 h 1024758"/>
              <a:gd name="connsiteX30" fmla="*/ 7884873 w 7903093"/>
              <a:gd name="connsiteY30" fmla="*/ 630620 h 1024758"/>
              <a:gd name="connsiteX31" fmla="*/ 7884873 w 7903093"/>
              <a:gd name="connsiteY31" fmla="*/ 394138 h 1024758"/>
              <a:gd name="connsiteX32" fmla="*/ 7790280 w 7903093"/>
              <a:gd name="connsiteY32" fmla="*/ 268013 h 1024758"/>
              <a:gd name="connsiteX33" fmla="*/ 7774515 w 7903093"/>
              <a:gd name="connsiteY33" fmla="*/ 220717 h 1024758"/>
              <a:gd name="connsiteX34" fmla="*/ 7742984 w 7903093"/>
              <a:gd name="connsiteY34" fmla="*/ 173420 h 1024758"/>
              <a:gd name="connsiteX35" fmla="*/ 7206956 w 7903093"/>
              <a:gd name="connsiteY35" fmla="*/ 126124 h 1024758"/>
              <a:gd name="connsiteX36" fmla="*/ 7033535 w 7903093"/>
              <a:gd name="connsiteY36" fmla="*/ 78827 h 1024758"/>
              <a:gd name="connsiteX37" fmla="*/ 6986239 w 7903093"/>
              <a:gd name="connsiteY37" fmla="*/ 63062 h 1024758"/>
              <a:gd name="connsiteX38" fmla="*/ 6875880 w 7903093"/>
              <a:gd name="connsiteY38" fmla="*/ 47296 h 1024758"/>
              <a:gd name="connsiteX39" fmla="*/ 6781287 w 7903093"/>
              <a:gd name="connsiteY39" fmla="*/ 31531 h 1024758"/>
              <a:gd name="connsiteX40" fmla="*/ 6308321 w 7903093"/>
              <a:gd name="connsiteY40" fmla="*/ 15765 h 1024758"/>
              <a:gd name="connsiteX41" fmla="*/ 6245259 w 7903093"/>
              <a:gd name="connsiteY41" fmla="*/ 0 h 1024758"/>
              <a:gd name="connsiteX42" fmla="*/ 695797 w 7903093"/>
              <a:gd name="connsiteY42" fmla="*/ 0 h 1024758"/>
              <a:gd name="connsiteX43" fmla="*/ 601204 w 7903093"/>
              <a:gd name="connsiteY43" fmla="*/ 31531 h 10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903093" h="1024758">
                <a:moveTo>
                  <a:pt x="601204" y="31531"/>
                </a:moveTo>
                <a:cubicBezTo>
                  <a:pt x="525004" y="39414"/>
                  <a:pt x="359250" y="38359"/>
                  <a:pt x="238597" y="47296"/>
                </a:cubicBezTo>
                <a:cubicBezTo>
                  <a:pt x="216989" y="48897"/>
                  <a:pt x="195451" y="54527"/>
                  <a:pt x="175535" y="63062"/>
                </a:cubicBezTo>
                <a:cubicBezTo>
                  <a:pt x="158119" y="70526"/>
                  <a:pt x="142401" y="82005"/>
                  <a:pt x="128239" y="94593"/>
                </a:cubicBezTo>
                <a:cubicBezTo>
                  <a:pt x="94911" y="124218"/>
                  <a:pt x="33646" y="189186"/>
                  <a:pt x="33646" y="189186"/>
                </a:cubicBezTo>
                <a:cubicBezTo>
                  <a:pt x="23136" y="220717"/>
                  <a:pt x="-8395" y="252248"/>
                  <a:pt x="2115" y="283779"/>
                </a:cubicBezTo>
                <a:cubicBezTo>
                  <a:pt x="7370" y="299545"/>
                  <a:pt x="9809" y="316549"/>
                  <a:pt x="17880" y="331076"/>
                </a:cubicBezTo>
                <a:cubicBezTo>
                  <a:pt x="36284" y="364203"/>
                  <a:pt x="68958" y="389718"/>
                  <a:pt x="80942" y="425669"/>
                </a:cubicBezTo>
                <a:cubicBezTo>
                  <a:pt x="103759" y="494117"/>
                  <a:pt x="84957" y="461214"/>
                  <a:pt x="144004" y="520262"/>
                </a:cubicBezTo>
                <a:cubicBezTo>
                  <a:pt x="159805" y="567663"/>
                  <a:pt x="157344" y="574107"/>
                  <a:pt x="191301" y="614855"/>
                </a:cubicBezTo>
                <a:cubicBezTo>
                  <a:pt x="205574" y="631983"/>
                  <a:pt x="224324" y="645023"/>
                  <a:pt x="238597" y="662151"/>
                </a:cubicBezTo>
                <a:cubicBezTo>
                  <a:pt x="267359" y="696665"/>
                  <a:pt x="274541" y="732921"/>
                  <a:pt x="317425" y="756745"/>
                </a:cubicBezTo>
                <a:cubicBezTo>
                  <a:pt x="346479" y="772886"/>
                  <a:pt x="380487" y="777766"/>
                  <a:pt x="412018" y="788276"/>
                </a:cubicBezTo>
                <a:lnTo>
                  <a:pt x="506611" y="819807"/>
                </a:lnTo>
                <a:cubicBezTo>
                  <a:pt x="547125" y="833312"/>
                  <a:pt x="573431" y="843422"/>
                  <a:pt x="616970" y="851338"/>
                </a:cubicBezTo>
                <a:cubicBezTo>
                  <a:pt x="653530" y="857985"/>
                  <a:pt x="690542" y="861848"/>
                  <a:pt x="727328" y="867103"/>
                </a:cubicBezTo>
                <a:cubicBezTo>
                  <a:pt x="1091163" y="988384"/>
                  <a:pt x="709920" y="866575"/>
                  <a:pt x="1767852" y="898634"/>
                </a:cubicBezTo>
                <a:cubicBezTo>
                  <a:pt x="1784463" y="899137"/>
                  <a:pt x="1799170" y="909835"/>
                  <a:pt x="1815149" y="914400"/>
                </a:cubicBezTo>
                <a:cubicBezTo>
                  <a:pt x="1835983" y="920353"/>
                  <a:pt x="1856795" y="926870"/>
                  <a:pt x="1878211" y="930165"/>
                </a:cubicBezTo>
                <a:cubicBezTo>
                  <a:pt x="1925245" y="937401"/>
                  <a:pt x="1972992" y="939201"/>
                  <a:pt x="2020101" y="945931"/>
                </a:cubicBezTo>
                <a:cubicBezTo>
                  <a:pt x="2324865" y="989469"/>
                  <a:pt x="1729023" y="924705"/>
                  <a:pt x="2256584" y="977462"/>
                </a:cubicBezTo>
                <a:cubicBezTo>
                  <a:pt x="2385010" y="1020270"/>
                  <a:pt x="2307596" y="999020"/>
                  <a:pt x="2571894" y="1008993"/>
                </a:cubicBezTo>
                <a:lnTo>
                  <a:pt x="3139452" y="1024758"/>
                </a:lnTo>
                <a:lnTo>
                  <a:pt x="7191190" y="1008993"/>
                </a:lnTo>
                <a:cubicBezTo>
                  <a:pt x="7255118" y="1008280"/>
                  <a:pt x="7380377" y="977462"/>
                  <a:pt x="7380377" y="977462"/>
                </a:cubicBezTo>
                <a:cubicBezTo>
                  <a:pt x="7499263" y="937832"/>
                  <a:pt x="7352715" y="991292"/>
                  <a:pt x="7474970" y="930165"/>
                </a:cubicBezTo>
                <a:cubicBezTo>
                  <a:pt x="7489834" y="922733"/>
                  <a:pt x="7506501" y="919655"/>
                  <a:pt x="7522266" y="914400"/>
                </a:cubicBezTo>
                <a:cubicBezTo>
                  <a:pt x="7629307" y="843040"/>
                  <a:pt x="7495300" y="926385"/>
                  <a:pt x="7664156" y="851338"/>
                </a:cubicBezTo>
                <a:cubicBezTo>
                  <a:pt x="7681430" y="843661"/>
                  <a:pt x="7768247" y="777883"/>
                  <a:pt x="7774515" y="772510"/>
                </a:cubicBezTo>
                <a:cubicBezTo>
                  <a:pt x="7791443" y="758000"/>
                  <a:pt x="7808123" y="742812"/>
                  <a:pt x="7821811" y="725213"/>
                </a:cubicBezTo>
                <a:cubicBezTo>
                  <a:pt x="7845076" y="695300"/>
                  <a:pt x="7884873" y="630620"/>
                  <a:pt x="7884873" y="630620"/>
                </a:cubicBezTo>
                <a:cubicBezTo>
                  <a:pt x="7899822" y="540932"/>
                  <a:pt x="7917033" y="490617"/>
                  <a:pt x="7884873" y="394138"/>
                </a:cubicBezTo>
                <a:cubicBezTo>
                  <a:pt x="7867047" y="340660"/>
                  <a:pt x="7827629" y="305364"/>
                  <a:pt x="7790280" y="268013"/>
                </a:cubicBezTo>
                <a:cubicBezTo>
                  <a:pt x="7785025" y="252248"/>
                  <a:pt x="7781947" y="235581"/>
                  <a:pt x="7774515" y="220717"/>
                </a:cubicBezTo>
                <a:cubicBezTo>
                  <a:pt x="7766041" y="203769"/>
                  <a:pt x="7754821" y="188216"/>
                  <a:pt x="7742984" y="173420"/>
                </a:cubicBezTo>
                <a:cubicBezTo>
                  <a:pt x="7623356" y="23887"/>
                  <a:pt x="7376832" y="131432"/>
                  <a:pt x="7206956" y="126124"/>
                </a:cubicBezTo>
                <a:lnTo>
                  <a:pt x="7033535" y="78827"/>
                </a:lnTo>
                <a:cubicBezTo>
                  <a:pt x="7017556" y="74262"/>
                  <a:pt x="7002534" y="66321"/>
                  <a:pt x="6986239" y="63062"/>
                </a:cubicBezTo>
                <a:cubicBezTo>
                  <a:pt x="6949801" y="55774"/>
                  <a:pt x="6912608" y="52946"/>
                  <a:pt x="6875880" y="47296"/>
                </a:cubicBezTo>
                <a:cubicBezTo>
                  <a:pt x="6844286" y="42435"/>
                  <a:pt x="6813204" y="33304"/>
                  <a:pt x="6781287" y="31531"/>
                </a:cubicBezTo>
                <a:cubicBezTo>
                  <a:pt x="6623787" y="22781"/>
                  <a:pt x="6465976" y="21020"/>
                  <a:pt x="6308321" y="15765"/>
                </a:cubicBezTo>
                <a:cubicBezTo>
                  <a:pt x="6287300" y="10510"/>
                  <a:pt x="6266926" y="175"/>
                  <a:pt x="6245259" y="0"/>
                </a:cubicBezTo>
                <a:lnTo>
                  <a:pt x="695797" y="0"/>
                </a:lnTo>
                <a:cubicBezTo>
                  <a:pt x="596020" y="16629"/>
                  <a:pt x="677404" y="23648"/>
                  <a:pt x="601204" y="31531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6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32" t="9373" r="4603" b="8269"/>
          <a:stretch/>
        </p:blipFill>
        <p:spPr>
          <a:xfrm>
            <a:off x="362605" y="2222937"/>
            <a:ext cx="8570114" cy="43197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2055" y="819835"/>
            <a:ext cx="635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Нажать - Зачисление в первые классы</a:t>
            </a:r>
            <a:endParaRPr lang="ru-RU" sz="2400" dirty="0"/>
          </a:p>
        </p:txBody>
      </p:sp>
      <p:sp>
        <p:nvSpPr>
          <p:cNvPr id="5" name="Полилиния 4"/>
          <p:cNvSpPr/>
          <p:nvPr/>
        </p:nvSpPr>
        <p:spPr>
          <a:xfrm>
            <a:off x="741104" y="5885401"/>
            <a:ext cx="2506760" cy="787453"/>
          </a:xfrm>
          <a:custGeom>
            <a:avLst/>
            <a:gdLst>
              <a:gd name="connsiteX0" fmla="*/ 110234 w 2506760"/>
              <a:gd name="connsiteY0" fmla="*/ 200089 h 787453"/>
              <a:gd name="connsiteX1" fmla="*/ 488606 w 2506760"/>
              <a:gd name="connsiteY1" fmla="*/ 184323 h 787453"/>
              <a:gd name="connsiteX2" fmla="*/ 2475062 w 2506760"/>
              <a:gd name="connsiteY2" fmla="*/ 231620 h 787453"/>
              <a:gd name="connsiteX3" fmla="*/ 2506593 w 2506760"/>
              <a:gd name="connsiteY3" fmla="*/ 326213 h 787453"/>
              <a:gd name="connsiteX4" fmla="*/ 2490827 w 2506760"/>
              <a:gd name="connsiteY4" fmla="*/ 546930 h 787453"/>
              <a:gd name="connsiteX5" fmla="*/ 2380468 w 2506760"/>
              <a:gd name="connsiteY5" fmla="*/ 673054 h 787453"/>
              <a:gd name="connsiteX6" fmla="*/ 2285875 w 2506760"/>
              <a:gd name="connsiteY6" fmla="*/ 704585 h 787453"/>
              <a:gd name="connsiteX7" fmla="*/ 2191282 w 2506760"/>
              <a:gd name="connsiteY7" fmla="*/ 736116 h 787453"/>
              <a:gd name="connsiteX8" fmla="*/ 2049393 w 2506760"/>
              <a:gd name="connsiteY8" fmla="*/ 751882 h 787453"/>
              <a:gd name="connsiteX9" fmla="*/ 2002096 w 2506760"/>
              <a:gd name="connsiteY9" fmla="*/ 767647 h 787453"/>
              <a:gd name="connsiteX10" fmla="*/ 236358 w 2506760"/>
              <a:gd name="connsiteY10" fmla="*/ 736116 h 787453"/>
              <a:gd name="connsiteX11" fmla="*/ 78703 w 2506760"/>
              <a:gd name="connsiteY11" fmla="*/ 673054 h 787453"/>
              <a:gd name="connsiteX12" fmla="*/ 31406 w 2506760"/>
              <a:gd name="connsiteY12" fmla="*/ 625758 h 787453"/>
              <a:gd name="connsiteX13" fmla="*/ 31406 w 2506760"/>
              <a:gd name="connsiteY13" fmla="*/ 294682 h 787453"/>
              <a:gd name="connsiteX14" fmla="*/ 125999 w 2506760"/>
              <a:gd name="connsiteY14" fmla="*/ 263151 h 787453"/>
              <a:gd name="connsiteX15" fmla="*/ 110234 w 2506760"/>
              <a:gd name="connsiteY15" fmla="*/ 200089 h 78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6760" h="787453">
                <a:moveTo>
                  <a:pt x="110234" y="200089"/>
                </a:moveTo>
                <a:cubicBezTo>
                  <a:pt x="236358" y="194834"/>
                  <a:pt x="362373" y="184323"/>
                  <a:pt x="488606" y="184323"/>
                </a:cubicBezTo>
                <a:cubicBezTo>
                  <a:pt x="2442507" y="184323"/>
                  <a:pt x="1983090" y="-260336"/>
                  <a:pt x="2475062" y="231620"/>
                </a:cubicBezTo>
                <a:cubicBezTo>
                  <a:pt x="2485572" y="263151"/>
                  <a:pt x="2508961" y="293061"/>
                  <a:pt x="2506593" y="326213"/>
                </a:cubicBezTo>
                <a:cubicBezTo>
                  <a:pt x="2501338" y="399785"/>
                  <a:pt x="2508716" y="475373"/>
                  <a:pt x="2490827" y="546930"/>
                </a:cubicBezTo>
                <a:cubicBezTo>
                  <a:pt x="2478838" y="594885"/>
                  <a:pt x="2428504" y="651705"/>
                  <a:pt x="2380468" y="673054"/>
                </a:cubicBezTo>
                <a:cubicBezTo>
                  <a:pt x="2350096" y="686553"/>
                  <a:pt x="2317406" y="694075"/>
                  <a:pt x="2285875" y="704585"/>
                </a:cubicBezTo>
                <a:cubicBezTo>
                  <a:pt x="2285867" y="704588"/>
                  <a:pt x="2191290" y="736115"/>
                  <a:pt x="2191282" y="736116"/>
                </a:cubicBezTo>
                <a:lnTo>
                  <a:pt x="2049393" y="751882"/>
                </a:lnTo>
                <a:cubicBezTo>
                  <a:pt x="2033627" y="757137"/>
                  <a:pt x="2018714" y="767647"/>
                  <a:pt x="2002096" y="767647"/>
                </a:cubicBezTo>
                <a:cubicBezTo>
                  <a:pt x="422388" y="767647"/>
                  <a:pt x="885391" y="828837"/>
                  <a:pt x="236358" y="736116"/>
                </a:cubicBezTo>
                <a:cubicBezTo>
                  <a:pt x="193282" y="721757"/>
                  <a:pt x="119299" y="702051"/>
                  <a:pt x="78703" y="673054"/>
                </a:cubicBezTo>
                <a:cubicBezTo>
                  <a:pt x="60560" y="660095"/>
                  <a:pt x="47172" y="641523"/>
                  <a:pt x="31406" y="625758"/>
                </a:cubicBezTo>
                <a:cubicBezTo>
                  <a:pt x="2713" y="510984"/>
                  <a:pt x="-21882" y="439321"/>
                  <a:pt x="31406" y="294682"/>
                </a:cubicBezTo>
                <a:cubicBezTo>
                  <a:pt x="42896" y="263495"/>
                  <a:pt x="125999" y="296388"/>
                  <a:pt x="125999" y="263151"/>
                </a:cubicBezTo>
                <a:lnTo>
                  <a:pt x="110234" y="200089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96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93" t="4359" r="1673" b="6814"/>
          <a:stretch/>
        </p:blipFill>
        <p:spPr>
          <a:xfrm>
            <a:off x="567558" y="2317532"/>
            <a:ext cx="8066179" cy="42566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2055" y="819835"/>
            <a:ext cx="635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Нажать – Получить услугу</a:t>
            </a:r>
            <a:endParaRPr lang="ru-RU" sz="2400" dirty="0"/>
          </a:p>
        </p:txBody>
      </p:sp>
      <p:sp>
        <p:nvSpPr>
          <p:cNvPr id="4" name="Полилиния 3"/>
          <p:cNvSpPr/>
          <p:nvPr/>
        </p:nvSpPr>
        <p:spPr>
          <a:xfrm>
            <a:off x="6323530" y="5108028"/>
            <a:ext cx="2379036" cy="797203"/>
          </a:xfrm>
          <a:custGeom>
            <a:avLst/>
            <a:gdLst>
              <a:gd name="connsiteX0" fmla="*/ 455642 w 2379036"/>
              <a:gd name="connsiteY0" fmla="*/ 31531 h 797203"/>
              <a:gd name="connsiteX1" fmla="*/ 171863 w 2379036"/>
              <a:gd name="connsiteY1" fmla="*/ 78827 h 797203"/>
              <a:gd name="connsiteX2" fmla="*/ 124567 w 2379036"/>
              <a:gd name="connsiteY2" fmla="*/ 94593 h 797203"/>
              <a:gd name="connsiteX3" fmla="*/ 29973 w 2379036"/>
              <a:gd name="connsiteY3" fmla="*/ 189186 h 797203"/>
              <a:gd name="connsiteX4" fmla="*/ 29973 w 2379036"/>
              <a:gd name="connsiteY4" fmla="*/ 536027 h 797203"/>
              <a:gd name="connsiteX5" fmla="*/ 156098 w 2379036"/>
              <a:gd name="connsiteY5" fmla="*/ 646386 h 797203"/>
              <a:gd name="connsiteX6" fmla="*/ 329518 w 2379036"/>
              <a:gd name="connsiteY6" fmla="*/ 709448 h 797203"/>
              <a:gd name="connsiteX7" fmla="*/ 392580 w 2379036"/>
              <a:gd name="connsiteY7" fmla="*/ 725213 h 797203"/>
              <a:gd name="connsiteX8" fmla="*/ 439877 w 2379036"/>
              <a:gd name="connsiteY8" fmla="*/ 740979 h 797203"/>
              <a:gd name="connsiteX9" fmla="*/ 581767 w 2379036"/>
              <a:gd name="connsiteY9" fmla="*/ 756744 h 797203"/>
              <a:gd name="connsiteX10" fmla="*/ 629063 w 2379036"/>
              <a:gd name="connsiteY10" fmla="*/ 772510 h 797203"/>
              <a:gd name="connsiteX11" fmla="*/ 1370042 w 2379036"/>
              <a:gd name="connsiteY11" fmla="*/ 772510 h 797203"/>
              <a:gd name="connsiteX12" fmla="*/ 1574994 w 2379036"/>
              <a:gd name="connsiteY12" fmla="*/ 740979 h 797203"/>
              <a:gd name="connsiteX13" fmla="*/ 1653822 w 2379036"/>
              <a:gd name="connsiteY13" fmla="*/ 725213 h 797203"/>
              <a:gd name="connsiteX14" fmla="*/ 1764180 w 2379036"/>
              <a:gd name="connsiteY14" fmla="*/ 709448 h 797203"/>
              <a:gd name="connsiteX15" fmla="*/ 1906070 w 2379036"/>
              <a:gd name="connsiteY15" fmla="*/ 662151 h 797203"/>
              <a:gd name="connsiteX16" fmla="*/ 2000663 w 2379036"/>
              <a:gd name="connsiteY16" fmla="*/ 630620 h 797203"/>
              <a:gd name="connsiteX17" fmla="*/ 2063725 w 2379036"/>
              <a:gd name="connsiteY17" fmla="*/ 614855 h 797203"/>
              <a:gd name="connsiteX18" fmla="*/ 2174084 w 2379036"/>
              <a:gd name="connsiteY18" fmla="*/ 567558 h 797203"/>
              <a:gd name="connsiteX19" fmla="*/ 2237146 w 2379036"/>
              <a:gd name="connsiteY19" fmla="*/ 551793 h 797203"/>
              <a:gd name="connsiteX20" fmla="*/ 2284442 w 2379036"/>
              <a:gd name="connsiteY20" fmla="*/ 536027 h 797203"/>
              <a:gd name="connsiteX21" fmla="*/ 2363270 w 2379036"/>
              <a:gd name="connsiteY21" fmla="*/ 441434 h 797203"/>
              <a:gd name="connsiteX22" fmla="*/ 2379036 w 2379036"/>
              <a:gd name="connsiteY22" fmla="*/ 394138 h 797203"/>
              <a:gd name="connsiteX23" fmla="*/ 2347504 w 2379036"/>
              <a:gd name="connsiteY23" fmla="*/ 252248 h 797203"/>
              <a:gd name="connsiteX24" fmla="*/ 2300208 w 2379036"/>
              <a:gd name="connsiteY24" fmla="*/ 204951 h 797203"/>
              <a:gd name="connsiteX25" fmla="*/ 2237146 w 2379036"/>
              <a:gd name="connsiteY25" fmla="*/ 110358 h 797203"/>
              <a:gd name="connsiteX26" fmla="*/ 2047960 w 2379036"/>
              <a:gd name="connsiteY26" fmla="*/ 15765 h 797203"/>
              <a:gd name="connsiteX27" fmla="*/ 2000663 w 2379036"/>
              <a:gd name="connsiteY27" fmla="*/ 0 h 797203"/>
              <a:gd name="connsiteX28" fmla="*/ 518704 w 2379036"/>
              <a:gd name="connsiteY28" fmla="*/ 15765 h 797203"/>
              <a:gd name="connsiteX29" fmla="*/ 455642 w 2379036"/>
              <a:gd name="connsiteY29" fmla="*/ 31531 h 79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79036" h="797203">
                <a:moveTo>
                  <a:pt x="455642" y="31531"/>
                </a:moveTo>
                <a:cubicBezTo>
                  <a:pt x="397835" y="42041"/>
                  <a:pt x="266067" y="60883"/>
                  <a:pt x="171863" y="78827"/>
                </a:cubicBezTo>
                <a:cubicBezTo>
                  <a:pt x="155538" y="81936"/>
                  <a:pt x="137685" y="84390"/>
                  <a:pt x="124567" y="94593"/>
                </a:cubicBezTo>
                <a:cubicBezTo>
                  <a:pt x="89368" y="121970"/>
                  <a:pt x="29973" y="189186"/>
                  <a:pt x="29973" y="189186"/>
                </a:cubicBezTo>
                <a:cubicBezTo>
                  <a:pt x="-14288" y="321971"/>
                  <a:pt x="-5451" y="276246"/>
                  <a:pt x="29973" y="536027"/>
                </a:cubicBezTo>
                <a:cubicBezTo>
                  <a:pt x="36542" y="584201"/>
                  <a:pt x="137704" y="634123"/>
                  <a:pt x="156098" y="646386"/>
                </a:cubicBezTo>
                <a:cubicBezTo>
                  <a:pt x="239452" y="701955"/>
                  <a:pt x="185009" y="673321"/>
                  <a:pt x="329518" y="709448"/>
                </a:cubicBezTo>
                <a:cubicBezTo>
                  <a:pt x="350539" y="714703"/>
                  <a:pt x="372024" y="718361"/>
                  <a:pt x="392580" y="725213"/>
                </a:cubicBezTo>
                <a:cubicBezTo>
                  <a:pt x="408346" y="730468"/>
                  <a:pt x="423485" y="738247"/>
                  <a:pt x="439877" y="740979"/>
                </a:cubicBezTo>
                <a:cubicBezTo>
                  <a:pt x="486817" y="748802"/>
                  <a:pt x="534470" y="751489"/>
                  <a:pt x="581767" y="756744"/>
                </a:cubicBezTo>
                <a:cubicBezTo>
                  <a:pt x="597532" y="761999"/>
                  <a:pt x="612841" y="768905"/>
                  <a:pt x="629063" y="772510"/>
                </a:cubicBezTo>
                <a:cubicBezTo>
                  <a:pt x="867041" y="825394"/>
                  <a:pt x="1158332" y="777673"/>
                  <a:pt x="1370042" y="772510"/>
                </a:cubicBezTo>
                <a:cubicBezTo>
                  <a:pt x="1550782" y="736361"/>
                  <a:pt x="1326834" y="779157"/>
                  <a:pt x="1574994" y="740979"/>
                </a:cubicBezTo>
                <a:cubicBezTo>
                  <a:pt x="1601479" y="736904"/>
                  <a:pt x="1627390" y="729618"/>
                  <a:pt x="1653822" y="725213"/>
                </a:cubicBezTo>
                <a:cubicBezTo>
                  <a:pt x="1690476" y="719104"/>
                  <a:pt x="1727394" y="714703"/>
                  <a:pt x="1764180" y="709448"/>
                </a:cubicBezTo>
                <a:cubicBezTo>
                  <a:pt x="1879800" y="651638"/>
                  <a:pt x="1771598" y="698825"/>
                  <a:pt x="1906070" y="662151"/>
                </a:cubicBezTo>
                <a:cubicBezTo>
                  <a:pt x="1938135" y="653406"/>
                  <a:pt x="1968419" y="638681"/>
                  <a:pt x="2000663" y="630620"/>
                </a:cubicBezTo>
                <a:cubicBezTo>
                  <a:pt x="2021684" y="625365"/>
                  <a:pt x="2042891" y="620808"/>
                  <a:pt x="2063725" y="614855"/>
                </a:cubicBezTo>
                <a:cubicBezTo>
                  <a:pt x="2173343" y="583536"/>
                  <a:pt x="2039555" y="618006"/>
                  <a:pt x="2174084" y="567558"/>
                </a:cubicBezTo>
                <a:cubicBezTo>
                  <a:pt x="2194372" y="559950"/>
                  <a:pt x="2216312" y="557746"/>
                  <a:pt x="2237146" y="551793"/>
                </a:cubicBezTo>
                <a:cubicBezTo>
                  <a:pt x="2253125" y="547228"/>
                  <a:pt x="2268677" y="541282"/>
                  <a:pt x="2284442" y="536027"/>
                </a:cubicBezTo>
                <a:cubicBezTo>
                  <a:pt x="2319312" y="501158"/>
                  <a:pt x="2341319" y="485335"/>
                  <a:pt x="2363270" y="441434"/>
                </a:cubicBezTo>
                <a:cubicBezTo>
                  <a:pt x="2370702" y="426570"/>
                  <a:pt x="2373781" y="409903"/>
                  <a:pt x="2379036" y="394138"/>
                </a:cubicBezTo>
                <a:cubicBezTo>
                  <a:pt x="2377128" y="382689"/>
                  <a:pt x="2364754" y="278124"/>
                  <a:pt x="2347504" y="252248"/>
                </a:cubicBezTo>
                <a:cubicBezTo>
                  <a:pt x="2335137" y="233697"/>
                  <a:pt x="2313896" y="222550"/>
                  <a:pt x="2300208" y="204951"/>
                </a:cubicBezTo>
                <a:cubicBezTo>
                  <a:pt x="2276943" y="175038"/>
                  <a:pt x="2268677" y="131379"/>
                  <a:pt x="2237146" y="110358"/>
                </a:cubicBezTo>
                <a:cubicBezTo>
                  <a:pt x="2114901" y="28861"/>
                  <a:pt x="2178502" y="59278"/>
                  <a:pt x="2047960" y="15765"/>
                </a:cubicBezTo>
                <a:lnTo>
                  <a:pt x="2000663" y="0"/>
                </a:lnTo>
                <a:lnTo>
                  <a:pt x="518704" y="15765"/>
                </a:lnTo>
                <a:cubicBezTo>
                  <a:pt x="485482" y="16762"/>
                  <a:pt x="513449" y="21021"/>
                  <a:pt x="455642" y="31531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8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993" y="619011"/>
            <a:ext cx="65269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Заполнить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шаги формы электронного заявления на Региональном портале электронных услуг Республики Карелия. 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42" t="4671" r="2403" b="13045"/>
          <a:stretch/>
        </p:blipFill>
        <p:spPr>
          <a:xfrm>
            <a:off x="346842" y="2396358"/>
            <a:ext cx="8576441" cy="42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896" y="681070"/>
            <a:ext cx="6574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,Bold"/>
                <a:ea typeface="+mj-ea"/>
                <a:cs typeface="+mj-cs"/>
              </a:rPr>
              <a:t>Нормативные основания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,Bold"/>
                <a:ea typeface="+mj-ea"/>
                <a:cs typeface="+mj-cs"/>
              </a:rPr>
              <a:t>организации приема в 1 класс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 bwMode="auto">
          <a:xfrm>
            <a:off x="310876" y="2096483"/>
            <a:ext cx="8513379" cy="42900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Прием детей в школу организован в соответствии с: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Федеральным законом от 29 декабря 2012 года № 273-ФЗ «Об образовании в Российской Федерации»,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аконом Республики Карелия от 20 декабря 2013 года № 1755-ЗРК «Об образовании»,</a:t>
            </a:r>
          </a:p>
          <a:p>
            <a:pPr lvl="0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орядком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по образовательным программам начального общего, основного общего и среднего общего образования, утвержденного приказом Министерства просвещения Российской Федерации от 2 сентября 2020 года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  <a:p>
            <a:pPr lvl="0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Петрозаводского городского округа от 3 марта 2021 года № 438 «О закреплении муниципальных образовательных организаций Петрозаводского городского округа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конкретными территориями </a:t>
            </a: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Петрозаводского городского 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окальными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актами общеобразовательных организаций.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3729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898" y="3747125"/>
            <a:ext cx="8759619" cy="25962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9904" y="2159173"/>
            <a:ext cx="83557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 после заполнения каждого шага сохранять форму заявления (форма заявления сохраняется при нажатии на кнопку «Сохранить черновик»). Вернуться к заполнению формы можно через уведомления в личном кабинете.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718" y="3871138"/>
            <a:ext cx="8749862" cy="219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данные о заявителе (законном представителе) отобразились в форме заявления, необходимо актуализировать информацию в личном кабинете на сайте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(персональные данные заявителя: ФИО, дата рождения, данные о документе, удостоверяющем личность, контактная информация: номер телефона, адрес электронной почты, адрес фактического проживания)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9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447" y="620629"/>
            <a:ext cx="71733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1. Информация о заявителе (законном представителе):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30945" r="33252" b="40427"/>
          <a:stretch>
            <a:fillRect/>
          </a:stretch>
        </p:blipFill>
        <p:spPr bwMode="auto">
          <a:xfrm>
            <a:off x="761507" y="2322295"/>
            <a:ext cx="7673043" cy="36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2150" y="1076211"/>
            <a:ext cx="781969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заявителе (законном представителе) подгружается из личного кабинета. 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088" y="6022455"/>
            <a:ext cx="8024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первом шаге формы выбрать из всплывающего списка «Статус заявителя».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35250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39845" r="33643" b="34622"/>
          <a:stretch>
            <a:fillRect/>
          </a:stretch>
        </p:blipFill>
        <p:spPr bwMode="auto">
          <a:xfrm>
            <a:off x="477727" y="2338060"/>
            <a:ext cx="8302171" cy="35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963" y="6038222"/>
            <a:ext cx="8087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из всплывающего списка тип документа, удостоверяющего личность.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447" y="620629"/>
            <a:ext cx="71733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1. Информация о заявителе (законном представителе):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150" y="1076211"/>
            <a:ext cx="781969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заявителе (законном представителе) подгружается из личного кабинета. 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24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839" y="2131763"/>
            <a:ext cx="8671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Обращаем внимание, что необязательные для заполнения поля отмечены как «Необязательные».</a:t>
            </a:r>
            <a:endParaRPr lang="ru-RU" sz="20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837536"/>
              </p:ext>
            </p:extLst>
          </p:nvPr>
        </p:nvGraphicFramePr>
        <p:xfrm>
          <a:off x="398901" y="2998623"/>
          <a:ext cx="8242015" cy="310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Точечный рисунок" r:id="rId3" imgW="3914286" imgH="2924583" progId="Paint.Picture">
                  <p:embed/>
                </p:oleObj>
              </mc:Choice>
              <mc:Fallback>
                <p:oleObj name="Точечный рисунок" r:id="rId3" imgW="3914286" imgH="292458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116" r="-6859" b="37241"/>
                      <a:stretch>
                        <a:fillRect/>
                      </a:stretch>
                    </p:blipFill>
                    <p:spPr bwMode="auto">
                      <a:xfrm>
                        <a:off x="398901" y="2998623"/>
                        <a:ext cx="8242015" cy="3102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3420" y="6201623"/>
            <a:ext cx="87813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перейти к Шагу 2 необходимо нажать на кнопку «Шаг 2».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447" y="620629"/>
            <a:ext cx="71733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1. Информация о заявителе (законном представителе):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150" y="1076211"/>
            <a:ext cx="781969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заявителе (законном представителе) подгружается из личного кабинета. 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5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249" y="506259"/>
            <a:ext cx="3798412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2. Информация о ребенке: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450" y="922225"/>
            <a:ext cx="804041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«шаге 2» заполнить информацию о ребенке в соответствии с документом, удостоверяющим личность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ребенка: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ФИО полностью,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в формате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дд.мм.гггг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всплывающего списка пол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ребенка,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95317" y="3291613"/>
            <a:ext cx="7825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970438"/>
              </p:ext>
            </p:extLst>
          </p:nvPr>
        </p:nvGraphicFramePr>
        <p:xfrm>
          <a:off x="702128" y="2344557"/>
          <a:ext cx="6796972" cy="431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Точечный рисунок" r:id="rId3" imgW="6304762" imgH="5191850" progId="Paint.Picture">
                  <p:embed/>
                </p:oleObj>
              </mc:Choice>
              <mc:Fallback>
                <p:oleObj name="Точечный рисунок" r:id="rId3" imgW="6304762" imgH="519185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28" y="2344557"/>
                        <a:ext cx="6796972" cy="4318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07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886" y="22206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15436"/>
              </p:ext>
            </p:extLst>
          </p:nvPr>
        </p:nvGraphicFramePr>
        <p:xfrm>
          <a:off x="614855" y="2204921"/>
          <a:ext cx="6463862" cy="402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Точечный рисунок" r:id="rId3" imgW="5819048" imgH="3524742" progId="Paint.Picture">
                  <p:embed/>
                </p:oleObj>
              </mc:Choice>
              <mc:Fallback>
                <p:oleObj name="Точечный рисунок" r:id="rId3" imgW="5819048" imgH="3524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406" b="8415"/>
                      <a:stretch>
                        <a:fillRect/>
                      </a:stretch>
                    </p:blipFill>
                    <p:spPr bwMode="auto">
                      <a:xfrm>
                        <a:off x="614855" y="2204921"/>
                        <a:ext cx="6463862" cy="4022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9249" y="506259"/>
            <a:ext cx="3798412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2. Информация о ребенке: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814" y="917088"/>
            <a:ext cx="78867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Заполнить  информацию о документе, удостоверяющем личность ребенка: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всплывающего списка тип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документа,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номер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документа, кем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выдан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выдачи документа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248" y="6243200"/>
            <a:ext cx="8765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чтобы перейти к Шагу 3 необходимо нажать на кнопку «Шаг 3».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89165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898" y="3132269"/>
            <a:ext cx="8759619" cy="17708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3324" y="666308"/>
            <a:ext cx="745708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3.  Информация о ребенке (адрес проживания, желаемое образовательное учреждение):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b="17139"/>
          <a:stretch/>
        </p:blipFill>
        <p:spPr bwMode="auto">
          <a:xfrm>
            <a:off x="299544" y="2175641"/>
            <a:ext cx="3026855" cy="47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075" y="3163309"/>
            <a:ext cx="807194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данные о фактическом проживании ребенка отобразились на форме заявления необходимо актуализировать информацию в личном кабинете заявителя (законного представителя) на сайте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случае, если адрес фактического проживания заявителя (законного представителя) совпадает с адресом проживания ребенка).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5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5689" y="2171371"/>
            <a:ext cx="86783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55281"/>
              </p:ext>
            </p:extLst>
          </p:nvPr>
        </p:nvGraphicFramePr>
        <p:xfrm>
          <a:off x="220718" y="2171373"/>
          <a:ext cx="4113158" cy="449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Точечный рисунок" r:id="rId3" imgW="7457143" imgH="8257143" progId="Paint.Picture">
                  <p:embed/>
                </p:oleObj>
              </mc:Choice>
              <mc:Fallback>
                <p:oleObj name="Точечный рисунок" r:id="rId3" imgW="7457143" imgH="82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32"/>
                      <a:stretch>
                        <a:fillRect/>
                      </a:stretch>
                    </p:blipFill>
                    <p:spPr bwMode="auto">
                      <a:xfrm>
                        <a:off x="220718" y="2171373"/>
                        <a:ext cx="4113158" cy="4492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3324" y="666308"/>
            <a:ext cx="745708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3.  Информация о ребенке (адрес проживания, желаемое образовательное учреждение):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8580" y="2324498"/>
            <a:ext cx="4572000" cy="35963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адрес фактического проживания ребенка НЕ совпадает с адресом проживания родителя (законного представителя), нужно отметить галочку «Адрес не совпадает с адресом родителя/ представителя» и заполнить поля  фактического проживания ребенка: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-индекс, область (край/, республика), район (при наличии), город (населенный пункт), улица, дом, корпус (при наличии), строение (при наличии),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квартира.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48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8189" r="31242" b="14778"/>
          <a:stretch>
            <a:fillRect/>
          </a:stretch>
        </p:blipFill>
        <p:spPr bwMode="auto">
          <a:xfrm>
            <a:off x="315309" y="2322294"/>
            <a:ext cx="4114801" cy="36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324" y="666308"/>
            <a:ext cx="745708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3.  Информация о ребенке (адрес проживания, желаемое образовательное учреждение):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96256"/>
              </p:ext>
            </p:extLst>
          </p:nvPr>
        </p:nvGraphicFramePr>
        <p:xfrm>
          <a:off x="4414345" y="2251649"/>
          <a:ext cx="4729655" cy="4486656"/>
        </p:xfrm>
        <a:graphic>
          <a:graphicData uri="http://schemas.openxmlformats.org/drawingml/2006/table">
            <a:tbl>
              <a:tblPr firstRow="1" firstCol="1" bandRow="1"/>
              <a:tblGrid>
                <a:gridCol w="4729655">
                  <a:extLst>
                    <a:ext uri="{9D8B030D-6E8A-4147-A177-3AD203B41FA5}">
                      <a16:colId xmlns:a16="http://schemas.microsoft.com/office/drawing/2014/main" val="485979355"/>
                    </a:ext>
                  </a:extLst>
                </a:gridCol>
              </a:tblGrid>
              <a:tr h="124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шаге 3 заполнить информацию о желаемой общеобразовательной организации: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выбрать из всплывающего списка желаемый учебный год (на следующий учебный год),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выбрать из всплывающего списка желаемую образовательную организацию,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выбрать из всплывающего списка желаемую параллель,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выбрать из всплывающего списка желаемый класс.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3" marR="45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05777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3" marR="45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452723"/>
                  </a:ext>
                </a:extLst>
              </a:tr>
              <a:tr h="61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 наличия льготы у заявителя (законного представителя) необходимо отметить галочку «Наличие льготы», затем в сплывающем списке выбрать из предложенного списка соответствующую льготу.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3" marR="45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7122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10128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чтобы перейти к Шагу 4 необходимо нажать на кнопку «Шаг 4».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2968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416" y="625111"/>
            <a:ext cx="7678245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4.  Информация, заполненная заявителем (законным представителем) на предыдущих шагах (Шаг1-Шаг3):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1" y="2133107"/>
            <a:ext cx="3062975" cy="5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420" y="2651142"/>
            <a:ext cx="8686800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правильность заполненной информации. Если заявление заполнено неверно, исправить его можно, выбрав любой шаг из  перечня: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8" y="3403054"/>
            <a:ext cx="5659821" cy="325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63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9236" y="1210567"/>
            <a:ext cx="6400800" cy="5360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9945" y="487696"/>
            <a:ext cx="7346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Категории претендентов и периоды приема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3610" y="1198595"/>
            <a:ext cx="6857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Претенденты на зачисление в 1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6273" y="2646320"/>
            <a:ext cx="1408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волна</a:t>
            </a:r>
            <a:endParaRPr lang="ru-RU" altLang="ru-RU" sz="2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789376" y="2725462"/>
            <a:ext cx="403383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волна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рием на свободные места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861457" y="2164627"/>
            <a:ext cx="62048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324602" y="2214187"/>
            <a:ext cx="62048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52364" y="40083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30 июня </a:t>
            </a:r>
          </a:p>
          <a:p>
            <a:pPr lvl="0" algn="ctr" defTabSz="91440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графиком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13206" y="4098543"/>
            <a:ext cx="3437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по 5 сентября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904" y="5297343"/>
            <a:ext cx="5053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зарегистрированные </a:t>
            </a: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конкретными территориями Петрозаводского городского округа</a:t>
            </a:r>
            <a:endParaRPr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8" y="3849309"/>
            <a:ext cx="8443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794805" y="3439189"/>
            <a:ext cx="62048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6350125" y="3677858"/>
            <a:ext cx="62048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794805" y="4946753"/>
            <a:ext cx="62048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9376" y="5297342"/>
            <a:ext cx="5053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незарегистрированные </a:t>
            </a: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конкретными территориями Петрозаводского городского округа</a:t>
            </a:r>
            <a:endParaRPr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6357962" y="4875569"/>
            <a:ext cx="62048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153" y="458116"/>
            <a:ext cx="73940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данные внесены корректно, можно направлять заявление в электронной форме в желаемую общеобразовательную организацию, нажав на кнопку «Отправка формы».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7" y="2401120"/>
            <a:ext cx="5491351" cy="149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20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" y="2353824"/>
            <a:ext cx="6001899" cy="33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8097" y="2271151"/>
            <a:ext cx="2443655" cy="396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отправки формы отображается информация по направленному заявлению: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-дата подачи заявления,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номер заявления,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текущий статус заявления.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59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0360" y="2375523"/>
            <a:ext cx="8797158" cy="4151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8732" y="612534"/>
            <a:ext cx="8213834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проверки текущего статуса заявления нажмите F5. Если статус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изменился, дождитесь уведомления по электронной почте или проверьте статус в уведомлениях в личном кабинете на Региональном портале электронных услуг Республики Карелия.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889" y="2593964"/>
            <a:ext cx="8797159" cy="36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доставке вашего заявления в общеобразовательную организацию статус заявления сменится на «Принято ведомством». Время смены статуса варьируется от 3 до 30 минут.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смены статуса на «Ошибка отправки» необходимо повторно сформировать и направить заявление.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Обращаем внимание,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что в общеобразовательной организации фиксируется время отправки заявления, а не время смены статуса заявления на РПЭУ, то есть список заявлений  в общеобразовательной организации формируется согласно времени, указанному в поле «Дата подачи заявления».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4971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6" y="2243466"/>
            <a:ext cx="7089719" cy="390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81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213" y="697838"/>
            <a:ext cx="70944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необходимо сохранить/распечатать заявление перейдите во  вкладку «Документы».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9" y="2385356"/>
            <a:ext cx="8592371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21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455" y="917819"/>
            <a:ext cx="8315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5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5606" name="Picture 6" descr="https://ideasuccessnetwork.com/wp-content/uploads/2011/11/stick_figure_podium_speaking_1600_clr-832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56">
            <a:off x="3198770" y="2600782"/>
            <a:ext cx="3501733" cy="43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5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2561" y="883350"/>
            <a:ext cx="4748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Способы подачи заявления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030" y="2422048"/>
            <a:ext cx="824718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 почтовой связи общего пользования заказным письмом с уведомлением о вручении;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посредством электронной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почты (регистрация в течение 3-х дней); </a:t>
            </a:r>
          </a:p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функционала Регионального портала государственных и муниципальных услуг Республики Карелия (в школы, принимающие участие в электронной записи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u="sng" dirty="0">
                <a:hlinkClick r:id="rId2"/>
              </a:rPr>
              <a:t>https://uslugi.karelia.ru</a:t>
            </a:r>
            <a:r>
              <a:rPr lang="en-US" u="sng" dirty="0" smtClean="0">
                <a:hlinkClick r:id="rId2"/>
              </a:rPr>
              <a:t>/</a:t>
            </a:r>
            <a:r>
              <a:rPr lang="en-US" u="sng" dirty="0" smtClean="0"/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37" y="619811"/>
            <a:ext cx="774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обладает льготами при поступлении в школу?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8" y="2257960"/>
            <a:ext cx="89011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порядке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места в ОО детям, указанным в абзаце втором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статьи 19 Федерального закона от 27 мая 1998 г. N 76-ФЗ "О статусе военнослужащих", по месту жительства их семей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 первоочередном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порядке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места в ОО по месту жительства независимо от формы собственности: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указанным в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статьи 46 Федерального закона от 07.02.2011 № 3-ФЗ «О полиции»;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сотрудников органов внутренних дел, не являющихся сотрудниками полиции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указанным в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статьи 3 Федерального закона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7" y="619811"/>
            <a:ext cx="774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обладает льготами при поступлении в школу?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2202240"/>
            <a:ext cx="85296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порядком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первоочередным правом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дети сотрудников полиции, военнослужащих, сотрудников УФСИН, таможенных органов и противопожарной службы. Данное право реализуется по месту жительства семей, а значит необходимо предоставить документ, подтверждающий регистрацию по месту жительства или пребывание на закрепленной территории.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4442341"/>
            <a:ext cx="8529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чьи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старшие братья/сёстры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обучаются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школе, пользуются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обучение по образовательным программам начального общего образования в ОО при зачислении </a:t>
            </a: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их регистрации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49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485" y="1003999"/>
            <a:ext cx="801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для зачисления в 1 класс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2202957"/>
            <a:ext cx="9015413" cy="553561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(Согласие заявителя на обработку персональных данных (Федеральный закон от 27.07.2006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152-ФЗ). Заявление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 может быть подано одним родителем ребенка.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копия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свидетельства о рождении ребенка.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 и копия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свидетельства о регистрации по месту жительства или по месту пребывания на закрепленной территории или справку о приеме документов для оформления регистрации по месту жительства.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и копия документа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 родителя (законного представителя) ребёнка; для законного представителя (например, опекуна) – документ, подтверждающий право на законное представление интересов ребенка.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документа, подтверждающего установление опеки или попечительства (при необходимости).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льготных категорий: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право на 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зачисление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(при наличии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места работы при наличии права первоочередного приема на обучение.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заключения ПМПК (при наличии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/>
              <a:t/>
            </a:r>
            <a:br>
              <a:rPr lang="ru-RU" sz="2000" dirty="0"/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7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4722" y="1068692"/>
            <a:ext cx="575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зачисления в 1 класс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73420" y="2287119"/>
            <a:ext cx="8812924" cy="42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издается в течение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рабочих дней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завершения приема заявлений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приеме на обучение в первый класс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день издания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размещается на информационном стенде общеобразовательного учреждения и на сайте школы (без указания Ф.И.О. зачисленных).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предшкольной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подготовкой в выбранном для обучения общеобразовательном учреждении не являются основанием для зачисления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не дают  первоочередного права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Вступительные испытания (процедуры) запрещены!!!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Специалистами Центра ПМСС разработаны рекомендации для родителей будущих первоклассников «На что ориентироваться при выборе школы?»</a:t>
            </a:r>
          </a:p>
          <a:p>
            <a:pPr marL="22860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(размещены на сайтах Управления образования и МОУ «Центр ПМСС»).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1302" y="1100223"/>
            <a:ext cx="6451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812" y="2175135"/>
            <a:ext cx="792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01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.04.2021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 9:00 до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12:00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только льготные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категории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104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812" y="2748093"/>
            <a:ext cx="85324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01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.04.2021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13:00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17:00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часов: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портал государственных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uslugi.karelia.ru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традиционной форме (в порядке «живой очереди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 почтовой связи общего пользования заказным письмом с уведомлением о вручении;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посредством электронной почты (регистрация в течение 3-х дней); </a:t>
            </a:r>
            <a:r>
              <a:rPr lang="en-US" sz="2000" dirty="0" smtClean="0">
                <a:solidFill>
                  <a:srgbClr val="0070C0"/>
                </a:solidFill>
                <a:hlinkClick r:id="rId2"/>
              </a:rPr>
              <a:t>school43s@yandex.ru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5.04.2021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05.09.2021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09:00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12:00 часов,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4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382</TotalTime>
  <Words>1413</Words>
  <Application>Microsoft Office PowerPoint</Application>
  <PresentationFormat>Экран (4:3)</PresentationFormat>
  <Paragraphs>127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Times New Roman,Bold</vt:lpstr>
      <vt:lpstr>Wingdings</vt:lpstr>
      <vt:lpstr>Wingdings 3</vt:lpstr>
      <vt:lpstr>Совет директоров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50</cp:revision>
  <dcterms:created xsi:type="dcterms:W3CDTF">2019-12-08T15:40:25Z</dcterms:created>
  <dcterms:modified xsi:type="dcterms:W3CDTF">2021-03-25T14:01:24Z</dcterms:modified>
</cp:coreProperties>
</file>