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372" r:id="rId2"/>
    <p:sldId id="371" r:id="rId3"/>
    <p:sldId id="324" r:id="rId4"/>
    <p:sldId id="274" r:id="rId5"/>
    <p:sldId id="370" r:id="rId6"/>
    <p:sldId id="369" r:id="rId7"/>
    <p:sldId id="348" r:id="rId8"/>
    <p:sldId id="367" r:id="rId9"/>
    <p:sldId id="349" r:id="rId10"/>
    <p:sldId id="350" r:id="rId11"/>
    <p:sldId id="352" r:id="rId12"/>
    <p:sldId id="351" r:id="rId13"/>
    <p:sldId id="353" r:id="rId14"/>
    <p:sldId id="354" r:id="rId15"/>
    <p:sldId id="355" r:id="rId16"/>
    <p:sldId id="356" r:id="rId17"/>
    <p:sldId id="357" r:id="rId18"/>
    <p:sldId id="358" r:id="rId19"/>
    <p:sldId id="366" r:id="rId20"/>
    <p:sldId id="359" r:id="rId21"/>
    <p:sldId id="362" r:id="rId22"/>
    <p:sldId id="360" r:id="rId23"/>
    <p:sldId id="361" r:id="rId24"/>
    <p:sldId id="363" r:id="rId25"/>
    <p:sldId id="364" r:id="rId26"/>
    <p:sldId id="365" r:id="rId27"/>
    <p:sldId id="27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184FA468-E60A-438D-968D-0D7971A48FB7}">
          <p14:sldIdLst>
            <p14:sldId id="256"/>
            <p14:sldId id="316"/>
            <p14:sldId id="324"/>
            <p14:sldId id="274"/>
            <p14:sldId id="295"/>
            <p14:sldId id="304"/>
            <p14:sldId id="284"/>
            <p14:sldId id="325"/>
            <p14:sldId id="347"/>
            <p14:sldId id="326"/>
            <p14:sldId id="327"/>
            <p14:sldId id="346"/>
            <p14:sldId id="328"/>
            <p14:sldId id="329"/>
            <p14:sldId id="330"/>
            <p14:sldId id="331"/>
            <p14:sldId id="332"/>
            <p14:sldId id="333"/>
            <p14:sldId id="334"/>
            <p14:sldId id="338"/>
            <p14:sldId id="339"/>
            <p14:sldId id="340"/>
            <p14:sldId id="341"/>
            <p14:sldId id="345"/>
            <p14:sldId id="343"/>
            <p14:sldId id="344"/>
            <p14:sldId id="276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ирилл" initials="К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0033"/>
    <a:srgbClr val="66FF33"/>
    <a:srgbClr val="9966FF"/>
    <a:srgbClr val="CC99FF"/>
    <a:srgbClr val="9933FF"/>
    <a:srgbClr val="99CCFF"/>
    <a:srgbClr val="FF9966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4" autoAdjust="0"/>
    <p:restoredTop sz="94660"/>
  </p:normalViewPr>
  <p:slideViewPr>
    <p:cSldViewPr>
      <p:cViewPr>
        <p:scale>
          <a:sx n="65" d="100"/>
          <a:sy n="65" d="100"/>
        </p:scale>
        <p:origin x="-136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C253F-EA19-4421-BF29-2406D08806F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4ABCB-59EF-406B-B1BE-648DB19A3C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59448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4ABCB-59EF-406B-B1BE-648DB19A3C82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8F457-9E93-4FEC-9DF9-57159505D21C}" type="datetimeFigureOut">
              <a:rPr lang="ru-RU" smtClean="0"/>
              <a:pPr/>
              <a:t>07.01.2022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A04BF-AF00-4AF6-8F00-DFBD4022B2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5000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Наталья\Desktop\папки выпускной\1613673701_30-p-foni-dlya-prezentatsii-dlya-detei-nachalno-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0838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66030"/>
            <a:ext cx="5544616" cy="3887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1628800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Образовательная деятельность в режимных моментах в соответствии с ФГОС ДО во второй младшей группе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82" y="476672"/>
            <a:ext cx="4584018" cy="3056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355976" cy="2903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40968"/>
            <a:ext cx="4463988" cy="2975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364088" y="3501008"/>
            <a:ext cx="3779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      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r>
              <a:rPr lang="en-US" b="1" dirty="0" smtClean="0"/>
              <a:t>            </a:t>
            </a:r>
            <a:r>
              <a:rPr lang="ru-RU" sz="2400" b="1" dirty="0" smtClean="0">
                <a:solidFill>
                  <a:srgbClr val="0070C0"/>
                </a:solidFill>
              </a:rPr>
              <a:t>Что </a:t>
            </a:r>
            <a:r>
              <a:rPr lang="ru-RU" sz="2400" b="1" dirty="0" smtClean="0">
                <a:solidFill>
                  <a:srgbClr val="0070C0"/>
                </a:solidFill>
              </a:rPr>
              <a:t>нам стоит дом </a:t>
            </a:r>
            <a:r>
              <a:rPr lang="en-US" sz="2400" b="1" dirty="0" smtClean="0">
                <a:solidFill>
                  <a:srgbClr val="0070C0"/>
                </a:solidFill>
              </a:rPr>
              <a:t>      </a:t>
            </a:r>
            <a:r>
              <a:rPr lang="ru-RU" sz="2400" b="1" dirty="0" smtClean="0">
                <a:solidFill>
                  <a:srgbClr val="0070C0"/>
                </a:solidFill>
              </a:rPr>
              <a:t>построить</a:t>
            </a:r>
            <a:r>
              <a:rPr lang="ru-RU" sz="2400" b="1" dirty="0" smtClean="0">
                <a:solidFill>
                  <a:srgbClr val="0070C0"/>
                </a:solidFill>
              </a:rPr>
              <a:t>!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888432" cy="2376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32856"/>
            <a:ext cx="4067944" cy="27119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3105835"/>
            <a:ext cx="4932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rgbClr val="0070C0"/>
                </a:solidFill>
              </a:rPr>
              <a:t>Я </a:t>
            </a:r>
            <a:r>
              <a:rPr lang="ru-RU" sz="2400" dirty="0" smtClean="0">
                <a:solidFill>
                  <a:srgbClr val="0070C0"/>
                </a:solidFill>
              </a:rPr>
              <a:t>мозаику сложу, маме с папой покажу.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Долго я трудилась, красиво получилось!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524837" cy="5016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7" y="3244334"/>
            <a:ext cx="65091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ru-RU" sz="2400" b="1" dirty="0" smtClean="0">
                <a:solidFill>
                  <a:srgbClr val="0070C0"/>
                </a:solidFill>
              </a:rPr>
              <a:t>Мы </a:t>
            </a:r>
            <a:r>
              <a:rPr lang="ru-RU" sz="2400" b="1" dirty="0" smtClean="0">
                <a:solidFill>
                  <a:srgbClr val="0070C0"/>
                </a:solidFill>
              </a:rPr>
              <a:t>едим, едим, едим в далекие края…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73" y="332656"/>
            <a:ext cx="4187705" cy="2687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73" y="3428999"/>
            <a:ext cx="4211960" cy="2807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1700808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Чтоб 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росли  у нас 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цветы</a:t>
            </a:r>
            <a:endParaRPr lang="en-US" sz="2400" b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как в оранжереи</a:t>
            </a:r>
            <a:b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Поливаем от  души 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– </a:t>
            </a:r>
            <a:endParaRPr lang="en-US" sz="2400" b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воды 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не жалеем.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1" y="368650"/>
            <a:ext cx="4740371" cy="316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4571999" cy="304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508104" y="908721"/>
            <a:ext cx="3635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                                                                     </a:t>
            </a:r>
            <a:r>
              <a:rPr lang="ru-RU" sz="2400" b="1" dirty="0" smtClean="0">
                <a:solidFill>
                  <a:srgbClr val="0070C0"/>
                </a:solidFill>
              </a:rPr>
              <a:t>Память </a:t>
            </a:r>
            <a:r>
              <a:rPr lang="ru-RU" sz="2400" b="1" dirty="0" smtClean="0">
                <a:solidFill>
                  <a:srgbClr val="0070C0"/>
                </a:solidFill>
              </a:rPr>
              <a:t>развиваем – 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                                                                       </a:t>
            </a:r>
            <a:r>
              <a:rPr lang="ru-RU" sz="2400" b="1" dirty="0" smtClean="0">
                <a:solidFill>
                  <a:srgbClr val="0070C0"/>
                </a:solidFill>
              </a:rPr>
              <a:t>сказку </a:t>
            </a:r>
            <a:r>
              <a:rPr lang="en-US" sz="2400" b="1" dirty="0" smtClean="0">
                <a:solidFill>
                  <a:srgbClr val="0070C0"/>
                </a:solidFill>
              </a:rPr>
              <a:t>         </a:t>
            </a:r>
            <a:r>
              <a:rPr lang="ru-RU" sz="2400" b="1" dirty="0" smtClean="0">
                <a:solidFill>
                  <a:srgbClr val="0070C0"/>
                </a:solidFill>
              </a:rPr>
              <a:t>вспоминаем</a:t>
            </a:r>
            <a:r>
              <a:rPr lang="ru-RU" sz="2400" b="1" dirty="0" smtClean="0">
                <a:solidFill>
                  <a:srgbClr val="0070C0"/>
                </a:solidFill>
              </a:rPr>
              <a:t>!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491880" cy="232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6672"/>
            <a:ext cx="2951820" cy="196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80928"/>
            <a:ext cx="4031432" cy="26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2967335"/>
            <a:ext cx="59766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Lucida Sans Unicode" pitchFamily="34" charset="0"/>
              <a:cs typeface="Lucida Sans Unicode" pitchFamily="34" charset="0"/>
            </a:endParaRPr>
          </a:p>
          <a:p>
            <a:endParaRPr lang="en-US" b="1" dirty="0" smtClean="0">
              <a:latin typeface="Lucida Sans Unicode" pitchFamily="34" charset="0"/>
              <a:cs typeface="Lucida Sans Unicode" pitchFamily="34" charset="0"/>
            </a:endParaRPr>
          </a:p>
          <a:p>
            <a:endParaRPr lang="en-US" b="1" dirty="0" smtClean="0">
              <a:latin typeface="Lucida Sans Unicode" pitchFamily="34" charset="0"/>
              <a:cs typeface="Lucida Sans Unicode" pitchFamily="34" charset="0"/>
            </a:endParaRPr>
          </a:p>
          <a:p>
            <a:endParaRPr lang="en-US" b="1" dirty="0" smtClean="0">
              <a:latin typeface="Lucida Sans Unicode" pitchFamily="34" charset="0"/>
              <a:cs typeface="Lucida Sans Unicode" pitchFamily="34" charset="0"/>
            </a:endParaRPr>
          </a:p>
          <a:p>
            <a:endParaRPr lang="en-US" b="1" dirty="0" smtClean="0">
              <a:latin typeface="Lucida Sans Unicode" pitchFamily="34" charset="0"/>
              <a:cs typeface="Lucida Sans Unicode" pitchFamily="34" charset="0"/>
            </a:endParaRPr>
          </a:p>
          <a:p>
            <a:endParaRPr lang="en-US" b="1" dirty="0" smtClean="0">
              <a:latin typeface="Lucida Sans Unicode" pitchFamily="34" charset="0"/>
              <a:cs typeface="Lucida Sans Unicode" pitchFamily="34" charset="0"/>
            </a:endParaRPr>
          </a:p>
          <a:p>
            <a:endParaRPr lang="en-US" b="1" dirty="0" smtClean="0">
              <a:latin typeface="Lucida Sans Unicode" pitchFamily="34" charset="0"/>
              <a:cs typeface="Lucida Sans Unicode" pitchFamily="34" charset="0"/>
            </a:endParaRPr>
          </a:p>
          <a:p>
            <a:endParaRPr lang="en-US" b="1" dirty="0" smtClean="0">
              <a:latin typeface="Lucida Sans Unicode" pitchFamily="34" charset="0"/>
              <a:cs typeface="Lucida Sans Unicode" pitchFamily="34" charset="0"/>
            </a:endParaRPr>
          </a:p>
          <a:p>
            <a:endParaRPr lang="en-US" b="1" dirty="0" smtClean="0">
              <a:latin typeface="Lucida Sans Unicode" pitchFamily="34" charset="0"/>
              <a:cs typeface="Lucida Sans Unicode" pitchFamily="34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Lucida Sans Unicode" pitchFamily="34" charset="0"/>
                <a:cs typeface="Lucida Sans Unicode" pitchFamily="34" charset="0"/>
              </a:rPr>
              <a:t>О </a:t>
            </a:r>
            <a:r>
              <a:rPr lang="ru-RU" sz="2400" b="1" dirty="0" smtClean="0">
                <a:solidFill>
                  <a:srgbClr val="0070C0"/>
                </a:solidFill>
                <a:latin typeface="Lucida Sans Unicode" pitchFamily="34" charset="0"/>
                <a:cs typeface="Lucida Sans Unicode" pitchFamily="34" charset="0"/>
              </a:rPr>
              <a:t>диких  животных  нам  рассказали,</a:t>
            </a:r>
            <a:br>
              <a:rPr lang="ru-RU" sz="2400" b="1" dirty="0" smtClean="0">
                <a:solidFill>
                  <a:srgbClr val="0070C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Lucida Sans Unicode" pitchFamily="34" charset="0"/>
                <a:cs typeface="Lucida Sans Unicode" pitchFamily="34" charset="0"/>
              </a:rPr>
              <a:t> Мы сразу  решили – зоопарк  строить  надо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2843808" cy="1895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4664"/>
            <a:ext cx="3096344" cy="2064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08920"/>
            <a:ext cx="2987824" cy="1991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08920"/>
            <a:ext cx="3055447" cy="2036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971600" y="2690336"/>
            <a:ext cx="58864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ru-RU" sz="2400" b="1" dirty="0" smtClean="0">
                <a:solidFill>
                  <a:srgbClr val="0070C0"/>
                </a:solidFill>
              </a:rPr>
              <a:t>Игра </a:t>
            </a:r>
            <a:r>
              <a:rPr lang="ru-RU" sz="2400" b="1" dirty="0" smtClean="0">
                <a:solidFill>
                  <a:srgbClr val="0070C0"/>
                </a:solidFill>
              </a:rPr>
              <a:t>– это творчество, труд и воля,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Игра развивает внимание вдвое.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Нужна в ней сплоченность всего коллектива,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Но больше всего в ней важна дисциплина.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72" y="2492896"/>
            <a:ext cx="5231284" cy="34563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979712" y="836712"/>
            <a:ext cx="4878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«Театр- это чудо, сказка, волшебный мир, где </a:t>
            </a:r>
            <a:r>
              <a:rPr lang="ru-RU" sz="2400" dirty="0" smtClean="0">
                <a:solidFill>
                  <a:srgbClr val="0070C0"/>
                </a:solidFill>
              </a:rPr>
              <a:t>ребенок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радуется </a:t>
            </a:r>
            <a:r>
              <a:rPr lang="ru-RU" sz="2400" dirty="0" smtClean="0">
                <a:solidFill>
                  <a:srgbClr val="0070C0"/>
                </a:solidFill>
              </a:rPr>
              <a:t>играя, а в игре он познает мир…»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6120680" cy="40804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2286000" y="310583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Потешку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 кашу как рассказать? Пальчики будут нам помогать.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6876256" cy="458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267744" y="4869160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Раз, два, три, четыре, пять!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Вышли пальчики гулять!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Раз, два, три, четыре, пять!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В домик спрятались опять!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67544" y="2420888"/>
            <a:ext cx="2288419" cy="1613218"/>
            <a:chOff x="68294" y="2270565"/>
            <a:chExt cx="2288419" cy="161321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68294" y="2270565"/>
              <a:ext cx="2288419" cy="161321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115544" y="2317815"/>
              <a:ext cx="2193919" cy="1518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baseline="0" dirty="0" smtClean="0"/>
                <a:t>Решение образовательных задач</a:t>
              </a:r>
              <a:endParaRPr lang="ru-RU" sz="2000" kern="1200" baseline="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563888" y="1484784"/>
            <a:ext cx="1907858" cy="1589666"/>
            <a:chOff x="3065750" y="1387851"/>
            <a:chExt cx="1907858" cy="158966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065750" y="1387851"/>
              <a:ext cx="1907858" cy="158966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112310" y="1434411"/>
              <a:ext cx="1814738" cy="1496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baseline="0" dirty="0" smtClean="0"/>
                <a:t>Совместная деятельность  взрослого и детей</a:t>
              </a:r>
              <a:endParaRPr lang="ru-RU" sz="2000" kern="1200" baseline="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491880" y="3501008"/>
            <a:ext cx="1907858" cy="1540844"/>
            <a:chOff x="3065750" y="3130823"/>
            <a:chExt cx="1907858" cy="154084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065750" y="3130823"/>
              <a:ext cx="1907858" cy="154084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110880" y="3175953"/>
              <a:ext cx="1817598" cy="14505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baseline="0" dirty="0" smtClean="0"/>
                <a:t>Совместная деятельность детей</a:t>
              </a:r>
              <a:endParaRPr lang="ru-RU" sz="2000" kern="1200" baseline="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084168" y="2492896"/>
            <a:ext cx="2472279" cy="1589656"/>
            <a:chOff x="5393548" y="2407911"/>
            <a:chExt cx="2472279" cy="158965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393548" y="2407911"/>
              <a:ext cx="2472279" cy="158965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5440107" y="2454470"/>
              <a:ext cx="2379161" cy="14965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baseline="0" dirty="0" smtClean="0"/>
                <a:t>Режимные моменты</a:t>
              </a:r>
              <a:endParaRPr lang="ru-RU" sz="2000" kern="1200" baseline="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059832" y="2204864"/>
            <a:ext cx="57071" cy="1141422"/>
            <a:chOff x="2682696" y="2059218"/>
            <a:chExt cx="57071" cy="1141422"/>
          </a:xfrm>
        </p:grpSpPr>
        <p:sp>
          <p:nvSpPr>
            <p:cNvPr id="15" name="Прямая соединительная линия 3"/>
            <p:cNvSpPr/>
            <p:nvPr/>
          </p:nvSpPr>
          <p:spPr>
            <a:xfrm rot="18504171">
              <a:off x="2140521" y="2615902"/>
              <a:ext cx="1141422" cy="2805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026"/>
                  </a:moveTo>
                  <a:lnTo>
                    <a:pt x="1141422" y="1402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ая соединительная линия 4"/>
            <p:cNvSpPr/>
            <p:nvPr/>
          </p:nvSpPr>
          <p:spPr>
            <a:xfrm rot="18504171">
              <a:off x="2682696" y="2601393"/>
              <a:ext cx="57071" cy="57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59832" y="3140968"/>
            <a:ext cx="54355" cy="1087118"/>
            <a:chOff x="2684054" y="2945651"/>
            <a:chExt cx="54355" cy="1087118"/>
          </a:xfrm>
        </p:grpSpPr>
        <p:sp>
          <p:nvSpPr>
            <p:cNvPr id="18" name="Прямая соединительная линия 3"/>
            <p:cNvSpPr/>
            <p:nvPr/>
          </p:nvSpPr>
          <p:spPr>
            <a:xfrm rot="2957464">
              <a:off x="2167673" y="3475183"/>
              <a:ext cx="1087118" cy="2805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026"/>
                  </a:moveTo>
                  <a:lnTo>
                    <a:pt x="1087118" y="1402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ая соединительная линия 4"/>
            <p:cNvSpPr/>
            <p:nvPr/>
          </p:nvSpPr>
          <p:spPr>
            <a:xfrm rot="2957464">
              <a:off x="2684054" y="3462032"/>
              <a:ext cx="54355" cy="543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 dirty="0"/>
            </a:p>
          </p:txBody>
        </p:sp>
      </p:grpSp>
      <p:cxnSp>
        <p:nvCxnSpPr>
          <p:cNvPr id="20" name="Прямая соединительная линия 19"/>
          <p:cNvCxnSpPr/>
          <p:nvPr/>
        </p:nvCxnSpPr>
        <p:spPr>
          <a:xfrm>
            <a:off x="5436096" y="2276872"/>
            <a:ext cx="72008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868144" y="2780928"/>
            <a:ext cx="256775" cy="1008112"/>
            <a:chOff x="5163203" y="3144483"/>
            <a:chExt cx="40751" cy="815020"/>
          </a:xfrm>
        </p:grpSpPr>
        <p:sp>
          <p:nvSpPr>
            <p:cNvPr id="23" name="Прямая соединительная линия 3"/>
            <p:cNvSpPr/>
            <p:nvPr/>
          </p:nvSpPr>
          <p:spPr>
            <a:xfrm rot="18060848">
              <a:off x="4776068" y="3537966"/>
              <a:ext cx="815020" cy="2805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026"/>
                  </a:moveTo>
                  <a:lnTo>
                    <a:pt x="815020" y="14026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рямая соединительная линия 4"/>
            <p:cNvSpPr/>
            <p:nvPr/>
          </p:nvSpPr>
          <p:spPr>
            <a:xfrm rot="18060848">
              <a:off x="5163203" y="3531617"/>
              <a:ext cx="40751" cy="407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 dirty="0"/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 flipH="1">
            <a:off x="5436096" y="2996952"/>
            <a:ext cx="648072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3923928" cy="261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20688"/>
            <a:ext cx="3923928" cy="261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6000" y="3105835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 smtClean="0">
              <a:solidFill>
                <a:srgbClr val="66FF33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FF33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FF33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Здесь 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и мыло и вода – будем чистыми всегда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5976664" cy="448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31640" y="3244334"/>
            <a:ext cx="685413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Каша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полезна , но не всем    интересна…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1000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310583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Ложка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 ложкой суп уплетаем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пользе пищи здоровой мы знаем.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491880" cy="2327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56792"/>
            <a:ext cx="3275856" cy="218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31640" y="2828836"/>
            <a:ext cx="64807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одеться , и обуться –не составит нам труда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проулку , на прогулку нам отправится пора. 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76672"/>
            <a:ext cx="3491880" cy="2327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3056"/>
            <a:ext cx="3815916" cy="254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61048"/>
            <a:ext cx="3491879" cy="2350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620689"/>
            <a:ext cx="5436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После  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игр и  еды всем нам  снятся чудо – сны.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427984" cy="295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5935"/>
            <a:ext cx="4788024" cy="259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9552" y="3105835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Сказки слушали, играли и конечно  маму ждали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951927" cy="5208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83568" y="2828836"/>
            <a:ext cx="813690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Вот </a:t>
            </a:r>
            <a:r>
              <a:rPr lang="ru-RU" sz="20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и  день закончился , пришла пора простится</a:t>
            </a:r>
            <a:br>
              <a:rPr lang="ru-RU" sz="20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Но завтра день настанет, и всё вновь повторится 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86800" cy="841248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Спасибо за внимание!</a:t>
            </a:r>
            <a:endParaRPr lang="ru-RU" sz="5400" b="1" dirty="0">
              <a:ln/>
              <a:solidFill>
                <a:srgbClr val="66003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6336704" cy="428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1350190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8640"/>
            <a:ext cx="784887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 образовательной деятельности в режимные моменты  решаются задачи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формирования общей культуры детей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культуры поведения, общения,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деятельности ,питания, сна, здоровья,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безопасности жизнедеятельности,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развития их физических, интеллектуальных, личностных качеств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предпосылок учебной деятельности.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Это ежедневная работа, которая осуществляется на протяжении всего времени пребывания детей в детском саду.</a:t>
            </a:r>
          </a:p>
        </p:txBody>
      </p:sp>
    </p:spTree>
    <p:extLst>
      <p:ext uri="{BB962C8B-B14F-4D97-AF65-F5344CB8AC3E}">
        <p14:creationId xmlns="" xmlns:p14="http://schemas.microsoft.com/office/powerpoint/2010/main" val="148592428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Кирилл\Desktop\картинки\Ключевые_осбенности_воспитания_детей._10_заповедей_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628800"/>
            <a:ext cx="3600400" cy="3888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Режимные моменты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1228293"/>
            <a:ext cx="280831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Первая половина дня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Прием детей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Подготовка к завтраку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Завтрак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Подготовка к прогулке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Прогулка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Подготовка к обеду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Обед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Подготовка к дневному сну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1248272"/>
            <a:ext cx="280831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Вторая половина дня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Подъем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Полдник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Подготовка к прогулке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Прогулка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Уход детей домой</a:t>
            </a:r>
          </a:p>
          <a:p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03848" y="404664"/>
            <a:ext cx="2741771" cy="2193417"/>
            <a:chOff x="3201114" y="259262"/>
            <a:chExt cx="2741771" cy="2193417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201114" y="259262"/>
              <a:ext cx="2741771" cy="21934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265357" y="323505"/>
              <a:ext cx="2613285" cy="20649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Вкусовые предпочтения</a:t>
              </a:r>
              <a:endParaRPr lang="ru-RU" sz="3200" kern="12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51520" y="2780928"/>
            <a:ext cx="2741771" cy="2193417"/>
            <a:chOff x="4755" y="1923181"/>
            <a:chExt cx="2741771" cy="219341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755" y="1923181"/>
              <a:ext cx="2741771" cy="21934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68998" y="1987424"/>
              <a:ext cx="2613285" cy="20649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Длительность сна</a:t>
              </a:r>
              <a:endParaRPr lang="ru-RU" sz="3200" kern="12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868144" y="2780928"/>
            <a:ext cx="2741771" cy="2193417"/>
            <a:chOff x="6397473" y="1923181"/>
            <a:chExt cx="2741771" cy="2193417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397473" y="1923181"/>
              <a:ext cx="2741771" cy="21934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6461716" y="1987424"/>
              <a:ext cx="2613285" cy="20649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Темп деятельности</a:t>
              </a:r>
              <a:endParaRPr lang="ru-RU" sz="3200" kern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483768" y="4841846"/>
            <a:ext cx="4320483" cy="2016154"/>
            <a:chOff x="2483789" y="4248444"/>
            <a:chExt cx="4320483" cy="2016154"/>
          </a:xfrm>
        </p:grpSpPr>
        <p:sp>
          <p:nvSpPr>
            <p:cNvPr id="18" name="Овал 17"/>
            <p:cNvSpPr/>
            <p:nvPr/>
          </p:nvSpPr>
          <p:spPr>
            <a:xfrm>
              <a:off x="2483789" y="4248444"/>
              <a:ext cx="4320483" cy="201615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3116510" y="4543703"/>
              <a:ext cx="3055041" cy="14256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>
                  <a:latin typeface="Arial Black" pitchFamily="34" charset="0"/>
                  <a:cs typeface="Times New Roman" pitchFamily="18" charset="0"/>
                </a:rPr>
                <a:t>Хорошее настроение, комфорт,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>
                  <a:latin typeface="Arial Black" pitchFamily="34" charset="0"/>
                  <a:cs typeface="Times New Roman" pitchFamily="18" charset="0"/>
                </a:rPr>
                <a:t>активность</a:t>
              </a:r>
              <a:endParaRPr lang="ru-RU" sz="2400" kern="1200" dirty="0">
                <a:latin typeface="Arial Black" pitchFamily="34" charset="0"/>
                <a:cs typeface="Times New Roman" pitchFamily="18" charset="0"/>
              </a:endParaRPr>
            </a:p>
          </p:txBody>
        </p:sp>
      </p:grpSp>
      <p:sp>
        <p:nvSpPr>
          <p:cNvPr id="20" name="Стрелка влево 19"/>
          <p:cNvSpPr/>
          <p:nvPr/>
        </p:nvSpPr>
        <p:spPr>
          <a:xfrm rot="16136522">
            <a:off x="3436675" y="3438473"/>
            <a:ext cx="2232222" cy="640548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Стрелка влево 20"/>
          <p:cNvSpPr/>
          <p:nvPr/>
        </p:nvSpPr>
        <p:spPr>
          <a:xfrm rot="12863082">
            <a:off x="3004604" y="4523927"/>
            <a:ext cx="548464" cy="589519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Стрелка влево 21"/>
          <p:cNvSpPr/>
          <p:nvPr/>
        </p:nvSpPr>
        <p:spPr>
          <a:xfrm rot="19464121">
            <a:off x="5273465" y="4320717"/>
            <a:ext cx="535871" cy="60290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1400" dirty="0" err="1" smtClean="0"/>
              <a:t>воспитательно</a:t>
            </a:r>
            <a:r>
              <a:rPr lang="ru-RU" sz="1400" dirty="0" smtClean="0"/>
              <a:t> -образовательного процесс  </a:t>
            </a:r>
            <a:r>
              <a:rPr lang="ru-RU" sz="1400" dirty="0" err="1" smtClean="0"/>
              <a:t>вкючает</a:t>
            </a:r>
            <a:r>
              <a:rPr lang="ru-RU" sz="1400" dirty="0" smtClean="0"/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71600" y="188640"/>
            <a:ext cx="6552728" cy="1368152"/>
          </a:xfrm>
          <a:prstGeom prst="ellipse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</a:rPr>
              <a:t>Воспитательно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 –образовательный процесс включает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1844824"/>
            <a:ext cx="2232248" cy="1296144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Речевое  направление 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47864" y="2060848"/>
            <a:ext cx="2304256" cy="1368152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Физическое направление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00192" y="1844824"/>
            <a:ext cx="2304256" cy="1296144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Социально – коммуникативное</a:t>
            </a:r>
          </a:p>
          <a:p>
            <a:pPr algn="ctr"/>
            <a:r>
              <a:rPr lang="ru-RU" b="1" dirty="0" smtClean="0"/>
              <a:t>направление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9592" y="4365104"/>
            <a:ext cx="2088232" cy="1296144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Художественно – эстетическое </a:t>
            </a:r>
          </a:p>
          <a:p>
            <a:pPr algn="ctr"/>
            <a:r>
              <a:rPr lang="ru-RU" b="1" dirty="0" smtClean="0"/>
              <a:t>направление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08104" y="4293096"/>
            <a:ext cx="2232248" cy="1224136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Познавательное</a:t>
            </a:r>
          </a:p>
          <a:p>
            <a:pPr algn="ctr"/>
            <a:r>
              <a:rPr lang="ru-RU" b="1" dirty="0" smtClean="0"/>
              <a:t>направление 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6444208" y="1412776"/>
            <a:ext cx="64807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247964" y="1628800"/>
            <a:ext cx="3600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68" y="1556792"/>
            <a:ext cx="360040" cy="2736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652120" y="1484784"/>
            <a:ext cx="792088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3" idx="3"/>
            <a:endCxn id="9" idx="0"/>
          </p:cNvCxnSpPr>
          <p:nvPr/>
        </p:nvCxnSpPr>
        <p:spPr>
          <a:xfrm flipH="1">
            <a:off x="1511660" y="1356431"/>
            <a:ext cx="419565" cy="488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84" y="188640"/>
            <a:ext cx="410445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3816424" cy="2544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283968" y="3356992"/>
            <a:ext cx="38884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ru-RU" sz="2000" b="1" dirty="0" smtClean="0">
                <a:solidFill>
                  <a:srgbClr val="0070C0"/>
                </a:solidFill>
              </a:rPr>
              <a:t>Если </a:t>
            </a:r>
            <a:r>
              <a:rPr lang="ru-RU" sz="2000" b="1" dirty="0" smtClean="0">
                <a:solidFill>
                  <a:srgbClr val="0070C0"/>
                </a:solidFill>
              </a:rPr>
              <a:t>с другом вышел в путь –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Веселей -дорога!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6868838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2967335"/>
            <a:ext cx="4572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Утром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 встречи ты улыбнись, 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Улыбкой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своей  с другим поделись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папки выпускной\1606684355_46-p-sportivnie-detskie-foni-dlya-detskogo-sada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3815916" cy="254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8960"/>
            <a:ext cx="3959424" cy="2639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1" y="3789041"/>
            <a:ext cx="4392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r>
              <a:rPr lang="ru-RU" sz="2400" b="1" dirty="0" smtClean="0">
                <a:solidFill>
                  <a:srgbClr val="0070C0"/>
                </a:solidFill>
              </a:rPr>
              <a:t>Здоровье </a:t>
            </a:r>
            <a:r>
              <a:rPr lang="ru-RU" sz="2400" b="1" dirty="0" smtClean="0">
                <a:solidFill>
                  <a:srgbClr val="0070C0"/>
                </a:solidFill>
              </a:rPr>
              <a:t>в порядке – </a:t>
            </a:r>
            <a:r>
              <a:rPr lang="en-US" sz="2400" b="1" dirty="0" smtClean="0">
                <a:solidFill>
                  <a:srgbClr val="0070C0"/>
                </a:solidFill>
              </a:rPr>
              <a:t>     </a:t>
            </a:r>
            <a:r>
              <a:rPr lang="ru-RU" sz="2400" b="1" dirty="0" smtClean="0">
                <a:solidFill>
                  <a:srgbClr val="0070C0"/>
                </a:solidFill>
              </a:rPr>
              <a:t>спасибо </a:t>
            </a:r>
            <a:r>
              <a:rPr lang="ru-RU" sz="2400" b="1" dirty="0" smtClean="0">
                <a:solidFill>
                  <a:srgbClr val="0070C0"/>
                </a:solidFill>
              </a:rPr>
              <a:t>зарядке!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2595</TotalTime>
  <Words>400</Words>
  <Application>Microsoft Office PowerPoint</Application>
  <PresentationFormat>Экран (4:3)</PresentationFormat>
  <Paragraphs>164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Режимные моменты</vt:lpstr>
      <vt:lpstr>Слайд 5</vt:lpstr>
      <vt:lpstr>воспитательно -образовательного процесс  вкючает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«Образовательная деятельность в ходе режимных моментов»</dc:title>
  <dc:creator>сергей</dc:creator>
  <cp:lastModifiedBy>Наталья</cp:lastModifiedBy>
  <cp:revision>191</cp:revision>
  <dcterms:created xsi:type="dcterms:W3CDTF">2013-11-10T18:06:20Z</dcterms:created>
  <dcterms:modified xsi:type="dcterms:W3CDTF">2022-01-07T08:41:20Z</dcterms:modified>
</cp:coreProperties>
</file>