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80" r:id="rId2"/>
    <p:sldId id="394" r:id="rId3"/>
    <p:sldId id="687" r:id="rId4"/>
    <p:sldId id="684" r:id="rId5"/>
    <p:sldId id="685" r:id="rId6"/>
    <p:sldId id="686" r:id="rId7"/>
    <p:sldId id="679" r:id="rId8"/>
    <p:sldId id="680" r:id="rId9"/>
    <p:sldId id="681" r:id="rId10"/>
    <p:sldId id="682" r:id="rId11"/>
    <p:sldId id="670" r:id="rId12"/>
    <p:sldId id="683" r:id="rId13"/>
    <p:sldId id="712" r:id="rId14"/>
    <p:sldId id="713" r:id="rId15"/>
    <p:sldId id="714" r:id="rId16"/>
    <p:sldId id="264" r:id="rId17"/>
    <p:sldId id="691" r:id="rId18"/>
    <p:sldId id="693" r:id="rId19"/>
    <p:sldId id="694" r:id="rId20"/>
    <p:sldId id="705" r:id="rId21"/>
    <p:sldId id="706" r:id="rId22"/>
    <p:sldId id="708" r:id="rId23"/>
    <p:sldId id="709" r:id="rId24"/>
    <p:sldId id="711" r:id="rId25"/>
    <p:sldId id="688" r:id="rId26"/>
    <p:sldId id="689" r:id="rId27"/>
    <p:sldId id="368" r:id="rId28"/>
  </p:sldIdLst>
  <p:sldSz cx="9144000" cy="6858000" type="screen4x3"/>
  <p:notesSz cx="6794500" cy="9931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06E84"/>
    <a:srgbClr val="FFFF66"/>
    <a:srgbClr val="C8BFDF"/>
    <a:srgbClr val="532876"/>
    <a:srgbClr val="FF99FF"/>
    <a:srgbClr val="EEB2F8"/>
    <a:srgbClr val="204BA0"/>
    <a:srgbClr val="864A83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497" autoAdjust="0"/>
    <p:restoredTop sz="51628" autoAdjust="0"/>
  </p:normalViewPr>
  <p:slideViewPr>
    <p:cSldViewPr>
      <p:cViewPr varScale="1">
        <p:scale>
          <a:sx n="114" d="100"/>
          <a:sy n="114" d="100"/>
        </p:scale>
        <p:origin x="-1458" y="-10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4676-C510-4130-BA2E-7A9D4E3879C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5A54E6C0-A15B-46CD-B53C-8E1FF9C4D92F}">
      <dgm:prSet/>
      <dgm:spPr/>
      <dgm:t>
        <a:bodyPr/>
        <a:lstStyle/>
        <a:p>
          <a:r>
            <a:rPr lang="ru-RU"/>
            <a:t>ИСПОЛНИТЕЛЬНАЯ ДИРЕКЦИЯ</a:t>
          </a:r>
        </a:p>
      </dgm:t>
    </dgm:pt>
    <dgm:pt modelId="{07B7F935-4B37-45B6-8729-19F3240F51C0}" type="parTrans" cxnId="{A83A1B5C-226D-40EA-AFFC-5AC7F4C29E6E}">
      <dgm:prSet/>
      <dgm:spPr/>
      <dgm:t>
        <a:bodyPr/>
        <a:lstStyle/>
        <a:p>
          <a:endParaRPr lang="ru-RU"/>
        </a:p>
      </dgm:t>
    </dgm:pt>
    <dgm:pt modelId="{0673EACA-C00E-489F-9528-409C9C33C785}" type="sibTrans" cxnId="{A83A1B5C-226D-40EA-AFFC-5AC7F4C29E6E}">
      <dgm:prSet/>
      <dgm:spPr/>
      <dgm:t>
        <a:bodyPr/>
        <a:lstStyle/>
        <a:p>
          <a:endParaRPr lang="ru-RU"/>
        </a:p>
      </dgm:t>
    </dgm:pt>
    <dgm:pt modelId="{4D97470C-EA2E-4820-B5C3-282C18AC52F6}">
      <dgm:prSet/>
      <dgm:spPr/>
      <dgm:t>
        <a:bodyPr/>
        <a:lstStyle/>
        <a:p>
          <a:r>
            <a:rPr lang="ru-RU"/>
            <a:t>МИЦ</a:t>
          </a:r>
        </a:p>
      </dgm:t>
    </dgm:pt>
    <dgm:pt modelId="{39C09B04-5233-4AFD-93A4-C1B90EC92DC8}" type="parTrans" cxnId="{01C36241-47DF-441C-B66F-B46CE0A0F86F}">
      <dgm:prSet/>
      <dgm:spPr/>
      <dgm:t>
        <a:bodyPr/>
        <a:lstStyle/>
        <a:p>
          <a:endParaRPr lang="ru-RU"/>
        </a:p>
      </dgm:t>
    </dgm:pt>
    <dgm:pt modelId="{E224947D-D54F-4BB8-8C96-0061326E01C5}" type="sibTrans" cxnId="{01C36241-47DF-441C-B66F-B46CE0A0F86F}">
      <dgm:prSet/>
      <dgm:spPr/>
      <dgm:t>
        <a:bodyPr/>
        <a:lstStyle/>
        <a:p>
          <a:endParaRPr lang="ru-RU"/>
        </a:p>
      </dgm:t>
    </dgm:pt>
    <dgm:pt modelId="{60F874CC-353E-4842-B4DF-1CA0756F2D58}">
      <dgm:prSet/>
      <dgm:spPr/>
      <dgm:t>
        <a:bodyPr/>
        <a:lstStyle/>
        <a:p>
          <a:r>
            <a:rPr lang="ru-RU"/>
            <a:t>ТЕРРИТОРИАЛЬНЫЕ ОРГАНЫ</a:t>
          </a:r>
        </a:p>
      </dgm:t>
    </dgm:pt>
    <dgm:pt modelId="{6E1096BC-CD1D-466B-A62D-605FA18AE7D4}" type="parTrans" cxnId="{92DAD575-E47C-4612-AE5A-B82F4D194166}">
      <dgm:prSet/>
      <dgm:spPr/>
      <dgm:t>
        <a:bodyPr/>
        <a:lstStyle/>
        <a:p>
          <a:endParaRPr lang="ru-RU"/>
        </a:p>
      </dgm:t>
    </dgm:pt>
    <dgm:pt modelId="{05A5147F-2482-4D50-B659-0165E052F134}" type="sibTrans" cxnId="{92DAD575-E47C-4612-AE5A-B82F4D194166}">
      <dgm:prSet/>
      <dgm:spPr/>
      <dgm:t>
        <a:bodyPr/>
        <a:lstStyle/>
        <a:p>
          <a:endParaRPr lang="ru-RU"/>
        </a:p>
      </dgm:t>
    </dgm:pt>
    <dgm:pt modelId="{B9E8DD1D-50A2-4854-B886-EED73FEB94A6}" type="pres">
      <dgm:prSet presAssocID="{CCB14676-C510-4130-BA2E-7A9D4E3879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F208D-A737-4B5E-90FA-49C490D5CB9D}" type="pres">
      <dgm:prSet presAssocID="{CCB14676-C510-4130-BA2E-7A9D4E3879C4}" presName="arrow" presStyleLbl="bgShp" presStyleIdx="0" presStyleCnt="1"/>
      <dgm:spPr/>
    </dgm:pt>
    <dgm:pt modelId="{15DB9E8A-6D1F-4C6C-9AA5-249FB238D73F}" type="pres">
      <dgm:prSet presAssocID="{CCB14676-C510-4130-BA2E-7A9D4E3879C4}" presName="linearProcess" presStyleCnt="0"/>
      <dgm:spPr/>
    </dgm:pt>
    <dgm:pt modelId="{C45C60AB-51A8-47F2-8879-7F411E8FF540}" type="pres">
      <dgm:prSet presAssocID="{5A54E6C0-A15B-46CD-B53C-8E1FF9C4D9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E009-CBD4-49E3-91F5-CAF5A0E6EB14}" type="pres">
      <dgm:prSet presAssocID="{0673EACA-C00E-489F-9528-409C9C33C785}" presName="sibTrans" presStyleCnt="0"/>
      <dgm:spPr/>
    </dgm:pt>
    <dgm:pt modelId="{CDFA1BA0-F40D-4012-BE0F-B372755077DE}" type="pres">
      <dgm:prSet presAssocID="{4D97470C-EA2E-4820-B5C3-282C18AC52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6FCE-740C-46AC-AEAB-400E32C756C1}" type="pres">
      <dgm:prSet presAssocID="{E224947D-D54F-4BB8-8C96-0061326E01C5}" presName="sibTrans" presStyleCnt="0"/>
      <dgm:spPr/>
    </dgm:pt>
    <dgm:pt modelId="{F4DFF390-2BCD-44C1-9287-3DB3659ECD49}" type="pres">
      <dgm:prSet presAssocID="{60F874CC-353E-4842-B4DF-1CA0756F2D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36241-47DF-441C-B66F-B46CE0A0F86F}" srcId="{CCB14676-C510-4130-BA2E-7A9D4E3879C4}" destId="{4D97470C-EA2E-4820-B5C3-282C18AC52F6}" srcOrd="1" destOrd="0" parTransId="{39C09B04-5233-4AFD-93A4-C1B90EC92DC8}" sibTransId="{E224947D-D54F-4BB8-8C96-0061326E01C5}"/>
    <dgm:cxn modelId="{7AA63A21-F230-414E-92E5-1C823BCEF79B}" type="presOf" srcId="{CCB14676-C510-4130-BA2E-7A9D4E3879C4}" destId="{B9E8DD1D-50A2-4854-B886-EED73FEB94A6}" srcOrd="0" destOrd="0" presId="urn:microsoft.com/office/officeart/2005/8/layout/hProcess9"/>
    <dgm:cxn modelId="{A83A1B5C-226D-40EA-AFFC-5AC7F4C29E6E}" srcId="{CCB14676-C510-4130-BA2E-7A9D4E3879C4}" destId="{5A54E6C0-A15B-46CD-B53C-8E1FF9C4D92F}" srcOrd="0" destOrd="0" parTransId="{07B7F935-4B37-45B6-8729-19F3240F51C0}" sibTransId="{0673EACA-C00E-489F-9528-409C9C33C785}"/>
    <dgm:cxn modelId="{41594816-BFB8-4F0A-A0F3-137F37024346}" type="presOf" srcId="{5A54E6C0-A15B-46CD-B53C-8E1FF9C4D92F}" destId="{C45C60AB-51A8-47F2-8879-7F411E8FF540}" srcOrd="0" destOrd="0" presId="urn:microsoft.com/office/officeart/2005/8/layout/hProcess9"/>
    <dgm:cxn modelId="{92DAD575-E47C-4612-AE5A-B82F4D194166}" srcId="{CCB14676-C510-4130-BA2E-7A9D4E3879C4}" destId="{60F874CC-353E-4842-B4DF-1CA0756F2D58}" srcOrd="2" destOrd="0" parTransId="{6E1096BC-CD1D-466B-A62D-605FA18AE7D4}" sibTransId="{05A5147F-2482-4D50-B659-0165E052F134}"/>
    <dgm:cxn modelId="{B3E91586-FEAA-46AA-9068-02D6CC38969D}" type="presOf" srcId="{60F874CC-353E-4842-B4DF-1CA0756F2D58}" destId="{F4DFF390-2BCD-44C1-9287-3DB3659ECD49}" srcOrd="0" destOrd="0" presId="urn:microsoft.com/office/officeart/2005/8/layout/hProcess9"/>
    <dgm:cxn modelId="{62F434AE-B475-4B9A-9BA0-D8039E68B4BE}" type="presOf" srcId="{4D97470C-EA2E-4820-B5C3-282C18AC52F6}" destId="{CDFA1BA0-F40D-4012-BE0F-B372755077DE}" srcOrd="0" destOrd="0" presId="urn:microsoft.com/office/officeart/2005/8/layout/hProcess9"/>
    <dgm:cxn modelId="{FC252C61-1B98-4882-96AB-D8E65597D9CA}" type="presParOf" srcId="{B9E8DD1D-50A2-4854-B886-EED73FEB94A6}" destId="{29DF208D-A737-4B5E-90FA-49C490D5CB9D}" srcOrd="0" destOrd="0" presId="urn:microsoft.com/office/officeart/2005/8/layout/hProcess9"/>
    <dgm:cxn modelId="{EDE530EB-82C8-4029-BEDA-F5BD5EF3FB31}" type="presParOf" srcId="{B9E8DD1D-50A2-4854-B886-EED73FEB94A6}" destId="{15DB9E8A-6D1F-4C6C-9AA5-249FB238D73F}" srcOrd="1" destOrd="0" presId="urn:microsoft.com/office/officeart/2005/8/layout/hProcess9"/>
    <dgm:cxn modelId="{277E7A42-85F9-47C2-94F4-8FAC659A8540}" type="presParOf" srcId="{15DB9E8A-6D1F-4C6C-9AA5-249FB238D73F}" destId="{C45C60AB-51A8-47F2-8879-7F411E8FF540}" srcOrd="0" destOrd="0" presId="urn:microsoft.com/office/officeart/2005/8/layout/hProcess9"/>
    <dgm:cxn modelId="{9DC8485B-6417-418B-98EA-DE34083CF015}" type="presParOf" srcId="{15DB9E8A-6D1F-4C6C-9AA5-249FB238D73F}" destId="{0D61E009-CBD4-49E3-91F5-CAF5A0E6EB14}" srcOrd="1" destOrd="0" presId="urn:microsoft.com/office/officeart/2005/8/layout/hProcess9"/>
    <dgm:cxn modelId="{BCC43FCA-C7CF-406F-9650-BE9DE01E08FF}" type="presParOf" srcId="{15DB9E8A-6D1F-4C6C-9AA5-249FB238D73F}" destId="{CDFA1BA0-F40D-4012-BE0F-B372755077DE}" srcOrd="2" destOrd="0" presId="urn:microsoft.com/office/officeart/2005/8/layout/hProcess9"/>
    <dgm:cxn modelId="{86522DEC-2DCF-447A-A3E1-867F7F647ABC}" type="presParOf" srcId="{15DB9E8A-6D1F-4C6C-9AA5-249FB238D73F}" destId="{E79C6FCE-740C-46AC-AEAB-400E32C756C1}" srcOrd="3" destOrd="0" presId="urn:microsoft.com/office/officeart/2005/8/layout/hProcess9"/>
    <dgm:cxn modelId="{8C1C1A91-492E-47B9-AD6D-AA2F304D1C85}" type="presParOf" srcId="{15DB9E8A-6D1F-4C6C-9AA5-249FB238D73F}" destId="{F4DFF390-2BCD-44C1-9287-3DB3659ECD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F89B6-0085-47B6-8A73-D628561CE6D8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9B2E18-F758-4809-A9F5-09570BA2853B}">
      <dgm:prSet custT="1"/>
      <dgm:spPr/>
      <dgm:t>
        <a:bodyPr/>
        <a:lstStyle/>
        <a:p>
          <a:r>
            <a:rPr lang="ru-RU" sz="2000"/>
            <a:t>ГОСУДАРСТВЕННОЕ УЧРЕЖДЕНИЕ – ОТДЕЛЕНИЕ ПЕНСИОННОГО ФОНДА РОССИИ ПО САМАРСКОЙ ОБЛАСТИ</a:t>
          </a:r>
        </a:p>
      </dgm:t>
    </dgm:pt>
    <dgm:pt modelId="{222719DB-AA38-49E4-A129-CDC3CA9C3375}" type="parTrans" cxnId="{FEFE3434-B6F3-4DAE-B7DD-D30E90689A4E}">
      <dgm:prSet/>
      <dgm:spPr/>
      <dgm:t>
        <a:bodyPr/>
        <a:lstStyle/>
        <a:p>
          <a:endParaRPr lang="ru-RU"/>
        </a:p>
      </dgm:t>
    </dgm:pt>
    <dgm:pt modelId="{867997A1-CC5B-4220-9685-2D8733C86D6A}" type="sibTrans" cxnId="{FEFE3434-B6F3-4DAE-B7DD-D30E90689A4E}">
      <dgm:prSet/>
      <dgm:spPr/>
      <dgm:t>
        <a:bodyPr/>
        <a:lstStyle/>
        <a:p>
          <a:endParaRPr lang="ru-RU"/>
        </a:p>
      </dgm:t>
    </dgm:pt>
    <dgm:pt modelId="{48D51781-7C70-4950-838F-903BA993E342}">
      <dgm:prSet custT="1"/>
      <dgm:spPr/>
      <dgm:t>
        <a:bodyPr/>
        <a:lstStyle/>
        <a:p>
          <a:r>
            <a:rPr lang="ru-RU" sz="2000"/>
            <a:t>ПРОФИЛЬНЫЕ УПРАВЛЕНИЯ </a:t>
          </a:r>
        </a:p>
      </dgm:t>
    </dgm:pt>
    <dgm:pt modelId="{F7710F7B-3421-46B0-8D47-D0D2A880D207}" type="parTrans" cxnId="{60EB2000-40EA-41FB-859C-527F7B5A3DEA}">
      <dgm:prSet/>
      <dgm:spPr/>
      <dgm:t>
        <a:bodyPr/>
        <a:lstStyle/>
        <a:p>
          <a:endParaRPr lang="ru-RU"/>
        </a:p>
      </dgm:t>
    </dgm:pt>
    <dgm:pt modelId="{CDE5CB41-72A0-4ECB-B019-D7F89E6C6F2D}" type="sibTrans" cxnId="{60EB2000-40EA-41FB-859C-527F7B5A3DEA}">
      <dgm:prSet/>
      <dgm:spPr/>
      <dgm:t>
        <a:bodyPr/>
        <a:lstStyle/>
        <a:p>
          <a:endParaRPr lang="ru-RU"/>
        </a:p>
      </dgm:t>
    </dgm:pt>
    <dgm:pt modelId="{4A5781DC-9A2D-470E-A465-81835C8B5A74}">
      <dgm:prSet custT="1"/>
      <dgm:spPr/>
      <dgm:t>
        <a:bodyPr/>
        <a:lstStyle/>
        <a:p>
          <a:r>
            <a:rPr lang="ru-RU" sz="2000"/>
            <a:t>КЛИЕНТСКИЕ СЛУЖБЫ</a:t>
          </a:r>
        </a:p>
      </dgm:t>
    </dgm:pt>
    <dgm:pt modelId="{5ABFA3AF-B8E3-4913-9C2F-AFF646CFFA5E}" type="parTrans" cxnId="{F9EBF7AD-0AD9-4392-8BFE-35FE60CD59CB}">
      <dgm:prSet/>
      <dgm:spPr/>
      <dgm:t>
        <a:bodyPr/>
        <a:lstStyle/>
        <a:p>
          <a:endParaRPr lang="ru-RU"/>
        </a:p>
      </dgm:t>
    </dgm:pt>
    <dgm:pt modelId="{3DB100C8-97B7-42EB-9188-20A977BABF63}" type="sibTrans" cxnId="{F9EBF7AD-0AD9-4392-8BFE-35FE60CD59CB}">
      <dgm:prSet/>
      <dgm:spPr/>
      <dgm:t>
        <a:bodyPr/>
        <a:lstStyle/>
        <a:p>
          <a:endParaRPr lang="ru-RU"/>
        </a:p>
      </dgm:t>
    </dgm:pt>
    <dgm:pt modelId="{A489B2C9-248D-4A0B-A2A7-253F946C5E83}" type="pres">
      <dgm:prSet presAssocID="{76CF89B6-0085-47B6-8A73-D628561CE6D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2758A-991F-47BD-B9A5-B7E71FC3634D}" type="pres">
      <dgm:prSet presAssocID="{3F9B2E18-F758-4809-A9F5-09570BA2853B}" presName="node" presStyleLbl="node1" presStyleIdx="0" presStyleCnt="3" custScaleX="16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E62DC-5449-413C-923A-390B630C0C49}" type="pres">
      <dgm:prSet presAssocID="{867997A1-CC5B-4220-9685-2D8733C86D6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CFEACB-F210-4585-AB31-DD4C5AE1734E}" type="pres">
      <dgm:prSet presAssocID="{867997A1-CC5B-4220-9685-2D8733C86D6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A7BFB6B-B962-400D-BCA7-AE559CF27717}" type="pres">
      <dgm:prSet presAssocID="{48D51781-7C70-4950-838F-903BA993E342}" presName="node" presStyleLbl="node1" presStyleIdx="1" presStyleCnt="3" custScaleX="16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3B1CF-5EE8-4EE7-BD10-16A4D70163F4}" type="pres">
      <dgm:prSet presAssocID="{CDE5CB41-72A0-4ECB-B019-D7F89E6C6F2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38BAF0-78FB-4776-87E6-ADA9C1A28813}" type="pres">
      <dgm:prSet presAssocID="{CDE5CB41-72A0-4ECB-B019-D7F89E6C6F2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68653E0-A205-46DD-BE27-28CFA6EC3C2F}" type="pres">
      <dgm:prSet presAssocID="{4A5781DC-9A2D-470E-A465-81835C8B5A74}" presName="node" presStyleLbl="node1" presStyleIdx="2" presStyleCnt="3" custScaleX="16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31023-571B-4606-A10F-083F6B4EB288}" type="presOf" srcId="{48D51781-7C70-4950-838F-903BA993E342}" destId="{9A7BFB6B-B962-400D-BCA7-AE559CF27717}" srcOrd="0" destOrd="0" presId="urn:microsoft.com/office/officeart/2005/8/layout/process2"/>
    <dgm:cxn modelId="{F9EBF7AD-0AD9-4392-8BFE-35FE60CD59CB}" srcId="{76CF89B6-0085-47B6-8A73-D628561CE6D8}" destId="{4A5781DC-9A2D-470E-A465-81835C8B5A74}" srcOrd="2" destOrd="0" parTransId="{5ABFA3AF-B8E3-4913-9C2F-AFF646CFFA5E}" sibTransId="{3DB100C8-97B7-42EB-9188-20A977BABF63}"/>
    <dgm:cxn modelId="{56EB5C1C-6CA1-428E-8E12-0AE0D480C636}" type="presOf" srcId="{CDE5CB41-72A0-4ECB-B019-D7F89E6C6F2D}" destId="{0DB3B1CF-5EE8-4EE7-BD10-16A4D70163F4}" srcOrd="0" destOrd="0" presId="urn:microsoft.com/office/officeart/2005/8/layout/process2"/>
    <dgm:cxn modelId="{353F40CF-E675-4575-A24C-BF73625AB90A}" type="presOf" srcId="{4A5781DC-9A2D-470E-A465-81835C8B5A74}" destId="{A68653E0-A205-46DD-BE27-28CFA6EC3C2F}" srcOrd="0" destOrd="0" presId="urn:microsoft.com/office/officeart/2005/8/layout/process2"/>
    <dgm:cxn modelId="{89507E9D-8FE1-4450-AD92-D100B4B8D55F}" type="presOf" srcId="{867997A1-CC5B-4220-9685-2D8733C86D6A}" destId="{42FE62DC-5449-413C-923A-390B630C0C49}" srcOrd="0" destOrd="0" presId="urn:microsoft.com/office/officeart/2005/8/layout/process2"/>
    <dgm:cxn modelId="{AC2F2593-A233-466A-B73D-342C92503E8E}" type="presOf" srcId="{867997A1-CC5B-4220-9685-2D8733C86D6A}" destId="{6BCFEACB-F210-4585-AB31-DD4C5AE1734E}" srcOrd="1" destOrd="0" presId="urn:microsoft.com/office/officeart/2005/8/layout/process2"/>
    <dgm:cxn modelId="{FEFE3434-B6F3-4DAE-B7DD-D30E90689A4E}" srcId="{76CF89B6-0085-47B6-8A73-D628561CE6D8}" destId="{3F9B2E18-F758-4809-A9F5-09570BA2853B}" srcOrd="0" destOrd="0" parTransId="{222719DB-AA38-49E4-A129-CDC3CA9C3375}" sibTransId="{867997A1-CC5B-4220-9685-2D8733C86D6A}"/>
    <dgm:cxn modelId="{0D5F08A7-E53A-4229-8293-A1DC07EABAC0}" type="presOf" srcId="{3F9B2E18-F758-4809-A9F5-09570BA2853B}" destId="{FEE2758A-991F-47BD-B9A5-B7E71FC3634D}" srcOrd="0" destOrd="0" presId="urn:microsoft.com/office/officeart/2005/8/layout/process2"/>
    <dgm:cxn modelId="{EB4773E9-BF0C-4554-B05D-AAF8B94B5935}" type="presOf" srcId="{CDE5CB41-72A0-4ECB-B019-D7F89E6C6F2D}" destId="{8E38BAF0-78FB-4776-87E6-ADA9C1A28813}" srcOrd="1" destOrd="0" presId="urn:microsoft.com/office/officeart/2005/8/layout/process2"/>
    <dgm:cxn modelId="{60EB2000-40EA-41FB-859C-527F7B5A3DEA}" srcId="{76CF89B6-0085-47B6-8A73-D628561CE6D8}" destId="{48D51781-7C70-4950-838F-903BA993E342}" srcOrd="1" destOrd="0" parTransId="{F7710F7B-3421-46B0-8D47-D0D2A880D207}" sibTransId="{CDE5CB41-72A0-4ECB-B019-D7F89E6C6F2D}"/>
    <dgm:cxn modelId="{89BCBB1A-1732-46F7-A482-378C3A088003}" type="presOf" srcId="{76CF89B6-0085-47B6-8A73-D628561CE6D8}" destId="{A489B2C9-248D-4A0B-A2A7-253F946C5E83}" srcOrd="0" destOrd="0" presId="urn:microsoft.com/office/officeart/2005/8/layout/process2"/>
    <dgm:cxn modelId="{2D2F7ABC-CCCC-4F6A-891C-4F0562AA5DC3}" type="presParOf" srcId="{A489B2C9-248D-4A0B-A2A7-253F946C5E83}" destId="{FEE2758A-991F-47BD-B9A5-B7E71FC3634D}" srcOrd="0" destOrd="0" presId="urn:microsoft.com/office/officeart/2005/8/layout/process2"/>
    <dgm:cxn modelId="{16171939-60DA-4B0C-988F-8F609EA417B9}" type="presParOf" srcId="{A489B2C9-248D-4A0B-A2A7-253F946C5E83}" destId="{42FE62DC-5449-413C-923A-390B630C0C49}" srcOrd="1" destOrd="0" presId="urn:microsoft.com/office/officeart/2005/8/layout/process2"/>
    <dgm:cxn modelId="{D630A0A8-1180-4897-8DE4-BC959790CC90}" type="presParOf" srcId="{42FE62DC-5449-413C-923A-390B630C0C49}" destId="{6BCFEACB-F210-4585-AB31-DD4C5AE1734E}" srcOrd="0" destOrd="0" presId="urn:microsoft.com/office/officeart/2005/8/layout/process2"/>
    <dgm:cxn modelId="{14C6AFF4-B713-4283-87F4-B915BAD1D60F}" type="presParOf" srcId="{A489B2C9-248D-4A0B-A2A7-253F946C5E83}" destId="{9A7BFB6B-B962-400D-BCA7-AE559CF27717}" srcOrd="2" destOrd="0" presId="urn:microsoft.com/office/officeart/2005/8/layout/process2"/>
    <dgm:cxn modelId="{F4728484-873F-4121-84EE-3715D9604B3E}" type="presParOf" srcId="{A489B2C9-248D-4A0B-A2A7-253F946C5E83}" destId="{0DB3B1CF-5EE8-4EE7-BD10-16A4D70163F4}" srcOrd="3" destOrd="0" presId="urn:microsoft.com/office/officeart/2005/8/layout/process2"/>
    <dgm:cxn modelId="{5B5C0075-765E-4A9C-B961-C331C07389E9}" type="presParOf" srcId="{0DB3B1CF-5EE8-4EE7-BD10-16A4D70163F4}" destId="{8E38BAF0-78FB-4776-87E6-ADA9C1A28813}" srcOrd="0" destOrd="0" presId="urn:microsoft.com/office/officeart/2005/8/layout/process2"/>
    <dgm:cxn modelId="{F4919860-6BAC-4318-83C8-27B8B6759AF1}" type="presParOf" srcId="{A489B2C9-248D-4A0B-A2A7-253F946C5E83}" destId="{A68653E0-A205-46DD-BE27-28CFA6EC3C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31528-C58B-43D1-8EDF-D5EE4B78BA7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23E5235-5DF3-4E37-A92C-3905A0C0A349}">
      <dgm:prSet/>
      <dgm:spPr/>
      <dgm:t>
        <a:bodyPr/>
        <a:lstStyle/>
        <a:p>
          <a:pPr rtl="0"/>
          <a:r>
            <a:rPr lang="ru-RU" dirty="0" smtClean="0"/>
            <a:t>Состав информирования:</a:t>
          </a:r>
          <a:endParaRPr lang="ru-RU" dirty="0"/>
        </a:p>
      </dgm:t>
    </dgm:pt>
    <dgm:pt modelId="{3660C76D-43C0-4D97-A01B-7C6736B50FFD}" type="parTrans" cxnId="{AD4CD557-FD3C-4D1D-906D-3F84988CCE0D}">
      <dgm:prSet/>
      <dgm:spPr/>
      <dgm:t>
        <a:bodyPr/>
        <a:lstStyle/>
        <a:p>
          <a:endParaRPr lang="ru-RU"/>
        </a:p>
      </dgm:t>
    </dgm:pt>
    <dgm:pt modelId="{A2291A3D-D3FB-423B-91B0-2FC8FB03861C}" type="sibTrans" cxnId="{AD4CD557-FD3C-4D1D-906D-3F84988CCE0D}">
      <dgm:prSet/>
      <dgm:spPr/>
      <dgm:t>
        <a:bodyPr/>
        <a:lstStyle/>
        <a:p>
          <a:endParaRPr lang="ru-RU"/>
        </a:p>
      </dgm:t>
    </dgm:pt>
    <dgm:pt modelId="{57DA8717-FD62-4A06-87D3-1A2592C13B4B}">
      <dgm:prSet/>
      <dgm:spPr/>
      <dgm:t>
        <a:bodyPr/>
        <a:lstStyle/>
        <a:p>
          <a:pPr rtl="0"/>
          <a:r>
            <a:rPr lang="ru-RU" dirty="0" smtClean="0"/>
            <a:t>Данные о сформированных пенсионных правах</a:t>
          </a:r>
          <a:endParaRPr lang="ru-RU" dirty="0"/>
        </a:p>
      </dgm:t>
    </dgm:pt>
    <dgm:pt modelId="{57F0C5B5-F881-4CBF-BC56-EB82490AD5ED}" type="parTrans" cxnId="{80502E0E-F9CB-4469-8BA6-7E12ED991B90}">
      <dgm:prSet/>
      <dgm:spPr/>
      <dgm:t>
        <a:bodyPr/>
        <a:lstStyle/>
        <a:p>
          <a:endParaRPr lang="ru-RU"/>
        </a:p>
      </dgm:t>
    </dgm:pt>
    <dgm:pt modelId="{3FE66A31-4484-4A3E-809F-2D3D6AD1B7E4}" type="sibTrans" cxnId="{80502E0E-F9CB-4469-8BA6-7E12ED991B90}">
      <dgm:prSet/>
      <dgm:spPr/>
      <dgm:t>
        <a:bodyPr/>
        <a:lstStyle/>
        <a:p>
          <a:endParaRPr lang="ru-RU"/>
        </a:p>
      </dgm:t>
    </dgm:pt>
    <dgm:pt modelId="{0CD02516-ED92-411E-B1B0-B69A2BAEE785}">
      <dgm:prSet/>
      <dgm:spPr/>
      <dgm:t>
        <a:bodyPr/>
        <a:lstStyle/>
        <a:p>
          <a:pPr rtl="0"/>
          <a:r>
            <a:rPr lang="ru-RU" dirty="0" smtClean="0"/>
            <a:t>Условия приобретения права на пенсию по старости на общих основаниях</a:t>
          </a:r>
          <a:endParaRPr lang="ru-RU" dirty="0"/>
        </a:p>
      </dgm:t>
    </dgm:pt>
    <dgm:pt modelId="{6DBE37C9-81EF-4888-9075-9CCAAB7953D5}" type="parTrans" cxnId="{A9485F1A-5992-411F-840C-FECC31FDF459}">
      <dgm:prSet/>
      <dgm:spPr/>
      <dgm:t>
        <a:bodyPr/>
        <a:lstStyle/>
        <a:p>
          <a:endParaRPr lang="ru-RU"/>
        </a:p>
      </dgm:t>
    </dgm:pt>
    <dgm:pt modelId="{62DF1348-FEC9-48D5-9255-8D7649F70711}" type="sibTrans" cxnId="{A9485F1A-5992-411F-840C-FECC31FDF459}">
      <dgm:prSet/>
      <dgm:spPr/>
      <dgm:t>
        <a:bodyPr/>
        <a:lstStyle/>
        <a:p>
          <a:endParaRPr lang="ru-RU"/>
        </a:p>
      </dgm:t>
    </dgm:pt>
    <dgm:pt modelId="{C80CC28D-0793-4DBC-AD9E-C0404F213A37}">
      <dgm:prSet/>
      <dgm:spPr/>
      <dgm:t>
        <a:bodyPr/>
        <a:lstStyle/>
        <a:p>
          <a:pPr rtl="0"/>
          <a:r>
            <a:rPr lang="ru-RU" dirty="0" smtClean="0"/>
            <a:t>Параметры, используемые для расчета пенсии</a:t>
          </a:r>
          <a:endParaRPr lang="ru-RU" dirty="0"/>
        </a:p>
      </dgm:t>
    </dgm:pt>
    <dgm:pt modelId="{B5C59F9E-D060-42F6-A077-06F8B6EFE77D}" type="parTrans" cxnId="{ABFBC363-2E11-4EC2-ACD7-0E03D47B4232}">
      <dgm:prSet/>
      <dgm:spPr/>
      <dgm:t>
        <a:bodyPr/>
        <a:lstStyle/>
        <a:p>
          <a:endParaRPr lang="ru-RU"/>
        </a:p>
      </dgm:t>
    </dgm:pt>
    <dgm:pt modelId="{8C764C23-10A5-4098-BB45-9FFAC874BD26}" type="sibTrans" cxnId="{ABFBC363-2E11-4EC2-ACD7-0E03D47B4232}">
      <dgm:prSet/>
      <dgm:spPr/>
      <dgm:t>
        <a:bodyPr/>
        <a:lstStyle/>
        <a:p>
          <a:endParaRPr lang="ru-RU"/>
        </a:p>
      </dgm:t>
    </dgm:pt>
    <dgm:pt modelId="{03775FF5-A0CB-4180-82EC-AA9B98AB3EC9}">
      <dgm:prSet/>
      <dgm:spPr/>
      <dgm:t>
        <a:bodyPr/>
        <a:lstStyle/>
        <a:p>
          <a:pPr rtl="0"/>
          <a:r>
            <a:rPr lang="ru-RU" dirty="0" smtClean="0"/>
            <a:t>Предполагаемый размер пенсии на дату информирования (расчет по данным </a:t>
          </a:r>
          <a:r>
            <a:rPr lang="ru-RU" dirty="0" err="1" smtClean="0"/>
            <a:t>персучета</a:t>
          </a:r>
          <a:r>
            <a:rPr lang="ru-RU" dirty="0" smtClean="0"/>
            <a:t>)</a:t>
          </a:r>
          <a:endParaRPr lang="ru-RU" dirty="0"/>
        </a:p>
      </dgm:t>
    </dgm:pt>
    <dgm:pt modelId="{D746BB0A-6C5C-408B-B523-98172E061DFC}" type="parTrans" cxnId="{679C1AB8-EB21-4363-93E6-56075C975CAE}">
      <dgm:prSet/>
      <dgm:spPr/>
      <dgm:t>
        <a:bodyPr/>
        <a:lstStyle/>
        <a:p>
          <a:endParaRPr lang="ru-RU"/>
        </a:p>
      </dgm:t>
    </dgm:pt>
    <dgm:pt modelId="{56DD8DA0-1B27-46EC-A88A-9E090D875C7D}" type="sibTrans" cxnId="{679C1AB8-EB21-4363-93E6-56075C975CAE}">
      <dgm:prSet/>
      <dgm:spPr/>
      <dgm:t>
        <a:bodyPr/>
        <a:lstStyle/>
        <a:p>
          <a:endParaRPr lang="ru-RU"/>
        </a:p>
      </dgm:t>
    </dgm:pt>
    <dgm:pt modelId="{CFF72D50-4DF4-48AE-B581-F195C587FC99}" type="pres">
      <dgm:prSet presAssocID="{7EE31528-C58B-43D1-8EDF-D5EE4B78B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02EE5-118C-4DF1-8844-16A2BF4C5C96}" type="pres">
      <dgm:prSet presAssocID="{E23E5235-5DF3-4E37-A92C-3905A0C0A3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DE26-5615-486A-B4AE-2C0817A97CAF}" type="pres">
      <dgm:prSet presAssocID="{E23E5235-5DF3-4E37-A92C-3905A0C0A34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2B425-D4E8-415A-9145-E7C212C6CA89}" type="presOf" srcId="{C80CC28D-0793-4DBC-AD9E-C0404F213A37}" destId="{C724DE26-5615-486A-B4AE-2C0817A97CAF}" srcOrd="0" destOrd="2" presId="urn:microsoft.com/office/officeart/2005/8/layout/vList2"/>
    <dgm:cxn modelId="{A9485F1A-5992-411F-840C-FECC31FDF459}" srcId="{E23E5235-5DF3-4E37-A92C-3905A0C0A349}" destId="{0CD02516-ED92-411E-B1B0-B69A2BAEE785}" srcOrd="1" destOrd="0" parTransId="{6DBE37C9-81EF-4888-9075-9CCAAB7953D5}" sibTransId="{62DF1348-FEC9-48D5-9255-8D7649F70711}"/>
    <dgm:cxn modelId="{877173C2-9E15-4E90-9635-EEA60254FFC2}" type="presOf" srcId="{0CD02516-ED92-411E-B1B0-B69A2BAEE785}" destId="{C724DE26-5615-486A-B4AE-2C0817A97CAF}" srcOrd="0" destOrd="1" presId="urn:microsoft.com/office/officeart/2005/8/layout/vList2"/>
    <dgm:cxn modelId="{B86A5A5A-56B0-450B-8AD8-3E5B1130F1B4}" type="presOf" srcId="{57DA8717-FD62-4A06-87D3-1A2592C13B4B}" destId="{C724DE26-5615-486A-B4AE-2C0817A97CAF}" srcOrd="0" destOrd="0" presId="urn:microsoft.com/office/officeart/2005/8/layout/vList2"/>
    <dgm:cxn modelId="{80502E0E-F9CB-4469-8BA6-7E12ED991B90}" srcId="{E23E5235-5DF3-4E37-A92C-3905A0C0A349}" destId="{57DA8717-FD62-4A06-87D3-1A2592C13B4B}" srcOrd="0" destOrd="0" parTransId="{57F0C5B5-F881-4CBF-BC56-EB82490AD5ED}" sibTransId="{3FE66A31-4484-4A3E-809F-2D3D6AD1B7E4}"/>
    <dgm:cxn modelId="{679C1AB8-EB21-4363-93E6-56075C975CAE}" srcId="{E23E5235-5DF3-4E37-A92C-3905A0C0A349}" destId="{03775FF5-A0CB-4180-82EC-AA9B98AB3EC9}" srcOrd="3" destOrd="0" parTransId="{D746BB0A-6C5C-408B-B523-98172E061DFC}" sibTransId="{56DD8DA0-1B27-46EC-A88A-9E090D875C7D}"/>
    <dgm:cxn modelId="{AD4CD557-FD3C-4D1D-906D-3F84988CCE0D}" srcId="{7EE31528-C58B-43D1-8EDF-D5EE4B78BA74}" destId="{E23E5235-5DF3-4E37-A92C-3905A0C0A349}" srcOrd="0" destOrd="0" parTransId="{3660C76D-43C0-4D97-A01B-7C6736B50FFD}" sibTransId="{A2291A3D-D3FB-423B-91B0-2FC8FB03861C}"/>
    <dgm:cxn modelId="{9AFC676B-6DBA-45D0-B0CD-3EDBF894E880}" type="presOf" srcId="{7EE31528-C58B-43D1-8EDF-D5EE4B78BA74}" destId="{CFF72D50-4DF4-48AE-B581-F195C587FC99}" srcOrd="0" destOrd="0" presId="urn:microsoft.com/office/officeart/2005/8/layout/vList2"/>
    <dgm:cxn modelId="{ABFBC363-2E11-4EC2-ACD7-0E03D47B4232}" srcId="{E23E5235-5DF3-4E37-A92C-3905A0C0A349}" destId="{C80CC28D-0793-4DBC-AD9E-C0404F213A37}" srcOrd="2" destOrd="0" parTransId="{B5C59F9E-D060-42F6-A077-06F8B6EFE77D}" sibTransId="{8C764C23-10A5-4098-BB45-9FFAC874BD26}"/>
    <dgm:cxn modelId="{4808F7CB-CB03-4A2A-91A2-6CAE1FAC6880}" type="presOf" srcId="{03775FF5-A0CB-4180-82EC-AA9B98AB3EC9}" destId="{C724DE26-5615-486A-B4AE-2C0817A97CAF}" srcOrd="0" destOrd="3" presId="urn:microsoft.com/office/officeart/2005/8/layout/vList2"/>
    <dgm:cxn modelId="{3BB02515-5760-4C86-88D9-FEEA6DC21DCC}" type="presOf" srcId="{E23E5235-5DF3-4E37-A92C-3905A0C0A349}" destId="{10C02EE5-118C-4DF1-8844-16A2BF4C5C96}" srcOrd="0" destOrd="0" presId="urn:microsoft.com/office/officeart/2005/8/layout/vList2"/>
    <dgm:cxn modelId="{2353A110-CE3E-46F7-B725-47230C6349AA}" type="presParOf" srcId="{CFF72D50-4DF4-48AE-B581-F195C587FC99}" destId="{10C02EE5-118C-4DF1-8844-16A2BF4C5C96}" srcOrd="0" destOrd="0" presId="urn:microsoft.com/office/officeart/2005/8/layout/vList2"/>
    <dgm:cxn modelId="{0FC54C99-A7A5-4BD2-B88D-FD39D398BC58}" type="presParOf" srcId="{CFF72D50-4DF4-48AE-B581-F195C587FC99}" destId="{C724DE26-5615-486A-B4AE-2C0817A97C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DF208D-A737-4B5E-90FA-49C490D5CB9D}">
      <dsp:nvSpPr>
        <dsp:cNvPr id="0" name=""/>
        <dsp:cNvSpPr/>
      </dsp:nvSpPr>
      <dsp:spPr>
        <a:xfrm>
          <a:off x="617219" y="0"/>
          <a:ext cx="6995160" cy="17567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C60AB-51A8-47F2-8879-7F411E8FF540}">
      <dsp:nvSpPr>
        <dsp:cNvPr id="0" name=""/>
        <dsp:cNvSpPr/>
      </dsp:nvSpPr>
      <dsp:spPr>
        <a:xfrm>
          <a:off x="8840" y="527037"/>
          <a:ext cx="2648902" cy="702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ИСПОЛНИТЕЛЬНАЯ ДИРЕКЦИЯ</a:t>
          </a:r>
        </a:p>
      </dsp:txBody>
      <dsp:txXfrm>
        <a:off x="8840" y="527037"/>
        <a:ext cx="2648902" cy="702716"/>
      </dsp:txXfrm>
    </dsp:sp>
    <dsp:sp modelId="{CDFA1BA0-F40D-4012-BE0F-B372755077DE}">
      <dsp:nvSpPr>
        <dsp:cNvPr id="0" name=""/>
        <dsp:cNvSpPr/>
      </dsp:nvSpPr>
      <dsp:spPr>
        <a:xfrm>
          <a:off x="2790348" y="527037"/>
          <a:ext cx="2648902" cy="702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МИЦ</a:t>
          </a:r>
        </a:p>
      </dsp:txBody>
      <dsp:txXfrm>
        <a:off x="2790348" y="527037"/>
        <a:ext cx="2648902" cy="702716"/>
      </dsp:txXfrm>
    </dsp:sp>
    <dsp:sp modelId="{F4DFF390-2BCD-44C1-9287-3DB3659ECD49}">
      <dsp:nvSpPr>
        <dsp:cNvPr id="0" name=""/>
        <dsp:cNvSpPr/>
      </dsp:nvSpPr>
      <dsp:spPr>
        <a:xfrm>
          <a:off x="5571857" y="527037"/>
          <a:ext cx="2648902" cy="702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ТЕРРИТОРИАЛЬНЫЕ ОРГАНЫ</a:t>
          </a:r>
        </a:p>
      </dsp:txBody>
      <dsp:txXfrm>
        <a:off x="5571857" y="527037"/>
        <a:ext cx="2648902" cy="7027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2758A-991F-47BD-B9A5-B7E71FC3634D}">
      <dsp:nvSpPr>
        <dsp:cNvPr id="0" name=""/>
        <dsp:cNvSpPr/>
      </dsp:nvSpPr>
      <dsp:spPr>
        <a:xfrm>
          <a:off x="1306441" y="1645"/>
          <a:ext cx="5616717" cy="84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ГОСУДАРСТВЕННОЕ УЧРЕЖДЕНИЕ – ОТДЕЛЕНИЕ ПЕНСИОННОГО ФОНДА РОССИИ ПО САМАРСКОЙ ОБЛАСТИ</a:t>
          </a:r>
        </a:p>
      </dsp:txBody>
      <dsp:txXfrm>
        <a:off x="1306441" y="1645"/>
        <a:ext cx="5616717" cy="841773"/>
      </dsp:txXfrm>
    </dsp:sp>
    <dsp:sp modelId="{42FE62DC-5449-413C-923A-390B630C0C49}">
      <dsp:nvSpPr>
        <dsp:cNvPr id="0" name=""/>
        <dsp:cNvSpPr/>
      </dsp:nvSpPr>
      <dsp:spPr>
        <a:xfrm rot="5400000">
          <a:off x="3956967" y="864463"/>
          <a:ext cx="315665" cy="378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956967" y="864463"/>
        <a:ext cx="315665" cy="378798"/>
      </dsp:txXfrm>
    </dsp:sp>
    <dsp:sp modelId="{9A7BFB6B-B962-400D-BCA7-AE559CF27717}">
      <dsp:nvSpPr>
        <dsp:cNvPr id="0" name=""/>
        <dsp:cNvSpPr/>
      </dsp:nvSpPr>
      <dsp:spPr>
        <a:xfrm>
          <a:off x="1306441" y="1264306"/>
          <a:ext cx="5616717" cy="84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ПРОФИЛЬНЫЕ УПРАВЛЕНИЯ </a:t>
          </a:r>
        </a:p>
      </dsp:txBody>
      <dsp:txXfrm>
        <a:off x="1306441" y="1264306"/>
        <a:ext cx="5616717" cy="841773"/>
      </dsp:txXfrm>
    </dsp:sp>
    <dsp:sp modelId="{0DB3B1CF-5EE8-4EE7-BD10-16A4D70163F4}">
      <dsp:nvSpPr>
        <dsp:cNvPr id="0" name=""/>
        <dsp:cNvSpPr/>
      </dsp:nvSpPr>
      <dsp:spPr>
        <a:xfrm rot="5400000">
          <a:off x="3956967" y="2127124"/>
          <a:ext cx="315665" cy="378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956967" y="2127124"/>
        <a:ext cx="315665" cy="378798"/>
      </dsp:txXfrm>
    </dsp:sp>
    <dsp:sp modelId="{A68653E0-A205-46DD-BE27-28CFA6EC3C2F}">
      <dsp:nvSpPr>
        <dsp:cNvPr id="0" name=""/>
        <dsp:cNvSpPr/>
      </dsp:nvSpPr>
      <dsp:spPr>
        <a:xfrm>
          <a:off x="1306441" y="2526966"/>
          <a:ext cx="5616717" cy="84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КЛИЕНТСКИЕ СЛУЖБЫ</a:t>
          </a:r>
        </a:p>
      </dsp:txBody>
      <dsp:txXfrm>
        <a:off x="1306441" y="2526966"/>
        <a:ext cx="5616717" cy="8417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02EE5-118C-4DF1-8844-16A2BF4C5C96}">
      <dsp:nvSpPr>
        <dsp:cNvPr id="0" name=""/>
        <dsp:cNvSpPr/>
      </dsp:nvSpPr>
      <dsp:spPr>
        <a:xfrm>
          <a:off x="0" y="73521"/>
          <a:ext cx="7632848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Состав информирования:</a:t>
          </a:r>
          <a:endParaRPr lang="ru-RU" sz="2600" kern="1200" dirty="0"/>
        </a:p>
      </dsp:txBody>
      <dsp:txXfrm>
        <a:off x="0" y="73521"/>
        <a:ext cx="7632848" cy="608400"/>
      </dsp:txXfrm>
    </dsp:sp>
    <dsp:sp modelId="{C724DE26-5615-486A-B4AE-2C0817A97CAF}">
      <dsp:nvSpPr>
        <dsp:cNvPr id="0" name=""/>
        <dsp:cNvSpPr/>
      </dsp:nvSpPr>
      <dsp:spPr>
        <a:xfrm>
          <a:off x="0" y="681921"/>
          <a:ext cx="7632848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Данные о сформированных пенсионных правах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Условия приобретения права на пенсию по старости на общих основаниях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Параметры, используемые для расчета пенсии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Предполагаемый размер пенсии на дату информирования (расчет по данным </a:t>
          </a:r>
          <a:r>
            <a:rPr lang="ru-RU" sz="2000" kern="1200" dirty="0" err="1" smtClean="0"/>
            <a:t>персучета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0" y="681921"/>
        <a:ext cx="7632848" cy="182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374ADB-1B29-43B4-9C9E-E5C4524F335B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84EEEA-610E-4856-ADE6-DA3CF4D28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точки зрения сроков</a:t>
            </a:r>
            <a:r>
              <a:rPr lang="ru-RU" baseline="0" dirty="0" smtClean="0"/>
              <a:t> реализации ЕЦП Концепцией предусмотрена работа в три очереди. В настоящее время заключен ГК с Ростелекомом, как с ед. поставщиком на работы первой очереди с завершением во втором квартале 2023 года. </a:t>
            </a:r>
          </a:p>
          <a:p>
            <a:r>
              <a:rPr lang="ru-RU" baseline="0" dirty="0" smtClean="0"/>
              <a:t>Общий срок завершения работ по всем 3-м очередям конец 2025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0964-C11F-4F0C-9901-0F623B16A5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3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280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Назначение ежемесячного пособия женщине, вставшей на учет в медицинской организации в ранние сроки беременности (до двенадцати недель)</a:t>
            </a:r>
          </a:p>
          <a:p>
            <a:pPr fontAlgn="base"/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предусматривает, что женщинам, вставшим на учет в </a:t>
            </a:r>
            <a:r>
              <a:rPr lang="ru-RU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медорганизации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ранние сроки беременности, будет с 1 июля 2021 года выплачиваться не единовременное, а ежемесячное пособие.</a:t>
            </a:r>
          </a:p>
          <a:p>
            <a:pPr fontAlgn="base"/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Пособие составит 50 % от прожиточного минимума в субъекте РФ. Право на эту выплату будут иметь женщины, срок беременности которых составляет шесть и более недель, если они встали на учет в медицинских организациях в ранние сроки беременности (до 12 недель) и размер среднедушевого дохода их семей не превышает величину прожиточного минимума на душу населения в субъекте РФ.</a:t>
            </a:r>
          </a:p>
          <a:p>
            <a:pPr fontAlgn="base"/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Ежемесячное пособие будет назначаться ПФР. Оно будет выплачиваться: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 период, начиная с месяца постановки на учет, но не ранее наступления шести недель беременности, до месяца родов или прерывания беременности – в случае ее обращения за указанным пособием в течение 30 дней со дня постановки на учет в </a:t>
            </a:r>
            <a:r>
              <a:rPr lang="ru-RU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медорганизации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 период, начиная с месяца ее обращения за назначением указанного пособия, но не ранее наступления шести недель беременности, до месяца родов или прерывания беременности – в случае ее обращения за указанным пособием по истечении 30 дней со дня постановки на учет в медицинской организации.</a:t>
            </a:r>
          </a:p>
          <a:p>
            <a:pPr fontAlgn="base"/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документов, необходимых для назначения пособия, и формы заявлений о его назначении установит Правительство РФ.</a:t>
            </a:r>
          </a:p>
          <a:p>
            <a:endParaRPr lang="ru-RU" sz="11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Министерства труда и социальной защиты РФ, дополнительную поддержку получат свыше 700 тыс. будущих мам, которые встали на учет в ранние сроки.</a:t>
            </a:r>
          </a:p>
          <a:p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уже говорилось, размер пособия составит 50% регионального прожиточного минимума трудоспособного гражданина – в среднем по стране это порядка 6350 рублей. </a:t>
            </a:r>
            <a:r>
              <a: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Постановлением Правительства Самарской области от 9 февраля 2021 года № 56 "Об установлении величины прожиточного минимума в Самарской области на душу населения и по основным социально-демографическим группам населения на 2021 год" величина прожиточного минимума трудоспособного гражданина установлена на уровне 12 126 рублей. То есть, ожидаемый размер выплаты в Самарской области в 2021 году  составит 6063 рубля.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 приема заявлений планируется с 1 июля 2021 года.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/>
          <a:lstStyle/>
          <a:p>
            <a:fld id="{C3B40E20-17F9-44E8-BD6D-67B23EC720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sz="1400" dirty="0" smtClean="0"/>
              <a:t>Кроме того, законом вводится с 1 июля 2021 года новый вид выплат – ежемесячное пособие на ребенка в возрасте от восьми до 16 лет включительно. Его размер составит 50 % от прожиточного минимума для детей в субъекте РФ.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 пособие будет у неполных семей, если размер среднедушевого дохода не превышает величину прожиточного минимума на душу населения в субъекте РФ. Единственным родителем, имеющим право получить пособие, признается родитель ребенка, который указан в свидетельстве о рождении ребенка, при условии, что в этой записи отсутствуют сведения о втором родителе ребенка или сведения об отце в запись акта о рождении ребенка внесены по заявлению матери ребенка, либо в случае, если второй родитель ребенка умер, признан безвестно отсутствующим или объявлен умершим.</a:t>
            </a:r>
          </a:p>
          <a:p>
            <a:pPr fontAlgn="base"/>
            <a:r>
              <a:rPr lang="ru-RU" sz="1400" dirty="0" smtClean="0"/>
              <a:t>Если в семье несколько детей в возрасте от восьми до 16 лет, пособие выплачивается на каждого ребенка с единственным родителем или на каждого ребенка, в отношении которого предусмотрена на основании судебного решения уплата алиментов.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Пособие устанавливается на 12 месяцев, но не более чем до достижения ребенком возраста 17 лет.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Выплаты будут со дня достижения ребенком восьми лет, если обращение за назначением указанного пособия последовало не позднее шести месяцев со дня достижения ребенком такого возраста, но не ранее чем с 1 июля 2021 года. В остальных случаях пособие выплачивается со дня обращения.</a:t>
            </a:r>
            <a:b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4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Оформить заявление на выплаты на детей от 8 до 16 лет включительно одинокие родители смогут дистанционно на портале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Госуслуг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Размер пособия в среднем по стране будет составлять порядка 5650 рублей на ребенка ежемесячно – это половина регионального прожиточного минимума на детей. </a:t>
            </a:r>
          </a:p>
          <a:p>
            <a:r>
              <a:rPr lang="ru-RU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Постановлением Правительства Самарской области от 9 февраля 2021 года № 56 "Об установлении величины прожиточного минимума в Самарской области на душу населения и по основным социально-демографическим группам населения на 2021 год" величина прожиточного минимума для детей установлена на уровне 11 000 рублей. То есть, ожидаемый размер выплаты в Самарской области составляет 5500 рублей.</a:t>
            </a:r>
            <a:endParaRPr lang="ru-RU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/>
          <a:lstStyle/>
          <a:p>
            <a:fld id="{C3B40E20-17F9-44E8-BD6D-67B23EC720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91DD-C68F-46D0-A1BD-2253DC2B48A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125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4681" y="1242021"/>
            <a:ext cx="4465138" cy="335123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представлен график и результаты</a:t>
            </a:r>
            <a:r>
              <a:rPr lang="ru-RU" baseline="0" dirty="0" smtClean="0"/>
              <a:t> выполнения работ первой очереди. </a:t>
            </a:r>
          </a:p>
          <a:p>
            <a:r>
              <a:rPr lang="ru-RU" baseline="0" dirty="0" smtClean="0"/>
              <a:t>Основные процессы, реализуемые в 1-ой очереди – НВП, соц. выплаты, перс учет. Вместе с этим будут созданы базовые реестры по страхователям и получателям услуг. Кроме этого предполагается реализация процессов ФСС и все процессы МСЭ.</a:t>
            </a:r>
          </a:p>
          <a:p>
            <a:r>
              <a:rPr lang="ru-RU" baseline="0" dirty="0" smtClean="0"/>
              <a:t> Прошу обратить внимание на то, что начиная с августа 2022 года планируется проведение ОЭ с участием одного региона. И далее пилотная эксплуатация в 4-х регионах с функционированием в промышленном режиме. Начиная с января 2023 будет проводиться тиражирование-внедрение во всех регионах РФ. План-график будет внедрения в регионах будет доведен дополнительно на этапе пилотирования. В этот период необходимо активное участие регионов в процессах внедрения.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0964-C11F-4F0C-9901-0F623B16A5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56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0964-C11F-4F0C-9901-0F623B16A5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19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сортировкой по Дельте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0964-C11F-4F0C-9901-0F623B16A5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75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отличие пенсионных фондов других стран,</a:t>
            </a:r>
            <a:r>
              <a:rPr lang="ru-RU" baseline="0" dirty="0" smtClean="0"/>
              <a:t> Пенсионный фонд Российской Федерации не ограничивается только выплатой пенсий и учетом пенсионных прав граждан. Мы предоставляем 30 государственных услуг. Помимо пенсионного обеспечения, они касаются также социальной защиты федеральных льготников и семей с детьми. В составе этих 30 услуг есть 121 </a:t>
            </a:r>
            <a:r>
              <a:rPr lang="ru-RU" baseline="0" dirty="0" err="1" smtClean="0"/>
              <a:t>подуслуга</a:t>
            </a:r>
            <a:r>
              <a:rPr lang="ru-RU" baseline="0" dirty="0" smtClean="0"/>
              <a:t>. Например, услуга по назначению пенсий включает 4 </a:t>
            </a:r>
            <a:r>
              <a:rPr lang="ru-RU" baseline="0" dirty="0" err="1" smtClean="0"/>
              <a:t>подуслуги</a:t>
            </a:r>
            <a:r>
              <a:rPr lang="ru-RU" baseline="0" dirty="0" smtClean="0"/>
              <a:t> – собственно назначение, а также перерасчет, перевод с одной пенсии на другую, выдачу справок о размере пенсии. Или услуга по выплате пенсий включает 13 </a:t>
            </a:r>
            <a:r>
              <a:rPr lang="ru-RU" baseline="0" dirty="0" err="1" smtClean="0"/>
              <a:t>подуслуг</a:t>
            </a:r>
            <a:r>
              <a:rPr lang="ru-RU" baseline="0" dirty="0" smtClean="0"/>
              <a:t>, такие как прием заявления о доставке пенсии, приостановка или возобновление выплаты и так далее. </a:t>
            </a:r>
          </a:p>
          <a:p>
            <a:r>
              <a:rPr lang="ru-RU" baseline="0" dirty="0" smtClean="0"/>
              <a:t>С 2015 года ПФР начал процесс перевода услуг в электронный вид. На сайте ПФР был открыт Личный кабинет гражданина. На сегодня оцифрована уже половина </a:t>
            </a:r>
            <a:r>
              <a:rPr lang="ru-RU" baseline="0" dirty="0" err="1" smtClean="0"/>
              <a:t>подуслуг</a:t>
            </a:r>
            <a:r>
              <a:rPr lang="ru-RU" baseline="0" dirty="0" smtClean="0"/>
              <a:t>. Наибольшее количество услуг доступно через Личный кабинет на сайте ПФР, также многие услуги добавлены на единый портал </a:t>
            </a:r>
            <a:r>
              <a:rPr lang="ru-RU" baseline="0" dirty="0" err="1" smtClean="0"/>
              <a:t>Госуслуг</a:t>
            </a:r>
            <a:r>
              <a:rPr lang="ru-RU" baseline="0" dirty="0" smtClean="0"/>
              <a:t>. </a:t>
            </a:r>
          </a:p>
          <a:p>
            <a:r>
              <a:rPr lang="ru-RU" dirty="0" smtClean="0"/>
              <a:t>Через портал Единой государственной системы социального обеспечения (ЕГИССО) доступно информирование граждан о сведениях, содержащихся о них в этой системе. Через Федеральный реестр инвалидов – соответственно</a:t>
            </a:r>
            <a:r>
              <a:rPr lang="ru-RU" baseline="0" dirty="0" smtClean="0"/>
              <a:t> доступно информирование гражданина о сведениях, содержащихся о нем в реестре, а также доступна подача заявления о включении транспортного средства инвалида в реестр для предоставления льготной парковки.</a:t>
            </a:r>
          </a:p>
          <a:p>
            <a:r>
              <a:rPr lang="ru-RU" baseline="0" dirty="0" smtClean="0"/>
              <a:t>В 2017 году ПФР запустил мобильное приложение. Через него также доступны информационные услуги – сведения о сформированных пенсионных правах, о размере материнского капитала. Кроме того, через приложение можно найти ближайшую клиентскую службу ПФР, записаться на прием или направить обращение.</a:t>
            </a:r>
          </a:p>
          <a:p>
            <a:r>
              <a:rPr lang="ru-RU" baseline="0" dirty="0" smtClean="0"/>
              <a:t>В основном для получения услуг ПФР гражданам достаточно иметь подтвержденную учетную запись на портале </a:t>
            </a:r>
            <a:r>
              <a:rPr lang="ru-RU" baseline="0" dirty="0" err="1" smtClean="0"/>
              <a:t>Госуслуг</a:t>
            </a:r>
            <a:r>
              <a:rPr lang="ru-RU" baseline="0" dirty="0" smtClean="0"/>
              <a:t>. Исключение составляют только заявления, связанные с распоряжением средствами пенсионных накоплений. Для того, чтобы подать такие заявления 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, необходима усиленная квалифицированная электронная подпись. 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050" baseline="0" dirty="0" smtClean="0"/>
              <a:t>     </a:t>
            </a:r>
            <a:r>
              <a:rPr lang="ru-RU" sz="1050" dirty="0" smtClean="0"/>
              <a:t>Одновременно</a:t>
            </a:r>
            <a:r>
              <a:rPr lang="ru-RU" sz="1050" baseline="0" dirty="0" smtClean="0"/>
              <a:t> с переводом </a:t>
            </a:r>
            <a:r>
              <a:rPr lang="ru-RU" sz="1050" baseline="0" dirty="0" err="1" smtClean="0"/>
              <a:t>госуслуг</a:t>
            </a:r>
            <a:r>
              <a:rPr lang="ru-RU" sz="1050" baseline="0" dirty="0" smtClean="0"/>
              <a:t> в цифровой формат ПФР работает над внедрением </a:t>
            </a:r>
            <a:r>
              <a:rPr lang="ru-RU" sz="1050" baseline="0" dirty="0" err="1" smtClean="0"/>
              <a:t>проактивных</a:t>
            </a:r>
            <a:r>
              <a:rPr lang="ru-RU" sz="1050" baseline="0" dirty="0" smtClean="0"/>
              <a:t> форм предоставления </a:t>
            </a:r>
            <a:r>
              <a:rPr lang="ru-RU" sz="1050" baseline="0" dirty="0" err="1" smtClean="0"/>
              <a:t>госуслуг</a:t>
            </a:r>
            <a:r>
              <a:rPr lang="ru-RU" sz="1050" baseline="0" dirty="0" smtClean="0"/>
              <a:t>. Многое было сделано в этом направлении в 2020 году. С прошлого года </a:t>
            </a:r>
            <a:r>
              <a:rPr lang="ru-RU" sz="1050" baseline="0" dirty="0" err="1" smtClean="0"/>
              <a:t>проактивно</a:t>
            </a:r>
            <a:r>
              <a:rPr lang="ru-RU" sz="1050" baseline="0" dirty="0" smtClean="0"/>
              <a:t>, то есть без обращения в ПФР присваивается номер СНИЛС новорожденным. ПФР получает данные из ЕГР ЗАГС о выдаче свидетельства о рождении ребенка, на основании этих данных регистрирует ребенка в системе персонифицированного учета и сведения о СНИЛС ребенка поступают непосредственно в личный кабинет мамы на </a:t>
            </a:r>
            <a:r>
              <a:rPr lang="ru-RU" sz="1050" baseline="0" dirty="0" err="1" smtClean="0"/>
              <a:t>Госуслугах</a:t>
            </a:r>
            <a:r>
              <a:rPr lang="ru-RU" sz="1050" baseline="0" dirty="0" smtClean="0"/>
              <a:t>. Таким образом у ребенка с рождения появляется основной идентификатор, который будет использоваться при предоставлении социальных, медицинских, образовательных услуг. </a:t>
            </a:r>
          </a:p>
          <a:p>
            <a:r>
              <a:rPr lang="ru-RU" sz="1050" baseline="0" dirty="0" smtClean="0"/>
              <a:t>     Также в </a:t>
            </a:r>
            <a:r>
              <a:rPr lang="ru-RU" sz="1050" baseline="0" dirty="0" err="1" smtClean="0"/>
              <a:t>беззаявительном</a:t>
            </a:r>
            <a:r>
              <a:rPr lang="ru-RU" sz="1050" baseline="0" dirty="0" smtClean="0"/>
              <a:t> порядке, на основании данных из ЗАГС о рождении ребенка, матерям предоставляется сертификат на материнский капитал. Как и СНИЛС этот документ теперь существует в электронном виде, и также направляется в личный кабинет женщины на портале </a:t>
            </a:r>
            <a:r>
              <a:rPr lang="ru-RU" sz="1050" baseline="0" dirty="0" err="1" smtClean="0"/>
              <a:t>Госуслуг</a:t>
            </a:r>
            <a:r>
              <a:rPr lang="ru-RU" sz="1050" baseline="0" dirty="0" smtClean="0"/>
              <a:t>.</a:t>
            </a:r>
          </a:p>
          <a:p>
            <a:r>
              <a:rPr lang="ru-RU" sz="1050" baseline="0" dirty="0" smtClean="0"/>
              <a:t>     Еще одна услуга, предоставление которой реализовано в </a:t>
            </a:r>
            <a:r>
              <a:rPr lang="ru-RU" sz="1050" baseline="0" dirty="0" err="1" smtClean="0"/>
              <a:t>проактивном</a:t>
            </a:r>
            <a:r>
              <a:rPr lang="ru-RU" sz="1050" baseline="0" dirty="0" smtClean="0"/>
              <a:t> режиме – назначение ежемесячной денежной выплаты инвалидам. Эта выплата назначается с момента установления инвалидности. Поэтому ПФР всегда уделял особое внимание тому, чтобы гражданин имел возможность своевременно обратиться за ЕДВ. Мы открыли клиентскую службу в бюро МСЭ, для того, чтобы сразу после освидетельствования инвалид мог подать заявление. Сегодня в таком обращении уже нет необходимости. С прошлого года выплата назначается гражданам, признанным инвалидами автоматически, по данным Федерального реестра инвалидов.</a:t>
            </a:r>
          </a:p>
          <a:p>
            <a:r>
              <a:rPr lang="ru-RU" sz="1050" baseline="0" dirty="0" smtClean="0"/>
              <a:t>     Наконец, в прошлом году ПФР провел огромную работу по выплатам семьям с детьми. В апреле и мае ПФР получил и обработал заявления от семей, имеющих детей. А выплаты в июле и декабре уже были реализованы в </a:t>
            </a:r>
            <a:r>
              <a:rPr lang="ru-RU" sz="1050" baseline="0" dirty="0" err="1" smtClean="0"/>
              <a:t>проактивном</a:t>
            </a:r>
            <a:r>
              <a:rPr lang="ru-RU" sz="1050" baseline="0" dirty="0" smtClean="0"/>
              <a:t> режиме, без истребования новых заявлений. Напомню, о масштабе этих выплат – только в Самарской области Пенсионный фонд перечислил семьям с детьми более 13 </a:t>
            </a:r>
            <a:r>
              <a:rPr lang="ru-RU" sz="1050" baseline="0" dirty="0" err="1" smtClean="0"/>
              <a:t>млрд</a:t>
            </a:r>
            <a:r>
              <a:rPr lang="ru-RU" sz="1050" baseline="0" dirty="0" smtClean="0"/>
              <a:t> рублей.</a:t>
            </a:r>
          </a:p>
          <a:p>
            <a:r>
              <a:rPr lang="ru-RU" sz="1050" baseline="0" dirty="0" smtClean="0"/>
              <a:t>На этот год запланирован переход на </a:t>
            </a:r>
            <a:r>
              <a:rPr lang="ru-RU" sz="1050" baseline="0" dirty="0" err="1" smtClean="0"/>
              <a:t>проактивное</a:t>
            </a:r>
            <a:r>
              <a:rPr lang="ru-RU" sz="1050" baseline="0" dirty="0" smtClean="0"/>
              <a:t> назначение социальной доплаты к пенсии. Напомню, что </a:t>
            </a:r>
            <a:r>
              <a:rPr lang="ru-RU" sz="1050" baseline="0" dirty="0" err="1" smtClean="0"/>
              <a:t>соцдоплата</a:t>
            </a:r>
            <a:r>
              <a:rPr lang="ru-RU" sz="1050" baseline="0" dirty="0" smtClean="0"/>
              <a:t> устанавливается к пенсии неработающего пенсионера, у которого общий уровень материального обеспечения ниже прожиточного минимума в регионе. На 2021 год прожиточный минимум в Самарской области установлен на уровне 9320 руб. Если у ПФР появляются данные о том, что пенсионер, например, оставил работу и его доход ниже прожиточного минимума, социальная доплата будет установлена автоматическая. </a:t>
            </a:r>
          </a:p>
          <a:p>
            <a:r>
              <a:rPr lang="ru-RU" sz="1050" baseline="0" dirty="0" smtClean="0"/>
              <a:t>     Также ПФР в этом году планирует в </a:t>
            </a:r>
            <a:r>
              <a:rPr lang="ru-RU" sz="1050" baseline="0" dirty="0" err="1" smtClean="0"/>
              <a:t>беззаявительном</a:t>
            </a:r>
            <a:r>
              <a:rPr lang="ru-RU" sz="1050" baseline="0" dirty="0" smtClean="0"/>
              <a:t> порядке назначать пенсии безработным гражданам по представлению службы занятости. (Граждане </a:t>
            </a:r>
            <a:r>
              <a:rPr lang="ru-RU" sz="1050" baseline="0" dirty="0" err="1" smtClean="0"/>
              <a:t>предпенсионного</a:t>
            </a:r>
            <a:r>
              <a:rPr lang="ru-RU" sz="1050" baseline="0" dirty="0" smtClean="0"/>
              <a:t> возраста, испытывающие трудности с трудоустройством, могут по предложению службы занятости, выйти на пенсию на два года раньше установленного пенсионного возраста. В прошлом году в Самарской области 80 гражданам была назначена такая досрочная пенсия).</a:t>
            </a:r>
          </a:p>
          <a:p>
            <a:r>
              <a:rPr lang="ru-RU" sz="1050" baseline="0" dirty="0" smtClean="0"/>
              <a:t>     Ближайшая перспектива – уже в следующем году – ПФР будет назначать </a:t>
            </a:r>
            <a:r>
              <a:rPr lang="ru-RU" sz="1050" baseline="0" dirty="0" err="1" smtClean="0"/>
              <a:t>проактивно</a:t>
            </a:r>
            <a:r>
              <a:rPr lang="ru-RU" sz="1050" baseline="0" dirty="0" smtClean="0"/>
              <a:t>, без заявлений, страховую пенсию по инвалидности. А также уже было объявлено о проекте информирования граждан старше 45 лет об их пенсионных правах и предполагаемом размере страховой пенсии. </a:t>
            </a:r>
          </a:p>
          <a:p>
            <a:r>
              <a:rPr lang="ru-RU" sz="1050" baseline="0" dirty="0" smtClean="0"/>
              <a:t>     Переход на </a:t>
            </a:r>
            <a:r>
              <a:rPr lang="ru-RU" sz="1050" baseline="0" dirty="0" err="1" smtClean="0"/>
              <a:t>проактивное</a:t>
            </a:r>
            <a:r>
              <a:rPr lang="ru-RU" sz="1050" baseline="0" dirty="0" smtClean="0"/>
              <a:t> предоставление услуг становится возможен и происходит благодаря развитию межведомственного взаимодействия и информационных технологий.  И, конечно, этот переход существенно повышает качество </a:t>
            </a:r>
            <a:r>
              <a:rPr lang="ru-RU" sz="1050" baseline="0" dirty="0" err="1" smtClean="0"/>
              <a:t>госуслуг</a:t>
            </a:r>
            <a:r>
              <a:rPr lang="ru-RU" sz="1050" baseline="0" dirty="0" smtClean="0"/>
              <a:t>. Рассмотрим на примере материнского капитала. </a:t>
            </a:r>
            <a:endParaRPr lang="ru-RU" sz="105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примере услуги по выдаче сертификата на материнский капитал видно, насколько удобнее новый порядок для получателей услуги. Никакого сбора документов, никаких визитов в ПФР, также сокращены сроки предоставления услуги.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35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еще один пример</a:t>
            </a:r>
            <a:r>
              <a:rPr lang="ru-RU" baseline="0" dirty="0" smtClean="0"/>
              <a:t> – распоряжение средствами материнского капитала. В большинстве случаев достаточно одного заявления поданного в электронном виде. ПФР самостоятельно запрашивает через систему межведомственного взаимодействия всю необходимую информацию – сведения из МВД, из органов опеки, из </a:t>
            </a:r>
            <a:r>
              <a:rPr lang="ru-RU" baseline="0" dirty="0" err="1" smtClean="0"/>
              <a:t>Росреестра</a:t>
            </a:r>
            <a:r>
              <a:rPr lang="ru-RU" baseline="0" dirty="0" smtClean="0"/>
              <a:t>, если речь идет о приобретении жилья или из </a:t>
            </a:r>
            <a:r>
              <a:rPr lang="ru-RU" baseline="0" dirty="0" err="1" smtClean="0"/>
              <a:t>Рособрнадзора</a:t>
            </a:r>
            <a:r>
              <a:rPr lang="ru-RU" baseline="0" dirty="0" smtClean="0"/>
              <a:t>, если мама направляет средства на обучение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3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28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1D64-6B76-46B2-BDAB-FF0AB199C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4408-01D0-43E1-B2F2-840AA5D09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32199-1637-4D04-A2F7-0957886AA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628681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7235C35-10AC-46A0-BC92-A92E72F3FAD2}" type="datetime1">
              <a:rPr lang="ru-RU" smtClean="0">
                <a:solidFill>
                  <a:srgbClr val="545351"/>
                </a:solidFill>
                <a:latin typeface="Bebas Neue Bold"/>
                <a:ea typeface="+mn-ea"/>
                <a:cs typeface="+mn-cs"/>
              </a:rPr>
              <a:pPr/>
              <a:t>15.12.2021</a:t>
            </a:fld>
            <a:endParaRPr lang="ru-RU" dirty="0">
              <a:solidFill>
                <a:srgbClr val="545351"/>
              </a:solidFill>
              <a:latin typeface="Bebas Neue Bold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3828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8474" y="597062"/>
            <a:ext cx="3511747" cy="19253"/>
          </a:xfrm>
          <a:custGeom>
            <a:avLst/>
            <a:gdLst/>
            <a:ahLst/>
            <a:cxnLst/>
            <a:rect l="l" t="t" r="r" b="b"/>
            <a:pathLst>
              <a:path w="7720965" h="31750">
                <a:moveTo>
                  <a:pt x="7720832" y="0"/>
                </a:moveTo>
                <a:lnTo>
                  <a:pt x="0" y="0"/>
                </a:lnTo>
                <a:lnTo>
                  <a:pt x="0" y="31412"/>
                </a:lnTo>
                <a:lnTo>
                  <a:pt x="7720832" y="31412"/>
                </a:lnTo>
                <a:lnTo>
                  <a:pt x="7720832" y="0"/>
                </a:lnTo>
                <a:close/>
              </a:path>
            </a:pathLst>
          </a:custGeom>
          <a:solidFill>
            <a:srgbClr val="A0B8E0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7" name="Holder 4">
            <a:extLst>
              <a:ext uri="{FF2B5EF4-FFF2-40B4-BE49-F238E27FC236}">
                <a16:creationId xmlns="" xmlns:a16="http://schemas.microsoft.com/office/drawing/2014/main" id="{1B9B8631-0066-4EDB-9C3F-665D8777F095}"/>
              </a:ext>
            </a:extLst>
          </p:cNvPr>
          <p:cNvSpPr txBox="1">
            <a:spLocks/>
          </p:cNvSpPr>
          <p:nvPr userDrawn="1"/>
        </p:nvSpPr>
        <p:spPr>
          <a:xfrm>
            <a:off x="6869430" y="251190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050" smtClean="0"/>
              <a:pPr/>
              <a:t>‹#›</a:t>
            </a:fld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270669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BA43-5B52-42E5-A6BE-8185F56A8C9C}" type="datetime1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36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8" y="6356351"/>
            <a:ext cx="150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40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6B7D-DAED-445A-B23D-BDA9E57A5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6F9E-39F5-4062-A52D-D84A88090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871-1CCC-4785-BF18-621B44F6E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3D8B-D2F6-4CEB-9268-5502E79D8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9479-A4B8-4C2C-95CD-230450257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D91E-9A3E-4015-B3A9-B135F7273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07AAF-6FFC-4226-A5EC-F1135DF72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8A5D-69E8-439E-9E59-C8EBA8304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371B0AD-5AA6-46CB-BF8A-59F490121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frsamara/" TargetMode="External"/><Relationship Id="rId3" Type="http://schemas.openxmlformats.org/officeDocument/2006/relationships/hyperlink" Target="http://www.pfrf.ru/" TargetMode="External"/><Relationship Id="rId7" Type="http://schemas.openxmlformats.org/officeDocument/2006/relationships/hyperlink" Target="https://twitter.com/pfr_samar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fr_samara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6.png"/><Relationship Id="rId4" Type="http://schemas.openxmlformats.org/officeDocument/2006/relationships/hyperlink" Target="https://es.pfrf.ru/" TargetMode="Externa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8328216" cy="2267867"/>
          </a:xfrm>
          <a:prstGeom prst="rect">
            <a:avLst/>
          </a:prstGeom>
        </p:spPr>
      </p:pic>
      <p:pic>
        <p:nvPicPr>
          <p:cNvPr id="2051" name="Picture 2" descr="C:\Users\elena.sholk\Desktop\pens fo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66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323528" y="1628800"/>
            <a:ext cx="8424936" cy="254982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</a:t>
            </a:r>
          </a:p>
          <a:p>
            <a:pPr eaLnBrk="1" hangingPunct="1">
              <a:defRPr/>
            </a:pPr>
            <a:r>
              <a:rPr lang="ru-RU" altLang="ru-RU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ПЕНСИОННОМ ЗАКОНОДАТЕЛЬСТВЕ</a:t>
            </a:r>
            <a:endParaRPr lang="ru-RU" altLang="ru-RU" sz="2400" b="1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4868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342727" y="200571"/>
            <a:ext cx="6397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ГУ – ОТДЕЛЕНИЕ ПЕНСИОННОГО ФОНДА</a:t>
            </a:r>
          </a:p>
          <a:p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РОССИЙСКОЙ ФЕДЕРАЦИИ ПО САМАРСКОЙ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09990"/>
            <a:ext cx="6745667" cy="56169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1600" dirty="0" smtClean="0">
                <a:latin typeface="Verdana" pitchFamily="34" charset="0"/>
                <a:sym typeface="Verdana" pitchFamily="34" charset="0"/>
              </a:rPr>
              <a:t>ОСНОВНЫЕ ИЗМЕНЕНИЯ ПОРЯДКА РАСПОРЯЖЕНИЯ СРЕДСТВАМИ МАТЕРИНСКОГО КАПИТАЛА</a:t>
            </a:r>
            <a:endParaRPr lang="ru-RU" sz="1600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10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2060848"/>
            <a:ext cx="1000442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5085184"/>
            <a:ext cx="970480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3573016"/>
            <a:ext cx="970480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3B91C5-FCE2-B244-9F1A-8DB269C40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229200"/>
            <a:ext cx="810049" cy="810049"/>
          </a:xfrm>
          <a:prstGeom prst="rect">
            <a:avLst/>
          </a:prstGeom>
        </p:spPr>
      </p:pic>
      <p:pic>
        <p:nvPicPr>
          <p:cNvPr id="59" name="Picture 38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717032"/>
            <a:ext cx="2376264" cy="6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0D001FD-45AD-634C-8795-DB5C6FFB7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59476"/>
            <a:ext cx="737476" cy="737476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9C9A9B2B-21EA-2E4F-8505-85FF8819DF36}"/>
              </a:ext>
            </a:extLst>
          </p:cNvPr>
          <p:cNvSpPr/>
          <p:nvPr/>
        </p:nvSpPr>
        <p:spPr>
          <a:xfrm>
            <a:off x="6876256" y="5160094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УСЛУГИ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FE4B74D-AEF7-584E-A5D9-AABA517822F9}"/>
              </a:ext>
            </a:extLst>
          </p:cNvPr>
          <p:cNvSpPr/>
          <p:nvPr/>
        </p:nvSpPr>
        <p:spPr>
          <a:xfrm>
            <a:off x="6660232" y="2060848"/>
            <a:ext cx="3144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ЭЛЕКТРОННОЕ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DB60B02E-9AFC-E24F-833D-3212A63D23B8}"/>
              </a:ext>
            </a:extLst>
          </p:cNvPr>
          <p:cNvSpPr/>
          <p:nvPr/>
        </p:nvSpPr>
        <p:spPr>
          <a:xfrm>
            <a:off x="6660232" y="3678123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ВИЗИТОВ В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КЛИЕНТСКИЕ СЛУЖБЫ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5576" y="105273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 ОПТИМИЗАЦИИ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644008" y="10527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 ОПТИМИЗАЦИИ, 2020</a:t>
            </a:r>
            <a:endParaRPr lang="ru-RU" sz="2400" b="1" dirty="0"/>
          </a:p>
        </p:txBody>
      </p:sp>
      <p:sp>
        <p:nvSpPr>
          <p:cNvPr id="76" name="Стрелка вправо 75"/>
          <p:cNvSpPr/>
          <p:nvPr/>
        </p:nvSpPr>
        <p:spPr>
          <a:xfrm>
            <a:off x="4932040" y="22768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4932040" y="537321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4932040" y="38610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6084168" y="202193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1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84168" y="36061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0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84168" y="511828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10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9A9B2B-21EA-2E4F-8505-85FF8819DF36}"/>
              </a:ext>
            </a:extLst>
          </p:cNvPr>
          <p:cNvSpPr/>
          <p:nvPr/>
        </p:nvSpPr>
        <p:spPr>
          <a:xfrm>
            <a:off x="2436072" y="5160094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УСЛУГИ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FE4B74D-AEF7-584E-A5D9-AABA517822F9}"/>
              </a:ext>
            </a:extLst>
          </p:cNvPr>
          <p:cNvSpPr/>
          <p:nvPr/>
        </p:nvSpPr>
        <p:spPr>
          <a:xfrm>
            <a:off x="2652096" y="2060848"/>
            <a:ext cx="314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ПРЕДОСТАВЛЯЕМЫХ ЗАЯВИТЕЛЕМ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B60B02E-9AFC-E24F-833D-3212A63D23B8}"/>
              </a:ext>
            </a:extLst>
          </p:cNvPr>
          <p:cNvSpPr/>
          <p:nvPr/>
        </p:nvSpPr>
        <p:spPr>
          <a:xfrm>
            <a:off x="2436072" y="3678123"/>
            <a:ext cx="2245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ЛИЧНЫХ ВИЗИТА В КЛИЕНТСКИЕ СЛУЖБЫ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202193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8-12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36061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2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11828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30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-23155" y="906989"/>
            <a:ext cx="9144000" cy="58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934" tIns="45466" rIns="90934" bIns="45466" rtlCol="0" anchor="ctr">
            <a:sp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itchFamily="34" charset="-52"/>
                <a:cs typeface="Times New Roman" pitchFamily="18" charset="0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latin typeface="+mn-lt"/>
              </a:rPr>
              <a:t>Изменения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01.01.2022,</a:t>
            </a:r>
          </a:p>
          <a:p>
            <a:r>
              <a:rPr lang="ru-RU" sz="1800" dirty="0">
                <a:solidFill>
                  <a:schemeClr val="tx2"/>
                </a:solidFill>
                <a:latin typeface="+mn-lt"/>
              </a:rPr>
              <a:t>внесенные Федеральным законом от 26.05.2021 № 153-ФЗ</a:t>
            </a: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8785038" y="5781104"/>
            <a:ext cx="358984" cy="220585"/>
          </a:xfrm>
          <a:prstGeom prst="rect">
            <a:avLst/>
          </a:prstGeom>
        </p:spPr>
        <p:txBody>
          <a:bodyPr vert="horz" wrap="square" lIns="81295" tIns="40646" rIns="81295" bIns="40646" rtlCol="0" anchor="b">
            <a:spAutoFit/>
          </a:bodyPr>
          <a:lstStyle>
            <a:defPPr>
              <a:defRPr lang="ru-RU"/>
            </a:defPPr>
            <a:lvl1pPr marL="0" algn="r" defTabSz="12186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312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624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937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248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559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5870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181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494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EDA5EF-2459-41F0-9A64-52AE2AEE9F78}" type="slidenum">
              <a:rPr lang="ru-RU" sz="900"/>
              <a:pPr/>
              <a:t>11</a:t>
            </a:fld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424936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103" indent="-257209">
              <a:lnSpc>
                <a:spcPct val="90000"/>
              </a:lnSpc>
              <a:spcBef>
                <a:spcPts val="135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БЕЗЗАЯВИТЕЛЬНОЕ НАЗНАЧЕНИЕ ПЕНСИИ ПО ИНВАЛИДНОСТИ</a:t>
            </a:r>
          </a:p>
          <a:p>
            <a:pPr marL="400103" indent="-257209">
              <a:lnSpc>
                <a:spcPct val="90000"/>
              </a:lnSpc>
              <a:spcBef>
                <a:spcPts val="135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НАЗНАЧЕНИЕ СТРАХОВОЙ ПЕНСИИ ПО СТАРОСТИ В АВТОМАТИЧЕСКОМ РЕЖИМЕ</a:t>
            </a:r>
          </a:p>
          <a:p>
            <a:pPr marL="400103" indent="-257209">
              <a:lnSpc>
                <a:spcPct val="90000"/>
              </a:lnSpc>
              <a:spcBef>
                <a:spcPts val="135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БЕЗЗАЯВИТЕЛЬНОЕ НАЗНАЧЕНИЕ СОЦИАЛЬНОЙ ДОПЛАТЫ К ПЕНСИИ</a:t>
            </a:r>
          </a:p>
          <a:p>
            <a:pPr marL="400103" indent="-257209">
              <a:lnSpc>
                <a:spcPct val="90000"/>
              </a:lnSpc>
              <a:spcBef>
                <a:spcPts val="135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ПРЕДОСТАВЛЕНИЕ НЕСКОЛЬКИХ УСЛУГ НА ОСНОВАНИИ КОМПЛЕКСНОГО ЗАПРОСА</a:t>
            </a:r>
          </a:p>
          <a:p>
            <a:pPr marL="400103" indent="-257209">
              <a:lnSpc>
                <a:spcPct val="90000"/>
              </a:lnSpc>
              <a:spcBef>
                <a:spcPts val="135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БЕЗЗАЯВИТЕЛЬНОЕ НАЗНАЧЕНИЕ СТРАХОВОЙ ПЕНСИИ ПО СТАРОСТИ ЛИЦУ, ПОЛУЧАЮЩЕМУ ПЕНСИЮ ПО СЛУЧАЮ ПОТЕРИ КОРМИЛЬЦА, ПРИ ДОСТИЖЕНИИ 80 ЛЕТ (ЕСЛИ ЭТО ВЫГОДНО)</a:t>
            </a:r>
            <a:endParaRPr lang="ru-RU" sz="2400" dirty="0"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56D918-CEEE-46DC-A51E-BE864D0D5EED}"/>
              </a:ext>
            </a:extLst>
          </p:cNvPr>
          <p:cNvSpPr txBox="1"/>
          <p:nvPr/>
        </p:nvSpPr>
        <p:spPr>
          <a:xfrm>
            <a:off x="1547663" y="257857"/>
            <a:ext cx="600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УДОБНЫЙ ЗАКОН</a:t>
            </a:r>
          </a:p>
        </p:txBody>
      </p:sp>
    </p:spTree>
    <p:extLst>
      <p:ext uri="{BB962C8B-B14F-4D97-AF65-F5344CB8AC3E}">
        <p14:creationId xmlns="" xmlns:p14="http://schemas.microsoft.com/office/powerpoint/2010/main" val="96118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ИНИЦИАТИВНОЕ </a:t>
            </a:r>
            <a:r>
              <a:rPr lang="ru-RU" sz="2800" dirty="0" smtClean="0"/>
              <a:t>ИНФОРМИРОВАНИЕ </a:t>
            </a:r>
            <a:r>
              <a:rPr lang="ru-RU" sz="2800" dirty="0" smtClean="0"/>
              <a:t>О ПРЕДПОЛАГАЕМОМ РАЗМЕРЕ ПЕНСИИ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77686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Периодичность 1 раз в 3 года </a:t>
            </a:r>
          </a:p>
          <a:p>
            <a:pPr algn="ctr"/>
            <a:r>
              <a:rPr lang="ru-RU" sz="2400" dirty="0" smtClean="0"/>
              <a:t>начиная с 40 лет для женщин, 45 лет для мужчин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2708920"/>
          <a:ext cx="763284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1134"/>
            <a:ext cx="9154440" cy="12502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" y="144707"/>
            <a:ext cx="9143999" cy="992287"/>
          </a:xfrm>
          <a:prstGeom prst="rect">
            <a:avLst/>
          </a:prstGeom>
          <a:noFill/>
        </p:spPr>
        <p:txBody>
          <a:bodyPr vert="horz" wrap="square" lIns="101820" tIns="50909" rIns="101820" bIns="50909" rtlCol="0" anchor="ctr">
            <a:sp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itchFamily="34" charset="-52"/>
                <a:cs typeface="Times New Roman" pitchFamily="18" charset="0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Изменения в части выплаты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и доставки пенсий с 01.01.2022,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внесенные Федеральным законом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от 26.05.2021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№ 153-ФЗ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8785037" y="6612210"/>
            <a:ext cx="358984" cy="245801"/>
          </a:xfrm>
          <a:prstGeom prst="rect">
            <a:avLst/>
          </a:prstGeom>
        </p:spPr>
        <p:txBody>
          <a:bodyPr vert="horz" wrap="square" lIns="91028" tIns="45512" rIns="91028" bIns="45512" rtlCol="0" anchor="b">
            <a:spAutoFit/>
          </a:bodyPr>
          <a:lstStyle>
            <a:defPPr>
              <a:defRPr lang="ru-RU"/>
            </a:defPPr>
            <a:lvl1pPr marL="0" algn="r" defTabSz="12186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312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624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937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248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559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5870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181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494" algn="l" defTabSz="121862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EDA5EF-2459-41F0-9A64-52AE2AEE9F78}" type="slidenum">
              <a:rPr lang="ru-RU" sz="1000" smtClean="0"/>
              <a:pPr/>
              <a:t>13</a:t>
            </a:fld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558" y="1340768"/>
            <a:ext cx="7237746" cy="523742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448056" indent="-288036">
              <a:lnSpc>
                <a:spcPct val="90000"/>
              </a:lnSpc>
              <a:spcBef>
                <a:spcPts val="1512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</a:rPr>
              <a:t>При без заявительном назначении пенсии по инвалидности возможность использования для доставки пенсии номера счета, информация о котором размещена в ЕГИССО (при отсутствии заявления о доставке)</a:t>
            </a:r>
          </a:p>
          <a:p>
            <a:pPr marL="448056" indent="-288036">
              <a:lnSpc>
                <a:spcPct val="90000"/>
              </a:lnSpc>
              <a:spcBef>
                <a:spcPts val="1512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</a:rPr>
              <a:t>Возможность учета сведений об изменении данных, на основании которых осуществляется доставка, предоставленных доставочной организацией </a:t>
            </a:r>
            <a:r>
              <a:rPr lang="ru-RU" sz="1500" dirty="0" smtClean="0">
                <a:ln w="0"/>
              </a:rPr>
              <a:t>(например, информации о новом счете пенсионера)</a:t>
            </a:r>
          </a:p>
          <a:p>
            <a:pPr marL="448056" indent="-288036">
              <a:lnSpc>
                <a:spcPct val="90000"/>
              </a:lnSpc>
              <a:spcBef>
                <a:spcPts val="1512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1700" dirty="0" smtClean="0">
                <a:ln w="0"/>
              </a:rPr>
              <a:t>При доставке пенсии через почту возможность перечисления не полученных сумм на счет пенсионера в банке </a:t>
            </a:r>
            <a:r>
              <a:rPr lang="ru-RU" sz="1500" dirty="0" smtClean="0">
                <a:ln w="0"/>
              </a:rPr>
              <a:t>(при наличии соответствующей отметки и информации о счете в заявлении о доставке)</a:t>
            </a:r>
            <a:endParaRPr lang="ru-RU" sz="1700" dirty="0" smtClean="0">
              <a:ln w="0"/>
            </a:endParaRPr>
          </a:p>
          <a:p>
            <a:pPr marL="448056" indent="-288036">
              <a:lnSpc>
                <a:spcPct val="90000"/>
              </a:lnSpc>
              <a:spcBef>
                <a:spcPts val="1512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</a:rPr>
              <a:t>Возобновление </a:t>
            </a:r>
            <a:r>
              <a:rPr lang="ru-RU" sz="1700" dirty="0">
                <a:ea typeface="Calibri" panose="020F0502020204030204" pitchFamily="34" charset="0"/>
              </a:rPr>
              <a:t>выплаты пенсий без истребования от гражданина заявления </a:t>
            </a:r>
            <a:r>
              <a:rPr lang="ru-RU" sz="1700" dirty="0" smtClean="0">
                <a:ea typeface="Calibri" panose="020F0502020204030204" pitchFamily="34" charset="0"/>
              </a:rPr>
              <a:t>на </a:t>
            </a:r>
            <a:r>
              <a:rPr lang="ru-RU" sz="1700" dirty="0">
                <a:ea typeface="Calibri" panose="020F0502020204030204" pitchFamily="34" charset="0"/>
              </a:rPr>
              <a:t>основании поступивших документов (сведений):</a:t>
            </a:r>
            <a:br>
              <a:rPr lang="ru-RU" sz="1700" dirty="0">
                <a:ea typeface="Calibri" panose="020F0502020204030204" pitchFamily="34" charset="0"/>
              </a:rPr>
            </a:br>
            <a:r>
              <a:rPr lang="ru-RU" sz="1700" dirty="0">
                <a:ea typeface="Calibri" panose="020F0502020204030204" pitchFamily="34" charset="0"/>
              </a:rPr>
              <a:t>	</a:t>
            </a:r>
            <a:r>
              <a:rPr lang="ru-RU" sz="1500" dirty="0">
                <a:ea typeface="Calibri" panose="020F0502020204030204" pitchFamily="34" charset="0"/>
              </a:rPr>
              <a:t>сведений об учебе для пенсионеров пенсии по СПК</a:t>
            </a:r>
            <a:br>
              <a:rPr lang="ru-RU" sz="1500" dirty="0">
                <a:ea typeface="Calibri" panose="020F0502020204030204" pitchFamily="34" charset="0"/>
              </a:rPr>
            </a:br>
            <a:r>
              <a:rPr lang="ru-RU" sz="1500" dirty="0">
                <a:ea typeface="Calibri" panose="020F0502020204030204" pitchFamily="34" charset="0"/>
              </a:rPr>
              <a:t>	сведений о </a:t>
            </a:r>
            <a:r>
              <a:rPr lang="ru-RU" sz="1500" dirty="0" smtClean="0">
                <a:ea typeface="Calibri" panose="020F0502020204030204" pitchFamily="34" charset="0"/>
              </a:rPr>
              <a:t>продлении </a:t>
            </a:r>
            <a:r>
              <a:rPr lang="ru-RU" sz="1500" dirty="0">
                <a:ea typeface="Calibri" panose="020F0502020204030204" pitchFamily="34" charset="0"/>
              </a:rPr>
              <a:t>срока действия вида на жительство</a:t>
            </a:r>
          </a:p>
          <a:p>
            <a:pPr marL="448056" indent="-288036">
              <a:lnSpc>
                <a:spcPct val="90000"/>
              </a:lnSpc>
              <a:spcBef>
                <a:spcPts val="1512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</a:rPr>
              <a:t>Досрочная </a:t>
            </a:r>
            <a:r>
              <a:rPr lang="ru-RU" sz="1700" dirty="0">
                <a:ea typeface="Calibri" panose="020F0502020204030204" pitchFamily="34" charset="0"/>
              </a:rPr>
              <a:t>доставке пенсий по фактическому месту жительства вне графика доставки пенсии в условиях введения чрезвычайной </a:t>
            </a:r>
            <a:r>
              <a:rPr lang="ru-RU" sz="1700" dirty="0" smtClean="0">
                <a:ea typeface="Calibri" panose="020F0502020204030204" pitchFamily="34" charset="0"/>
              </a:rPr>
              <a:t>ситуации</a:t>
            </a:r>
            <a:endParaRPr lang="ru-RU" sz="1700" dirty="0"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4401" y="2709087"/>
            <a:ext cx="1429103" cy="446882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– статья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250879" y="1650707"/>
            <a:ext cx="299149" cy="2763568"/>
          </a:xfrm>
          <a:prstGeom prst="rightBrace">
            <a:avLst>
              <a:gd name="adj1" fmla="val 34605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76800" tIns="38400" rIns="76800" bIns="38400" rtlCol="0" anchor="ctr"/>
          <a:lstStyle/>
          <a:p>
            <a:pPr algn="ctr"/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52301" y="5835462"/>
            <a:ext cx="1429103" cy="446882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– статья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2853" y="4862504"/>
            <a:ext cx="1946873" cy="446882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2400" dirty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статьи </a:t>
            </a:r>
            <a:r>
              <a:rPr lang="ru-RU" sz="2400" dirty="0" smtClean="0"/>
              <a:t>24, 25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611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51520" y="12700"/>
            <a:ext cx="8892480" cy="1143000"/>
          </a:xfrm>
        </p:spPr>
        <p:txBody>
          <a:bodyPr vert="horz" lIns="87268" tIns="43634" rIns="87268" bIns="43634" rtlCol="0" anchor="ctr">
            <a:noAutofit/>
          </a:bodyPr>
          <a:lstStyle/>
          <a:p>
            <a:pPr algn="ctr"/>
            <a:r>
              <a:rPr lang="ru-RU" sz="2000" dirty="0">
                <a:latin typeface="Bebas Neue Bold" panose="020B0606020202050201" pitchFamily="34" charset="-52"/>
                <a:cs typeface="Times New Roman" panose="02020603050405020304" pitchFamily="18" charset="0"/>
              </a:rPr>
              <a:t>Назначение ежемесячного пособия женщине, вставшей на учет в </a:t>
            </a:r>
            <a: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  <a:t>медицинской </a:t>
            </a:r>
            <a:r>
              <a:rPr lang="ru-RU" sz="2000" dirty="0">
                <a:latin typeface="Bebas Neue Bold" panose="020B0606020202050201" pitchFamily="34" charset="-52"/>
                <a:cs typeface="Times New Roman" panose="02020603050405020304" pitchFamily="18" charset="0"/>
              </a:rPr>
              <a:t>организации </a:t>
            </a:r>
            <a: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  <a:t>в ранние сроки беременности </a:t>
            </a:r>
            <a:b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</a:br>
            <a: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  <a:t>(до двенадцати недель)</a:t>
            </a:r>
            <a:endParaRPr lang="ru-RU" sz="2000" dirty="0">
              <a:latin typeface="Bebas Neue Bold" panose="020B0606020202050201" pitchFamily="34" charset="-52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0" y="932724"/>
            <a:ext cx="2260791" cy="863897"/>
          </a:xfrm>
          <a:prstGeom prst="homePlate">
            <a:avLst>
              <a:gd name="adj" fmla="val 4327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800" tIns="38400" rIns="76800" bIns="38400" anchor="ctr">
            <a:noAutofit/>
          </a:bodyPr>
          <a:lstStyle/>
          <a:p>
            <a:pPr marL="1334"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Послание Президента </a:t>
            </a:r>
            <a:b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</a:br>
            <a: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Федеральному Собранию</a:t>
            </a:r>
            <a:endParaRPr lang="ru-RU" sz="1200" b="1" dirty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marL="1334" algn="ctr"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21 </a:t>
            </a:r>
            <a:r>
              <a:rPr lang="ru-RU" sz="11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апреля </a:t>
            </a:r>
            <a:r>
              <a:rPr lang="ru-RU" sz="12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2021 </a:t>
            </a:r>
            <a:r>
              <a:rPr lang="ru-RU" sz="1100" dirty="0">
                <a:solidFill>
                  <a:schemeClr val="tx1"/>
                </a:solidFill>
                <a:latin typeface="Bebas Neue Bold" panose="020B0606020202050201" pitchFamily="34" charset="-52"/>
              </a:rPr>
              <a:t>года</a:t>
            </a:r>
            <a:endParaRPr lang="ru-RU" sz="12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412776"/>
            <a:ext cx="6560802" cy="1070347"/>
          </a:xfrm>
          <a:prstGeom prst="rect">
            <a:avLst/>
          </a:prstGeom>
          <a:noFill/>
          <a:effectLst/>
        </p:spPr>
        <p:txBody>
          <a:bodyPr wrap="square" lIns="76800" tIns="38400" rIns="76800" bIns="38400" anchor="ctr"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sz="1500" dirty="0" smtClean="0">
                <a:latin typeface="Bebas Neue Bold" panose="020B0606020202050201" pitchFamily="34" charset="-52"/>
              </a:rPr>
              <a:t>«…</a:t>
            </a:r>
            <a:r>
              <a:rPr lang="ru-RU" sz="1500" dirty="0">
                <a:latin typeface="Bebas Neue Bold" panose="020B0606020202050201" pitchFamily="34" charset="-52"/>
              </a:rPr>
              <a:t>Предлагаю предусмотреть для женщин, вставших на учёт в ранние сроки беременности и находящихся в трудной материальной ситуации, </a:t>
            </a:r>
            <a:r>
              <a:rPr lang="ru-RU" dirty="0">
                <a:latin typeface="Bebas Neue Bold" panose="020B0606020202050201" pitchFamily="34" charset="-52"/>
              </a:rPr>
              <a:t>ежемесячную выплату</a:t>
            </a:r>
            <a:r>
              <a:rPr lang="ru-RU" sz="1500" dirty="0">
                <a:latin typeface="Bebas Neue Bold" panose="020B0606020202050201" pitchFamily="34" charset="-52"/>
              </a:rPr>
              <a:t>. В среднем по стране размер такой выплаты составит </a:t>
            </a:r>
            <a:r>
              <a:rPr lang="ru-RU" dirty="0" smtClean="0">
                <a:latin typeface="Bebas Neue Bold" panose="020B0606020202050201" pitchFamily="34" charset="-52"/>
              </a:rPr>
              <a:t>6 350</a:t>
            </a:r>
            <a:r>
              <a:rPr lang="ru-RU" dirty="0">
                <a:latin typeface="Bebas Neue Bold" panose="020B0606020202050201" pitchFamily="34" charset="-52"/>
              </a:rPr>
              <a:t> рублей </a:t>
            </a:r>
            <a:r>
              <a:rPr lang="ru-RU" sz="1500" dirty="0">
                <a:latin typeface="Bebas Neue Bold" panose="020B0606020202050201" pitchFamily="34" charset="-52"/>
              </a:rPr>
              <a:t>в месяц…»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627976"/>
            <a:ext cx="1656184" cy="600768"/>
          </a:xfrm>
          <a:prstGeom prst="rect">
            <a:avLst/>
          </a:prstGeom>
          <a:noFill/>
        </p:spPr>
        <p:txBody>
          <a:bodyPr wrap="square" lIns="0" tIns="38399" rIns="0" bIns="38399" rtlCol="0">
            <a:spAutoFit/>
          </a:bodyPr>
          <a:lstStyle>
            <a:defPPr>
              <a:defRPr lang="ru-RU"/>
            </a:defPPr>
            <a:lvl1pPr>
              <a:defRPr sz="1600">
                <a:latin typeface="Bebas Neue Bold" panose="020B0606020202050201" pitchFamily="34" charset="-52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pPr defTabSz="768064">
              <a:lnSpc>
                <a:spcPct val="85000"/>
              </a:lnSpc>
            </a:pPr>
            <a:r>
              <a:rPr lang="ru-RU" sz="2000" b="1" dirty="0" smtClean="0"/>
              <a:t>Вступление в силу:</a:t>
            </a:r>
            <a:endParaRPr lang="en-US" sz="2000" kern="0" dirty="0"/>
          </a:p>
        </p:txBody>
      </p:sp>
      <p:sp>
        <p:nvSpPr>
          <p:cNvPr id="14" name="Freeform 3223"/>
          <p:cNvSpPr>
            <a:spLocks noChangeAspect="1" noEditPoints="1"/>
          </p:cNvSpPr>
          <p:nvPr/>
        </p:nvSpPr>
        <p:spPr bwMode="gray">
          <a:xfrm>
            <a:off x="1907704" y="2660915"/>
            <a:ext cx="151824" cy="190243"/>
          </a:xfrm>
          <a:custGeom>
            <a:avLst/>
            <a:gdLst>
              <a:gd name="T0" fmla="*/ 151 w 193"/>
              <a:gd name="T1" fmla="*/ 83 h 193"/>
              <a:gd name="T2" fmla="*/ 97 w 193"/>
              <a:gd name="T3" fmla="*/ 137 h 193"/>
              <a:gd name="T4" fmla="*/ 69 w 193"/>
              <a:gd name="T5" fmla="*/ 137 h 193"/>
              <a:gd name="T6" fmla="*/ 42 w 193"/>
              <a:gd name="T7" fmla="*/ 110 h 193"/>
              <a:gd name="T8" fmla="*/ 42 w 193"/>
              <a:gd name="T9" fmla="*/ 83 h 193"/>
              <a:gd name="T10" fmla="*/ 69 w 193"/>
              <a:gd name="T11" fmla="*/ 83 h 193"/>
              <a:gd name="T12" fmla="*/ 83 w 193"/>
              <a:gd name="T13" fmla="*/ 96 h 193"/>
              <a:gd name="T14" fmla="*/ 124 w 193"/>
              <a:gd name="T15" fmla="*/ 56 h 193"/>
              <a:gd name="T16" fmla="*/ 151 w 193"/>
              <a:gd name="T17" fmla="*/ 56 h 193"/>
              <a:gd name="T18" fmla="*/ 151 w 193"/>
              <a:gd name="T19" fmla="*/ 83 h 193"/>
              <a:gd name="T20" fmla="*/ 97 w 193"/>
              <a:gd name="T21" fmla="*/ 0 h 193"/>
              <a:gd name="T22" fmla="*/ 0 w 193"/>
              <a:gd name="T23" fmla="*/ 96 h 193"/>
              <a:gd name="T24" fmla="*/ 97 w 193"/>
              <a:gd name="T25" fmla="*/ 193 h 193"/>
              <a:gd name="T26" fmla="*/ 193 w 193"/>
              <a:gd name="T27" fmla="*/ 96 h 193"/>
              <a:gd name="T28" fmla="*/ 97 w 193"/>
              <a:gd name="T2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93">
                <a:moveTo>
                  <a:pt x="151" y="83"/>
                </a:moveTo>
                <a:cubicBezTo>
                  <a:pt x="97" y="137"/>
                  <a:pt x="97" y="137"/>
                  <a:pt x="97" y="137"/>
                </a:cubicBezTo>
                <a:cubicBezTo>
                  <a:pt x="89" y="145"/>
                  <a:pt x="77" y="145"/>
                  <a:pt x="69" y="13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5" y="102"/>
                  <a:pt x="35" y="90"/>
                  <a:pt x="42" y="83"/>
                </a:cubicBezTo>
                <a:cubicBezTo>
                  <a:pt x="50" y="75"/>
                  <a:pt x="62" y="75"/>
                  <a:pt x="69" y="83"/>
                </a:cubicBezTo>
                <a:cubicBezTo>
                  <a:pt x="83" y="96"/>
                  <a:pt x="83" y="96"/>
                  <a:pt x="83" y="9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31" y="48"/>
                  <a:pt x="144" y="48"/>
                  <a:pt x="151" y="56"/>
                </a:cubicBezTo>
                <a:cubicBezTo>
                  <a:pt x="159" y="63"/>
                  <a:pt x="159" y="75"/>
                  <a:pt x="151" y="83"/>
                </a:cubicBezTo>
                <a:close/>
                <a:moveTo>
                  <a:pt x="97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50"/>
                  <a:pt x="43" y="193"/>
                  <a:pt x="97" y="193"/>
                </a:cubicBezTo>
                <a:cubicBezTo>
                  <a:pt x="150" y="193"/>
                  <a:pt x="193" y="150"/>
                  <a:pt x="193" y="96"/>
                </a:cubicBezTo>
                <a:cubicBezTo>
                  <a:pt x="193" y="43"/>
                  <a:pt x="150" y="0"/>
                  <a:pt x="97" y="0"/>
                </a:cubicBez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797" tIns="38399" rIns="76797" bIns="38399" numCol="1" anchor="t" anchorCtr="0" compatLnSpc="1">
            <a:prstTxWarp prst="textNoShape">
              <a:avLst/>
            </a:prstTxWarp>
          </a:bodyPr>
          <a:lstStyle/>
          <a:p>
            <a:pPr defTabSz="768064">
              <a:defRPr/>
            </a:pPr>
            <a:endParaRPr lang="en-US" sz="900" kern="0" dirty="0">
              <a:solidFill>
                <a:schemeClr val="accent1"/>
              </a:solidFill>
              <a:latin typeface="Bebas Neue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9" y="3246621"/>
            <a:ext cx="6856063" cy="10008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/>
            <a:r>
              <a:rPr lang="ru-RU" sz="1500" dirty="0">
                <a:latin typeface="Bebas Neue Bold" panose="020B0606020202050201" pitchFamily="34" charset="-52"/>
              </a:rPr>
              <a:t>женщины, </a:t>
            </a:r>
            <a:r>
              <a:rPr lang="ru-RU" sz="1500" dirty="0" smtClean="0">
                <a:latin typeface="Bebas Neue Bold" panose="020B0606020202050201" pitchFamily="34" charset="-52"/>
              </a:rPr>
              <a:t>вставшие </a:t>
            </a:r>
            <a:r>
              <a:rPr lang="ru-RU" sz="1500" dirty="0">
                <a:latin typeface="Bebas Neue Bold" panose="020B0606020202050201" pitchFamily="34" charset="-52"/>
              </a:rPr>
              <a:t>на учет в медицинских организациях </a:t>
            </a:r>
            <a:r>
              <a:rPr lang="ru-RU" sz="1500" dirty="0" smtClean="0">
                <a:latin typeface="Bebas Neue Bold" panose="020B0606020202050201" pitchFamily="34" charset="-52"/>
              </a:rPr>
              <a:t>в </a:t>
            </a:r>
            <a:r>
              <a:rPr lang="ru-RU" sz="1500" dirty="0">
                <a:latin typeface="Bebas Neue Bold" panose="020B0606020202050201" pitchFamily="34" charset="-52"/>
              </a:rPr>
              <a:t>ранние сроки беременности (до двенадцати недель), в случае если срок их беременности составляет шесть и более недель и </a:t>
            </a:r>
            <a:r>
              <a:rPr lang="ru-RU" sz="1500" dirty="0" smtClean="0">
                <a:latin typeface="Bebas Neue Bold" panose="020B0606020202050201" pitchFamily="34" charset="-52"/>
              </a:rPr>
              <a:t>если </a:t>
            </a:r>
            <a:r>
              <a:rPr lang="ru-RU" sz="1500" dirty="0">
                <a:latin typeface="Bebas Neue Bold" panose="020B0606020202050201" pitchFamily="34" charset="-52"/>
              </a:rPr>
              <a:t>среднедушевой доход семьи </a:t>
            </a:r>
            <a:r>
              <a:rPr lang="en-US" sz="1500" dirty="0">
                <a:latin typeface="Bebas Neue Bold" panose="020B0606020202050201" pitchFamily="34" charset="-52"/>
              </a:rPr>
              <a:t>&lt; </a:t>
            </a:r>
            <a:r>
              <a:rPr lang="ru-RU" sz="1500" dirty="0" smtClean="0">
                <a:latin typeface="Bebas Neue Bold" panose="020B0606020202050201" pitchFamily="34" charset="-52"/>
              </a:rPr>
              <a:t>прожиточного минимума</a:t>
            </a:r>
            <a:endParaRPr lang="ru-RU" sz="1500" dirty="0">
              <a:latin typeface="Bebas Neue Bold" panose="020B0606020202050201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9" y="2564904"/>
            <a:ext cx="4278801" cy="3083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500" dirty="0" smtClean="0">
                <a:latin typeface="Bebas Neue Bold" panose="020B0606020202050201" pitchFamily="34" charset="-52"/>
              </a:rPr>
              <a:t>С 1 июля 2021 года</a:t>
            </a:r>
            <a:endParaRPr lang="ru-RU" sz="1500" dirty="0">
              <a:latin typeface="Bebas Neue Bold" panose="020B0606020202050201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3429000"/>
            <a:ext cx="1523889" cy="339158"/>
          </a:xfrm>
          <a:prstGeom prst="rect">
            <a:avLst/>
          </a:prstGeom>
          <a:noFill/>
        </p:spPr>
        <p:txBody>
          <a:bodyPr wrap="square" lIns="0" tIns="38399" rIns="0" bIns="38399" rtlCol="0">
            <a:spAutoFit/>
          </a:bodyPr>
          <a:lstStyle>
            <a:defPPr>
              <a:defRPr lang="ru-RU"/>
            </a:defPPr>
            <a:lvl1pPr>
              <a:defRPr sz="1600">
                <a:latin typeface="Bebas Neue Bold" panose="020B0606020202050201" pitchFamily="34" charset="-52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pPr defTabSz="768064">
              <a:lnSpc>
                <a:spcPct val="85000"/>
              </a:lnSpc>
            </a:pPr>
            <a:r>
              <a:rPr lang="ru-RU" sz="2000" b="1" dirty="0" smtClean="0"/>
              <a:t>Круг лиц:</a:t>
            </a:r>
            <a:endParaRPr lang="en-US" sz="2000" kern="0" dirty="0"/>
          </a:p>
        </p:txBody>
      </p:sp>
      <p:sp>
        <p:nvSpPr>
          <p:cNvPr id="18" name="Freeform 3223"/>
          <p:cNvSpPr>
            <a:spLocks noChangeAspect="1" noEditPoints="1"/>
          </p:cNvSpPr>
          <p:nvPr/>
        </p:nvSpPr>
        <p:spPr bwMode="gray">
          <a:xfrm>
            <a:off x="1907704" y="3430779"/>
            <a:ext cx="151824" cy="190243"/>
          </a:xfrm>
          <a:custGeom>
            <a:avLst/>
            <a:gdLst>
              <a:gd name="T0" fmla="*/ 151 w 193"/>
              <a:gd name="T1" fmla="*/ 83 h 193"/>
              <a:gd name="T2" fmla="*/ 97 w 193"/>
              <a:gd name="T3" fmla="*/ 137 h 193"/>
              <a:gd name="T4" fmla="*/ 69 w 193"/>
              <a:gd name="T5" fmla="*/ 137 h 193"/>
              <a:gd name="T6" fmla="*/ 42 w 193"/>
              <a:gd name="T7" fmla="*/ 110 h 193"/>
              <a:gd name="T8" fmla="*/ 42 w 193"/>
              <a:gd name="T9" fmla="*/ 83 h 193"/>
              <a:gd name="T10" fmla="*/ 69 w 193"/>
              <a:gd name="T11" fmla="*/ 83 h 193"/>
              <a:gd name="T12" fmla="*/ 83 w 193"/>
              <a:gd name="T13" fmla="*/ 96 h 193"/>
              <a:gd name="T14" fmla="*/ 124 w 193"/>
              <a:gd name="T15" fmla="*/ 56 h 193"/>
              <a:gd name="T16" fmla="*/ 151 w 193"/>
              <a:gd name="T17" fmla="*/ 56 h 193"/>
              <a:gd name="T18" fmla="*/ 151 w 193"/>
              <a:gd name="T19" fmla="*/ 83 h 193"/>
              <a:gd name="T20" fmla="*/ 97 w 193"/>
              <a:gd name="T21" fmla="*/ 0 h 193"/>
              <a:gd name="T22" fmla="*/ 0 w 193"/>
              <a:gd name="T23" fmla="*/ 96 h 193"/>
              <a:gd name="T24" fmla="*/ 97 w 193"/>
              <a:gd name="T25" fmla="*/ 193 h 193"/>
              <a:gd name="T26" fmla="*/ 193 w 193"/>
              <a:gd name="T27" fmla="*/ 96 h 193"/>
              <a:gd name="T28" fmla="*/ 97 w 193"/>
              <a:gd name="T2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93">
                <a:moveTo>
                  <a:pt x="151" y="83"/>
                </a:moveTo>
                <a:cubicBezTo>
                  <a:pt x="97" y="137"/>
                  <a:pt x="97" y="137"/>
                  <a:pt x="97" y="137"/>
                </a:cubicBezTo>
                <a:cubicBezTo>
                  <a:pt x="89" y="145"/>
                  <a:pt x="77" y="145"/>
                  <a:pt x="69" y="13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5" y="102"/>
                  <a:pt x="35" y="90"/>
                  <a:pt x="42" y="83"/>
                </a:cubicBezTo>
                <a:cubicBezTo>
                  <a:pt x="50" y="75"/>
                  <a:pt x="62" y="75"/>
                  <a:pt x="69" y="83"/>
                </a:cubicBezTo>
                <a:cubicBezTo>
                  <a:pt x="83" y="96"/>
                  <a:pt x="83" y="96"/>
                  <a:pt x="83" y="9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31" y="48"/>
                  <a:pt x="144" y="48"/>
                  <a:pt x="151" y="56"/>
                </a:cubicBezTo>
                <a:cubicBezTo>
                  <a:pt x="159" y="63"/>
                  <a:pt x="159" y="75"/>
                  <a:pt x="151" y="83"/>
                </a:cubicBezTo>
                <a:close/>
                <a:moveTo>
                  <a:pt x="97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50"/>
                  <a:pt x="43" y="193"/>
                  <a:pt x="97" y="193"/>
                </a:cubicBezTo>
                <a:cubicBezTo>
                  <a:pt x="150" y="193"/>
                  <a:pt x="193" y="150"/>
                  <a:pt x="193" y="96"/>
                </a:cubicBezTo>
                <a:cubicBezTo>
                  <a:pt x="193" y="43"/>
                  <a:pt x="150" y="0"/>
                  <a:pt x="97" y="0"/>
                </a:cubicBez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797" tIns="38399" rIns="76797" bIns="38399" numCol="1" anchor="t" anchorCtr="0" compatLnSpc="1">
            <a:prstTxWarp prst="textNoShape">
              <a:avLst/>
            </a:prstTxWarp>
          </a:bodyPr>
          <a:lstStyle/>
          <a:p>
            <a:pPr defTabSz="768064">
              <a:defRPr/>
            </a:pPr>
            <a:endParaRPr lang="en-US" sz="900" kern="0" dirty="0">
              <a:solidFill>
                <a:srgbClr val="5A5A5A"/>
              </a:solidFill>
              <a:latin typeface="Bebas Neue 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4965171"/>
            <a:ext cx="1944216" cy="154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8" tIns="43634" rIns="87268" bIns="43634" rtlCol="0" anchor="ctr"/>
          <a:lstStyle/>
          <a:p>
            <a:pPr algn="ctr"/>
            <a:endParaRPr lang="ru-RU" sz="1000" dirty="0">
              <a:latin typeface="Bebas Neue Bold" panose="020B0606020202050201" pitchFamily="34" charset="-52"/>
            </a:endParaRPr>
          </a:p>
          <a:p>
            <a:pPr algn="ctr"/>
            <a:endParaRPr lang="ru-RU" sz="1000" dirty="0">
              <a:latin typeface="Bebas Neue Bold" panose="020B0606020202050201" pitchFamily="34" charset="-52"/>
            </a:endParaRPr>
          </a:p>
          <a:p>
            <a:pPr algn="ctr"/>
            <a:endParaRPr lang="ru-RU" sz="1000" dirty="0">
              <a:latin typeface="Bebas Neue Bold" panose="020B0606020202050201" pitchFamily="34" charset="-52"/>
            </a:endParaRPr>
          </a:p>
        </p:txBody>
      </p:sp>
      <p:pic>
        <p:nvPicPr>
          <p:cNvPr id="23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49213"/>
            <a:ext cx="706172" cy="7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267744" y="4965171"/>
            <a:ext cx="5472608" cy="11855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2400" dirty="0" smtClean="0"/>
              <a:t>РАЗМЕР ВЫПЛАТЫ В САМАРСКОЙ ОБЛАСТИ СОСТАВЛЯЕТ </a:t>
            </a:r>
          </a:p>
          <a:p>
            <a:pPr algn="ctr"/>
            <a:r>
              <a:rPr lang="ru-RU" sz="2400" dirty="0" smtClean="0"/>
              <a:t>6063 РУБЛЯ</a:t>
            </a:r>
            <a:endParaRPr lang="ru-RU" sz="2000" dirty="0">
              <a:solidFill>
                <a:schemeClr val="accent1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76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88137" y="11880"/>
            <a:ext cx="7353745" cy="1143000"/>
          </a:xfrm>
        </p:spPr>
        <p:txBody>
          <a:bodyPr vert="horz" lIns="87268" tIns="43634" rIns="87268" bIns="43634" rtlCol="0" anchor="ctr">
            <a:noAutofit/>
          </a:bodyPr>
          <a:lstStyle/>
          <a:p>
            <a:pPr algn="ctr"/>
            <a:r>
              <a:rPr lang="ru-RU" sz="2000" dirty="0">
                <a:latin typeface="Bebas Neue Bold" panose="020B0606020202050201" pitchFamily="34" charset="-52"/>
                <a:cs typeface="Times New Roman" panose="02020603050405020304" pitchFamily="18" charset="0"/>
              </a:rPr>
              <a:t>Назначение ежемесячного </a:t>
            </a:r>
            <a: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  <a:t>пособия на ребенка </a:t>
            </a:r>
            <a:b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</a:br>
            <a:r>
              <a:rPr lang="ru-RU" sz="2000" dirty="0" smtClean="0">
                <a:latin typeface="Bebas Neue Bold" panose="020B0606020202050201" pitchFamily="34" charset="-52"/>
                <a:cs typeface="Times New Roman" panose="02020603050405020304" pitchFamily="18" charset="0"/>
              </a:rPr>
              <a:t>в возрасте от 8 до 17 лет</a:t>
            </a:r>
            <a:endParaRPr lang="ru-RU" sz="2000" dirty="0">
              <a:latin typeface="Bebas Neue Bold" panose="020B0606020202050201" pitchFamily="34" charset="-52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64152" y="1316965"/>
            <a:ext cx="2260791" cy="863897"/>
          </a:xfrm>
          <a:prstGeom prst="homePlate">
            <a:avLst>
              <a:gd name="adj" fmla="val 4327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800" tIns="38400" rIns="76800" bIns="38400" anchor="ctr">
            <a:noAutofit/>
          </a:bodyPr>
          <a:lstStyle/>
          <a:p>
            <a:pPr marL="1334"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Послание Президента </a:t>
            </a:r>
            <a:b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</a:br>
            <a:r>
              <a:rPr lang="ru-RU" sz="12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Федеральному Собранию</a:t>
            </a:r>
            <a:endParaRPr lang="ru-RU" sz="1200" b="1" dirty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marL="1334" algn="ctr"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21 </a:t>
            </a:r>
            <a:r>
              <a:rPr lang="ru-RU" sz="11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апреля </a:t>
            </a:r>
            <a:r>
              <a:rPr lang="ru-RU" sz="12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2021 </a:t>
            </a:r>
            <a:r>
              <a:rPr lang="ru-RU" sz="1100" dirty="0">
                <a:solidFill>
                  <a:schemeClr val="tx1"/>
                </a:solidFill>
                <a:latin typeface="Bebas Neue Bold" panose="020B0606020202050201" pitchFamily="34" charset="-52"/>
              </a:rPr>
              <a:t>года</a:t>
            </a:r>
            <a:endParaRPr lang="ru-RU" sz="12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302536"/>
            <a:ext cx="6336704" cy="1070347"/>
          </a:xfrm>
          <a:prstGeom prst="rect">
            <a:avLst/>
          </a:prstGeom>
          <a:noFill/>
          <a:effectLst/>
        </p:spPr>
        <p:txBody>
          <a:bodyPr wrap="square" lIns="76800" tIns="38400" rIns="76800" bIns="38400" anchor="ctr"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sz="1500" dirty="0" smtClean="0">
                <a:latin typeface="Bebas Neue Bold" panose="020B0606020202050201" pitchFamily="34" charset="-52"/>
              </a:rPr>
              <a:t>«…нужно отдельно поддержать те семьи, где мама и папа в одиночку воспитывают ребенка... Поэтому с 1 июля текущего года детям в возрасте от 8 до 16 лет включительно, растущим в таких семьях, будет назначена выплата. Ее размер в среднем по стране составит </a:t>
            </a:r>
            <a:r>
              <a:rPr lang="ru-RU" dirty="0" smtClean="0">
                <a:latin typeface="Bebas Neue Bold" panose="020B0606020202050201" pitchFamily="34" charset="-52"/>
              </a:rPr>
              <a:t>5 650 </a:t>
            </a:r>
            <a:r>
              <a:rPr lang="ru-RU" sz="1500" dirty="0" err="1" smtClean="0">
                <a:latin typeface="Bebas Neue Bold" panose="020B0606020202050201" pitchFamily="34" charset="-52"/>
              </a:rPr>
              <a:t>руб</a:t>
            </a:r>
            <a:r>
              <a:rPr lang="ru-RU" sz="1500" dirty="0">
                <a:latin typeface="Bebas Neue Bold" panose="020B0606020202050201" pitchFamily="34" charset="-52"/>
              </a:rPr>
              <a:t>…</a:t>
            </a:r>
            <a:r>
              <a:rPr lang="ru-RU" sz="1500" dirty="0" smtClean="0">
                <a:latin typeface="Bebas Neue Bold" panose="020B0606020202050201" pitchFamily="34" charset="-52"/>
              </a:rPr>
              <a:t>»</a:t>
            </a:r>
            <a:endParaRPr lang="ru-RU" sz="1500" dirty="0">
              <a:latin typeface="Bebas Neue Bold" panose="020B0606020202050201" pitchFamily="34" charset="-52"/>
            </a:endParaRPr>
          </a:p>
        </p:txBody>
      </p:sp>
      <p:sp>
        <p:nvSpPr>
          <p:cNvPr id="14" name="Freeform 3223"/>
          <p:cNvSpPr>
            <a:spLocks noChangeAspect="1" noEditPoints="1"/>
          </p:cNvSpPr>
          <p:nvPr/>
        </p:nvSpPr>
        <p:spPr bwMode="gray">
          <a:xfrm>
            <a:off x="1907704" y="2948947"/>
            <a:ext cx="151824" cy="190243"/>
          </a:xfrm>
          <a:custGeom>
            <a:avLst/>
            <a:gdLst>
              <a:gd name="T0" fmla="*/ 151 w 193"/>
              <a:gd name="T1" fmla="*/ 83 h 193"/>
              <a:gd name="T2" fmla="*/ 97 w 193"/>
              <a:gd name="T3" fmla="*/ 137 h 193"/>
              <a:gd name="T4" fmla="*/ 69 w 193"/>
              <a:gd name="T5" fmla="*/ 137 h 193"/>
              <a:gd name="T6" fmla="*/ 42 w 193"/>
              <a:gd name="T7" fmla="*/ 110 h 193"/>
              <a:gd name="T8" fmla="*/ 42 w 193"/>
              <a:gd name="T9" fmla="*/ 83 h 193"/>
              <a:gd name="T10" fmla="*/ 69 w 193"/>
              <a:gd name="T11" fmla="*/ 83 h 193"/>
              <a:gd name="T12" fmla="*/ 83 w 193"/>
              <a:gd name="T13" fmla="*/ 96 h 193"/>
              <a:gd name="T14" fmla="*/ 124 w 193"/>
              <a:gd name="T15" fmla="*/ 56 h 193"/>
              <a:gd name="T16" fmla="*/ 151 w 193"/>
              <a:gd name="T17" fmla="*/ 56 h 193"/>
              <a:gd name="T18" fmla="*/ 151 w 193"/>
              <a:gd name="T19" fmla="*/ 83 h 193"/>
              <a:gd name="T20" fmla="*/ 97 w 193"/>
              <a:gd name="T21" fmla="*/ 0 h 193"/>
              <a:gd name="T22" fmla="*/ 0 w 193"/>
              <a:gd name="T23" fmla="*/ 96 h 193"/>
              <a:gd name="T24" fmla="*/ 97 w 193"/>
              <a:gd name="T25" fmla="*/ 193 h 193"/>
              <a:gd name="T26" fmla="*/ 193 w 193"/>
              <a:gd name="T27" fmla="*/ 96 h 193"/>
              <a:gd name="T28" fmla="*/ 97 w 193"/>
              <a:gd name="T2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93">
                <a:moveTo>
                  <a:pt x="151" y="83"/>
                </a:moveTo>
                <a:cubicBezTo>
                  <a:pt x="97" y="137"/>
                  <a:pt x="97" y="137"/>
                  <a:pt x="97" y="137"/>
                </a:cubicBezTo>
                <a:cubicBezTo>
                  <a:pt x="89" y="145"/>
                  <a:pt x="77" y="145"/>
                  <a:pt x="69" y="13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5" y="102"/>
                  <a:pt x="35" y="90"/>
                  <a:pt x="42" y="83"/>
                </a:cubicBezTo>
                <a:cubicBezTo>
                  <a:pt x="50" y="75"/>
                  <a:pt x="62" y="75"/>
                  <a:pt x="69" y="83"/>
                </a:cubicBezTo>
                <a:cubicBezTo>
                  <a:pt x="83" y="96"/>
                  <a:pt x="83" y="96"/>
                  <a:pt x="83" y="9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31" y="48"/>
                  <a:pt x="144" y="48"/>
                  <a:pt x="151" y="56"/>
                </a:cubicBezTo>
                <a:cubicBezTo>
                  <a:pt x="159" y="63"/>
                  <a:pt x="159" y="75"/>
                  <a:pt x="151" y="83"/>
                </a:cubicBezTo>
                <a:close/>
                <a:moveTo>
                  <a:pt x="97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50"/>
                  <a:pt x="43" y="193"/>
                  <a:pt x="97" y="193"/>
                </a:cubicBezTo>
                <a:cubicBezTo>
                  <a:pt x="150" y="193"/>
                  <a:pt x="193" y="150"/>
                  <a:pt x="193" y="96"/>
                </a:cubicBezTo>
                <a:cubicBezTo>
                  <a:pt x="193" y="43"/>
                  <a:pt x="150" y="0"/>
                  <a:pt x="97" y="0"/>
                </a:cubicBez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797" tIns="38399" rIns="76797" bIns="38399" numCol="1" anchor="t" anchorCtr="0" compatLnSpc="1">
            <a:prstTxWarp prst="textNoShape">
              <a:avLst/>
            </a:prstTxWarp>
          </a:bodyPr>
          <a:lstStyle/>
          <a:p>
            <a:pPr defTabSz="768064">
              <a:defRPr/>
            </a:pPr>
            <a:endParaRPr lang="en-US" sz="900" kern="0" dirty="0">
              <a:solidFill>
                <a:schemeClr val="accent1"/>
              </a:solidFill>
              <a:latin typeface="Bebas Neue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0136" y="3438643"/>
            <a:ext cx="6885823" cy="10008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/>
            <a:r>
              <a:rPr lang="ru-RU" sz="1500" dirty="0">
                <a:latin typeface="Bebas Neue Bold" panose="020B0606020202050201" pitchFamily="34" charset="-52"/>
              </a:rPr>
              <a:t>Единственный родитель такого ребенка или родитель (законными представитель) такого ребенка, в отношении которого на основании судебного решения предусмотрена уплата алиментов, если среднедушевой доход семьи </a:t>
            </a:r>
            <a:r>
              <a:rPr lang="en-US" sz="1500" dirty="0">
                <a:latin typeface="Bebas Neue Bold" panose="020B0606020202050201" pitchFamily="34" charset="-52"/>
              </a:rPr>
              <a:t>&lt; </a:t>
            </a:r>
            <a:r>
              <a:rPr lang="ru-RU" sz="1500" dirty="0" smtClean="0">
                <a:latin typeface="Bebas Neue Bold" panose="020B0606020202050201" pitchFamily="34" charset="-52"/>
              </a:rPr>
              <a:t>прожиточного минимума</a:t>
            </a:r>
            <a:endParaRPr lang="ru-RU" sz="1500" dirty="0">
              <a:latin typeface="Bebas Neue Bold" panose="020B0606020202050201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9" y="2852936"/>
            <a:ext cx="4508841" cy="3083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500" dirty="0" smtClean="0">
                <a:latin typeface="Bebas Neue Bold" panose="020B0606020202050201" pitchFamily="34" charset="-52"/>
              </a:rPr>
              <a:t>С 1 июля 2021 года</a:t>
            </a:r>
            <a:endParaRPr lang="ru-RU" sz="1500" dirty="0">
              <a:latin typeface="Bebas Neue Bold" panose="020B0606020202050201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3525011"/>
            <a:ext cx="1518978" cy="339158"/>
          </a:xfrm>
          <a:prstGeom prst="rect">
            <a:avLst/>
          </a:prstGeom>
          <a:noFill/>
        </p:spPr>
        <p:txBody>
          <a:bodyPr wrap="square" lIns="0" tIns="38399" rIns="0" bIns="38399" rtlCol="0">
            <a:spAutoFit/>
          </a:bodyPr>
          <a:lstStyle>
            <a:defPPr>
              <a:defRPr lang="ru-RU"/>
            </a:defPPr>
            <a:lvl1pPr>
              <a:defRPr sz="1600">
                <a:latin typeface="Bebas Neue Bold" panose="020B0606020202050201" pitchFamily="34" charset="-52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pPr defTabSz="768064">
              <a:lnSpc>
                <a:spcPct val="85000"/>
              </a:lnSpc>
            </a:pPr>
            <a:r>
              <a:rPr lang="ru-RU" sz="2000" b="1" dirty="0" smtClean="0"/>
              <a:t>Круг лиц:</a:t>
            </a:r>
            <a:endParaRPr lang="en-US" sz="2000" kern="0" dirty="0"/>
          </a:p>
        </p:txBody>
      </p:sp>
      <p:sp>
        <p:nvSpPr>
          <p:cNvPr id="18" name="Freeform 3223"/>
          <p:cNvSpPr>
            <a:spLocks noChangeAspect="1" noEditPoints="1"/>
          </p:cNvSpPr>
          <p:nvPr/>
        </p:nvSpPr>
        <p:spPr bwMode="gray">
          <a:xfrm>
            <a:off x="1907704" y="3621021"/>
            <a:ext cx="151824" cy="190243"/>
          </a:xfrm>
          <a:custGeom>
            <a:avLst/>
            <a:gdLst>
              <a:gd name="T0" fmla="*/ 151 w 193"/>
              <a:gd name="T1" fmla="*/ 83 h 193"/>
              <a:gd name="T2" fmla="*/ 97 w 193"/>
              <a:gd name="T3" fmla="*/ 137 h 193"/>
              <a:gd name="T4" fmla="*/ 69 w 193"/>
              <a:gd name="T5" fmla="*/ 137 h 193"/>
              <a:gd name="T6" fmla="*/ 42 w 193"/>
              <a:gd name="T7" fmla="*/ 110 h 193"/>
              <a:gd name="T8" fmla="*/ 42 w 193"/>
              <a:gd name="T9" fmla="*/ 83 h 193"/>
              <a:gd name="T10" fmla="*/ 69 w 193"/>
              <a:gd name="T11" fmla="*/ 83 h 193"/>
              <a:gd name="T12" fmla="*/ 83 w 193"/>
              <a:gd name="T13" fmla="*/ 96 h 193"/>
              <a:gd name="T14" fmla="*/ 124 w 193"/>
              <a:gd name="T15" fmla="*/ 56 h 193"/>
              <a:gd name="T16" fmla="*/ 151 w 193"/>
              <a:gd name="T17" fmla="*/ 56 h 193"/>
              <a:gd name="T18" fmla="*/ 151 w 193"/>
              <a:gd name="T19" fmla="*/ 83 h 193"/>
              <a:gd name="T20" fmla="*/ 97 w 193"/>
              <a:gd name="T21" fmla="*/ 0 h 193"/>
              <a:gd name="T22" fmla="*/ 0 w 193"/>
              <a:gd name="T23" fmla="*/ 96 h 193"/>
              <a:gd name="T24" fmla="*/ 97 w 193"/>
              <a:gd name="T25" fmla="*/ 193 h 193"/>
              <a:gd name="T26" fmla="*/ 193 w 193"/>
              <a:gd name="T27" fmla="*/ 96 h 193"/>
              <a:gd name="T28" fmla="*/ 97 w 193"/>
              <a:gd name="T2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93">
                <a:moveTo>
                  <a:pt x="151" y="83"/>
                </a:moveTo>
                <a:cubicBezTo>
                  <a:pt x="97" y="137"/>
                  <a:pt x="97" y="137"/>
                  <a:pt x="97" y="137"/>
                </a:cubicBezTo>
                <a:cubicBezTo>
                  <a:pt x="89" y="145"/>
                  <a:pt x="77" y="145"/>
                  <a:pt x="69" y="13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5" y="102"/>
                  <a:pt x="35" y="90"/>
                  <a:pt x="42" y="83"/>
                </a:cubicBezTo>
                <a:cubicBezTo>
                  <a:pt x="50" y="75"/>
                  <a:pt x="62" y="75"/>
                  <a:pt x="69" y="83"/>
                </a:cubicBezTo>
                <a:cubicBezTo>
                  <a:pt x="83" y="96"/>
                  <a:pt x="83" y="96"/>
                  <a:pt x="83" y="9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31" y="48"/>
                  <a:pt x="144" y="48"/>
                  <a:pt x="151" y="56"/>
                </a:cubicBezTo>
                <a:cubicBezTo>
                  <a:pt x="159" y="63"/>
                  <a:pt x="159" y="75"/>
                  <a:pt x="151" y="83"/>
                </a:cubicBezTo>
                <a:close/>
                <a:moveTo>
                  <a:pt x="97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50"/>
                  <a:pt x="43" y="193"/>
                  <a:pt x="97" y="193"/>
                </a:cubicBezTo>
                <a:cubicBezTo>
                  <a:pt x="150" y="193"/>
                  <a:pt x="193" y="150"/>
                  <a:pt x="193" y="96"/>
                </a:cubicBezTo>
                <a:cubicBezTo>
                  <a:pt x="193" y="43"/>
                  <a:pt x="150" y="0"/>
                  <a:pt x="97" y="0"/>
                </a:cubicBezTo>
                <a:close/>
              </a:path>
            </a:pathLst>
          </a:custGeom>
          <a:solidFill>
            <a:schemeClr val="accent1"/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797" tIns="38399" rIns="76797" bIns="38399" numCol="1" anchor="t" anchorCtr="0" compatLnSpc="1">
            <a:prstTxWarp prst="textNoShape">
              <a:avLst/>
            </a:prstTxWarp>
          </a:bodyPr>
          <a:lstStyle/>
          <a:p>
            <a:pPr defTabSz="768064">
              <a:defRPr/>
            </a:pPr>
            <a:endParaRPr lang="en-US" sz="900" kern="0" dirty="0">
              <a:solidFill>
                <a:srgbClr val="5A5A5A"/>
              </a:solidFill>
              <a:latin typeface="Bebas Neue 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5107" y="4936027"/>
            <a:ext cx="1944216" cy="1541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68" tIns="43634" rIns="87268" bIns="43634" rtlCol="0" anchor="ctr"/>
          <a:lstStyle/>
          <a:p>
            <a:pPr algn="ctr"/>
            <a:endParaRPr lang="ru-RU" sz="1000" dirty="0">
              <a:latin typeface="Bebas Neue Bold" panose="020B0606020202050201" pitchFamily="34" charset="-52"/>
            </a:endParaRPr>
          </a:p>
          <a:p>
            <a:pPr algn="ctr"/>
            <a:endParaRPr lang="ru-RU" sz="1000" dirty="0">
              <a:latin typeface="Bebas Neue Bold" panose="020B0606020202050201" pitchFamily="34" charset="-52"/>
            </a:endParaRPr>
          </a:p>
          <a:p>
            <a:pPr algn="ctr"/>
            <a:endParaRPr lang="ru-RU" sz="1000" dirty="0">
              <a:latin typeface="Bebas Neue Bold" panose="020B0606020202050201" pitchFamily="34" charset="-52"/>
            </a:endParaRPr>
          </a:p>
        </p:txBody>
      </p:sp>
      <p:pic>
        <p:nvPicPr>
          <p:cNvPr id="23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480" y="5263364"/>
            <a:ext cx="706172" cy="7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512" y="2819997"/>
            <a:ext cx="1671544" cy="600768"/>
          </a:xfrm>
          <a:prstGeom prst="rect">
            <a:avLst/>
          </a:prstGeom>
          <a:noFill/>
        </p:spPr>
        <p:txBody>
          <a:bodyPr wrap="square" lIns="0" tIns="38399" rIns="0" bIns="38399" rtlCol="0">
            <a:spAutoFit/>
          </a:bodyPr>
          <a:lstStyle>
            <a:defPPr>
              <a:defRPr lang="ru-RU"/>
            </a:defPPr>
            <a:lvl1pPr>
              <a:defRPr sz="1600">
                <a:latin typeface="Bebas Neue Bold" panose="020B0606020202050201" pitchFamily="34" charset="-52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pPr defTabSz="768064">
              <a:lnSpc>
                <a:spcPct val="85000"/>
              </a:lnSpc>
            </a:pPr>
            <a:r>
              <a:rPr lang="ru-RU" sz="2000" b="1" dirty="0" smtClean="0"/>
              <a:t>Вступление в силу:</a:t>
            </a:r>
            <a:endParaRPr lang="en-US" sz="2000" kern="0" dirty="0"/>
          </a:p>
        </p:txBody>
      </p:sp>
      <p:sp>
        <p:nvSpPr>
          <p:cNvPr id="31" name="TextBox 30"/>
          <p:cNvSpPr txBox="1"/>
          <p:nvPr/>
        </p:nvSpPr>
        <p:spPr>
          <a:xfrm>
            <a:off x="2771800" y="5013176"/>
            <a:ext cx="5472608" cy="11855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2400" dirty="0" smtClean="0"/>
              <a:t>РАЗМЕР ВЫПЛАТЫ В САМАРСКОЙ ОБЛАСТИ СОСТАВЛЯЕТ</a:t>
            </a:r>
          </a:p>
          <a:p>
            <a:pPr algn="ctr"/>
            <a:r>
              <a:rPr lang="ru-RU" sz="2400" dirty="0" smtClean="0"/>
              <a:t>5500 РУБЛЕЙ</a:t>
            </a:r>
            <a:endParaRPr lang="ru-RU" sz="2000" dirty="0">
              <a:solidFill>
                <a:schemeClr val="accent1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09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559FD7A1-0BFE-490E-9BFF-2C0967BAAAB3}"/>
              </a:ext>
            </a:extLst>
          </p:cNvPr>
          <p:cNvSpPr>
            <a:spLocks noGrp="1"/>
          </p:cNvSpPr>
          <p:nvPr/>
        </p:nvSpPr>
        <p:spPr>
          <a:xfrm>
            <a:off x="757022" y="407634"/>
            <a:ext cx="7629956" cy="4189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b="1" kern="1200" dirty="0">
                <a:solidFill>
                  <a:srgbClr val="191A3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atin typeface="+mj-lt"/>
              </a:rPr>
              <a:t>Меры, планируемые к передаче в ПФР с 01.01.2022 г.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0702C0EB-4785-4DD7-8169-D5B674119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2745192"/>
              </p:ext>
            </p:extLst>
          </p:nvPr>
        </p:nvGraphicFramePr>
        <p:xfrm>
          <a:off x="312938" y="826583"/>
          <a:ext cx="8579542" cy="577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28">
                  <a:extLst>
                    <a:ext uri="{9D8B030D-6E8A-4147-A177-3AD203B41FA5}">
                      <a16:colId xmlns="" xmlns:a16="http://schemas.microsoft.com/office/drawing/2014/main" val="1419002457"/>
                    </a:ext>
                  </a:extLst>
                </a:gridCol>
                <a:gridCol w="1717589">
                  <a:extLst>
                    <a:ext uri="{9D8B030D-6E8A-4147-A177-3AD203B41FA5}">
                      <a16:colId xmlns="" xmlns:a16="http://schemas.microsoft.com/office/drawing/2014/main" val="1572551612"/>
                    </a:ext>
                  </a:extLst>
                </a:gridCol>
                <a:gridCol w="1647802">
                  <a:extLst>
                    <a:ext uri="{9D8B030D-6E8A-4147-A177-3AD203B41FA5}">
                      <a16:colId xmlns="" xmlns:a16="http://schemas.microsoft.com/office/drawing/2014/main" val="2912918971"/>
                    </a:ext>
                  </a:extLst>
                </a:gridCol>
                <a:gridCol w="2834523">
                  <a:extLst>
                    <a:ext uri="{9D8B030D-6E8A-4147-A177-3AD203B41FA5}">
                      <a16:colId xmlns="" xmlns:a16="http://schemas.microsoft.com/office/drawing/2014/main" val="2807374311"/>
                    </a:ext>
                  </a:extLst>
                </a:gridCol>
              </a:tblGrid>
              <a:tr h="592446">
                <a:tc>
                  <a:txBody>
                    <a:bodyPr/>
                    <a:lstStyle/>
                    <a:p>
                      <a:r>
                        <a:rPr lang="ru-RU" sz="1200" dirty="0"/>
                        <a:t>Тип меры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Количество мер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Сроки вывода на ЕПГУ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Этапность перевода в формат СК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888474283"/>
                  </a:ext>
                </a:extLst>
              </a:tr>
              <a:tr h="1092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Тип 1. Выплаты военнослужащим, семьям военнослужащих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мер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меры – 05.10.21(дети),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мер - 01.07.2023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01.01.22 – прием заявлений через фронт-офис + ЕПГУ по 2 мерам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далее – поэтапное подключение новых источников данных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31.12.2023 – полный переход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680665372"/>
                  </a:ext>
                </a:extLst>
              </a:tr>
              <a:tr h="74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Тип 2.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Компенсации лицам, подвергшимся репрессиям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нет в планах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01.01.22 – прием заявлений через фронт-офис, далее – поэтапное подключение новых источников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50314456"/>
                  </a:ext>
                </a:extLst>
              </a:tr>
              <a:tr h="890765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3. Выплаты семьям с детьми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меры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меры – 05.10.21,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мера  – 01.12.21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01.01.22- прием заявлений через ЕПГУ,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далее – поэтапное подключение новых источников данных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008035056"/>
                  </a:ext>
                </a:extLst>
              </a:tr>
              <a:tr h="10927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4. Выплаты лицам, подвергшимся радиационному воздействию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меры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мер - 01.07.22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мер - 01.12.22 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01.01.22 – прием заявлений через фронт-офис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01.01.23 – прием заявлений через ЕПГУ, ведение данных о «чернобыльцах» в ИС ПФР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07826006"/>
                  </a:ext>
                </a:extLst>
              </a:tr>
              <a:tr h="89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Тип 5. Компенсация ОСАГО инвалидам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 мера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01.07.22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01.01.22 – прием заявлений через фронт-офис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01.07.21 –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проактивное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назначение + заявление на ЕПГУ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69224831"/>
                  </a:ext>
                </a:extLst>
              </a:tr>
              <a:tr h="4621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 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мер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540310564"/>
                  </a:ext>
                </a:extLst>
              </a:tr>
            </a:tbl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60CE38-B80A-44CD-B294-50B653B8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1CE-A457-4BC2-9466-9BA78BE6D65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21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1560" y="188640"/>
            <a:ext cx="7918649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/>
              <a:t>Дополнено постановление Правительства Российской Федерации от 16 июля 2014 г. № 665 </a:t>
            </a:r>
          </a:p>
          <a:p>
            <a:pPr algn="ctr"/>
            <a:r>
              <a:rPr lang="ru-RU" sz="1200" i="1" dirty="0" smtClean="0"/>
              <a:t>(Постановление Правительства РФ от 4 марта 2021 г. № 322 вступило в силу с  18 марта 2021 г.)</a:t>
            </a:r>
          </a:p>
          <a:p>
            <a:pPr algn="ctr"/>
            <a:r>
              <a:rPr lang="ru-RU" sz="1400" b="1" dirty="0" smtClean="0">
                <a:solidFill>
                  <a:srgbClr val="214F87"/>
                </a:solidFill>
              </a:rPr>
              <a:t>«</a:t>
            </a:r>
            <a:r>
              <a:rPr lang="ru-RU" sz="1400" b="1" dirty="0">
                <a:solidFill>
                  <a:srgbClr val="214F87"/>
                </a:solidFill>
              </a:rPr>
              <a:t>О списках работ, производств, профессий, должностей, специальностей и учреждений (организаций), с учетом которых досрочно назначается страховая пенсия по старости, и правилах исчисления периодов работы (деятельности), дающей право на досрочное пенсионное обеспечение</a:t>
            </a:r>
            <a:r>
              <a:rPr lang="ru-RU" sz="1400" b="1" dirty="0" smtClean="0">
                <a:solidFill>
                  <a:srgbClr val="214F87"/>
                </a:solidFill>
              </a:rPr>
              <a:t>»</a:t>
            </a:r>
            <a:r>
              <a:rPr lang="ru-RU" sz="1750" b="1" dirty="0" smtClean="0">
                <a:solidFill>
                  <a:srgbClr val="214F87"/>
                </a:solidFill>
              </a:rPr>
              <a:t> </a:t>
            </a:r>
            <a:r>
              <a:rPr lang="ru-RU" sz="1750" b="1" dirty="0" smtClean="0">
                <a:solidFill>
                  <a:srgbClr val="C00000"/>
                </a:solidFill>
              </a:rPr>
              <a:t>пунктом 3 (1)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988840"/>
            <a:ext cx="809628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Изменяется порядок исчисления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latin typeface="Times New Roman"/>
              </a:rPr>
              <a:t>периодов работы, дающей право на досрочное пенсионное обеспечение в соответствии </a:t>
            </a:r>
            <a:endParaRPr lang="ru-RU" sz="2000" dirty="0" smtClean="0">
              <a:latin typeface="Times New Roman"/>
            </a:endParaRPr>
          </a:p>
          <a:p>
            <a:pPr algn="ctr"/>
            <a:r>
              <a:rPr lang="ru-RU" sz="2000" dirty="0" smtClean="0">
                <a:latin typeface="Times New Roman"/>
              </a:rPr>
              <a:t>со статьями 30 и 31 Федерального закона </a:t>
            </a:r>
          </a:p>
          <a:p>
            <a:pPr algn="ctr"/>
            <a:r>
              <a:rPr lang="ru-RU" sz="2000" dirty="0" smtClean="0">
                <a:latin typeface="Times New Roman"/>
              </a:rPr>
              <a:t>«О страховых пенсиях»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913" y="3518616"/>
            <a:ext cx="487265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</a:rPr>
              <a:t>В </a:t>
            </a:r>
            <a:r>
              <a:rPr lang="ru-RU" sz="1500" b="1" i="1" dirty="0" smtClean="0"/>
              <a:t>стаж </a:t>
            </a:r>
            <a:r>
              <a:rPr lang="ru-RU" sz="1500" b="1" i="1" dirty="0"/>
              <a:t>на соответствующих видах </a:t>
            </a:r>
            <a:r>
              <a:rPr lang="ru-RU" sz="1500" b="1" i="1" dirty="0" smtClean="0"/>
              <a:t>работ </a:t>
            </a:r>
            <a:r>
              <a:rPr lang="ru-RU" sz="1500" b="1" i="1" dirty="0" smtClean="0">
                <a:solidFill>
                  <a:srgbClr val="0000FF"/>
                </a:solidFill>
              </a:rPr>
              <a:t>включаются</a:t>
            </a:r>
            <a:r>
              <a:rPr lang="ru-RU" sz="1500" b="1" i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периоды </a:t>
            </a:r>
            <a:r>
              <a:rPr lang="ru-RU" sz="1500" dirty="0"/>
              <a:t>профессионального </a:t>
            </a:r>
            <a:endParaRPr lang="ru-RU" sz="1500" dirty="0" smtClean="0"/>
          </a:p>
          <a:p>
            <a:pPr algn="ctr"/>
            <a:r>
              <a:rPr lang="ru-RU" sz="1500" dirty="0" smtClean="0"/>
              <a:t>обучения и </a:t>
            </a:r>
            <a:r>
              <a:rPr lang="ru-RU" sz="1500" dirty="0"/>
              <a:t>дополнительного </a:t>
            </a:r>
            <a:endParaRPr lang="ru-RU" sz="1500" dirty="0" smtClean="0"/>
          </a:p>
          <a:p>
            <a:pPr algn="ctr"/>
            <a:r>
              <a:rPr lang="ru-RU" sz="1500" dirty="0" smtClean="0"/>
              <a:t>профессионального образования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989273"/>
            <a:ext cx="315775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Исключаются 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судебные</a:t>
            </a:r>
            <a:r>
              <a:rPr lang="ru-RU" dirty="0" smtClean="0">
                <a:solidFill>
                  <a:schemeClr val="tx1"/>
                </a:solidFill>
              </a:rPr>
              <a:t> споры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4792734"/>
            <a:ext cx="594839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500" b="1" i="1" dirty="0" smtClean="0"/>
              <a:t>Для отдельных профессиональных категорий </a:t>
            </a:r>
          </a:p>
          <a:p>
            <a:pPr algn="ctr"/>
            <a:r>
              <a:rPr lang="ru-RU" sz="1500" b="1" i="1" dirty="0" smtClean="0"/>
              <a:t>раньше приобретается  </a:t>
            </a:r>
            <a:r>
              <a:rPr lang="ru-RU" sz="1500" b="1" i="1" dirty="0" smtClean="0">
                <a:solidFill>
                  <a:srgbClr val="0000FF"/>
                </a:solidFill>
              </a:rPr>
              <a:t>требуемая </a:t>
            </a:r>
            <a:r>
              <a:rPr lang="ru-RU" sz="1500" dirty="0"/>
              <a:t>продолжительность стажа </a:t>
            </a:r>
            <a:r>
              <a:rPr lang="ru-RU" sz="1500" dirty="0" smtClean="0"/>
              <a:t>и страховая пенсия назначается в </a:t>
            </a:r>
            <a:r>
              <a:rPr lang="ru-RU" sz="1500" dirty="0"/>
              <a:t>более </a:t>
            </a:r>
            <a:r>
              <a:rPr lang="ru-RU" sz="1500" b="1" i="1" dirty="0">
                <a:solidFill>
                  <a:srgbClr val="0000FF"/>
                </a:solidFill>
              </a:rPr>
              <a:t>ранние </a:t>
            </a:r>
            <a:r>
              <a:rPr lang="ru-RU" sz="1500" b="1" i="1" dirty="0" smtClean="0">
                <a:solidFill>
                  <a:srgbClr val="0000FF"/>
                </a:solidFill>
              </a:rPr>
              <a:t>сроки </a:t>
            </a:r>
          </a:p>
          <a:p>
            <a:pPr algn="ctr"/>
            <a:r>
              <a:rPr lang="ru-RU" sz="1500" i="1" dirty="0" smtClean="0"/>
              <a:t>(педагогические, медицинские, творческие работники)  </a:t>
            </a:r>
            <a:endParaRPr lang="ru-RU" sz="1500" i="1" dirty="0"/>
          </a:p>
        </p:txBody>
      </p:sp>
    </p:spTree>
    <p:extLst>
      <p:ext uri="{BB962C8B-B14F-4D97-AF65-F5344CB8AC3E}">
        <p14:creationId xmlns="" xmlns:p14="http://schemas.microsoft.com/office/powerpoint/2010/main" val="18012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171" y="127902"/>
            <a:ext cx="74502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новому пункту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(1) постановления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665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в </a:t>
            </a:r>
            <a:r>
              <a:rPr lang="ru-RU" dirty="0"/>
              <a:t>стаж на соответствующих видах работ включаются </a:t>
            </a:r>
            <a:r>
              <a:rPr lang="ru-RU" b="1" dirty="0" smtClean="0">
                <a:solidFill>
                  <a:srgbClr val="C00000"/>
                </a:solidFill>
              </a:rPr>
              <a:t>периоды </a:t>
            </a:r>
            <a:r>
              <a:rPr lang="ru-RU" b="1" dirty="0">
                <a:solidFill>
                  <a:srgbClr val="C00000"/>
                </a:solidFill>
              </a:rPr>
              <a:t>профессионального обучения и дополнительного профессионального образования </a:t>
            </a:r>
            <a:r>
              <a:rPr lang="ru-RU" b="1" dirty="0" smtClean="0">
                <a:solidFill>
                  <a:srgbClr val="C00000"/>
                </a:solidFill>
              </a:rPr>
              <a:t>работников</a:t>
            </a:r>
            <a:r>
              <a:rPr lang="ru-RU" dirty="0" smtClean="0"/>
              <a:t>, которые являются </a:t>
            </a:r>
            <a:r>
              <a:rPr lang="ru-RU" dirty="0"/>
              <a:t>условием выполнения работниками определенных видов деятельности и </a:t>
            </a:r>
            <a:r>
              <a:rPr lang="ru-RU" dirty="0" smtClean="0"/>
              <a:t>обязанность </a:t>
            </a:r>
            <a:r>
              <a:rPr lang="ru-RU" dirty="0"/>
              <a:t>проведения которых возложена на работодателя в случаях, предусмотренных федеральными законами и иными нормативными правовыми актами Российской Федерации, </a:t>
            </a:r>
            <a:r>
              <a:rPr lang="ru-RU" dirty="0" smtClean="0"/>
              <a:t>в </a:t>
            </a:r>
            <a:r>
              <a:rPr lang="ru-RU" dirty="0"/>
              <a:t>течение которых работник </a:t>
            </a:r>
            <a:r>
              <a:rPr lang="ru-RU" dirty="0" smtClean="0"/>
              <a:t>не </a:t>
            </a:r>
            <a:r>
              <a:rPr lang="ru-RU" dirty="0"/>
              <a:t>выполнял работу, но за ним в соответствии с Трудовым кодексом Российской Федерации и иными нормативными правовыми актами, содержащими нормы трудового права, а также законодательными и иными нормативными правовыми актами СССР и РСФСР, действующими в части, не противоречащей Трудовому кодексу Российской Федерации, </a:t>
            </a:r>
            <a:r>
              <a:rPr lang="ru-RU" b="1" dirty="0" smtClean="0">
                <a:solidFill>
                  <a:srgbClr val="C00000"/>
                </a:solidFill>
              </a:rPr>
              <a:t>сохранялось </a:t>
            </a:r>
            <a:r>
              <a:rPr lang="ru-RU" b="1" dirty="0">
                <a:solidFill>
                  <a:srgbClr val="C00000"/>
                </a:solidFill>
              </a:rPr>
              <a:t>место работы (должность), средняя заработная плата и за него осуществлялась уплата страховых взносов на обязательное пенсионное страхование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633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484784"/>
            <a:ext cx="86353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	</a:t>
            </a:r>
            <a:r>
              <a:rPr lang="ru-RU" sz="2000" u="sng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Ведение сведений о трудовой деятельности регламентируется следующими федеральными законами, вступившими в силу 1 января 2020 года:</a:t>
            </a:r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Федеральный закон от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16 декабря 2019 г. № 439-ФЗ «О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внесении изменений в Трудовой кодекс Российской Федерации в части формирования сведений о трудовой деятельности в электронном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виде»;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Федеральный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закон от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16 декабря 2019 г. № 436-ФЗ «О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внесении изменений в Федеральный закон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«Об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индивидуальном (персонифицированном) учете в системе обязательного пенсионного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страхования»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626" y="-27382"/>
            <a:ext cx="9152626" cy="12388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algn="ctr" defTabSz="80010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«Электронная трудовая книжка»</a:t>
            </a:r>
          </a:p>
          <a:p>
            <a:pPr algn="ctr" defTabSz="800100">
              <a:defRPr/>
            </a:pPr>
            <a:endParaRPr lang="ru-RU" sz="3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2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E4D0B-7BB4-4AAA-AB88-86F7D6AE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СТРУКТУРА ПФР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8EEA436-FE7B-4BD7-A81B-B78674895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4552374"/>
              </p:ext>
            </p:extLst>
          </p:nvPr>
        </p:nvGraphicFramePr>
        <p:xfrm>
          <a:off x="457200" y="1335597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3DE6B3-A276-4AD6-AC5C-0FDBEE68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B7D-DAED-445A-B23D-BDA9E57A576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D4F84A4-0F82-4F48-9544-C43CF7D33CD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04662753"/>
              </p:ext>
            </p:extLst>
          </p:nvPr>
        </p:nvGraphicFramePr>
        <p:xfrm>
          <a:off x="457200" y="3212976"/>
          <a:ext cx="8229600" cy="3370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53823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2362" y="6525940"/>
            <a:ext cx="222126" cy="215428"/>
          </a:xfrm>
        </p:spPr>
        <p:txBody>
          <a:bodyPr/>
          <a:lstStyle/>
          <a:p>
            <a:fld id="{C6361860-60DE-4D35-9BDF-E286BDAF3237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1E229635-578D-4D2C-B7CB-72A093B41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731543"/>
              </p:ext>
            </p:extLst>
          </p:nvPr>
        </p:nvGraphicFramePr>
        <p:xfrm>
          <a:off x="70992" y="260648"/>
          <a:ext cx="9073008" cy="94507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73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ИНФОРМАЦИЯ ПО ПРЕДОСТАВЛЕНИЮ СВЕДЕНИЙ О ТРУДОВОЙ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46A2F0-C425-48A9-859F-177B6AC22849}"/>
              </a:ext>
            </a:extLst>
          </p:cNvPr>
          <p:cNvSpPr txBox="1"/>
          <p:nvPr/>
        </p:nvSpPr>
        <p:spPr>
          <a:xfrm>
            <a:off x="144016" y="2421853"/>
            <a:ext cx="370790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3,23 </a:t>
            </a:r>
            <a:r>
              <a:rPr lang="ru-RU" sz="4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млн </a:t>
            </a: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страхователей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FFB0B9-4CEB-463A-BFEA-8030587B9D46}"/>
              </a:ext>
            </a:extLst>
          </p:cNvPr>
          <p:cNvSpPr txBox="1"/>
          <p:nvPr/>
        </p:nvSpPr>
        <p:spPr>
          <a:xfrm>
            <a:off x="3995936" y="2233841"/>
            <a:ext cx="444517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4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на</a:t>
            </a:r>
            <a:r>
              <a:rPr lang="ru-RU" sz="4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60,69 млн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работников</a:t>
            </a:r>
          </a:p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83,1 млн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сведений</a:t>
            </a:r>
            <a:endParaRPr lang="ru-RU" sz="2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Стрелка вправо 12">
            <a:extLst>
              <a:ext uri="{FF2B5EF4-FFF2-40B4-BE49-F238E27FC236}">
                <a16:creationId xmlns="" xmlns:a16="http://schemas.microsoft.com/office/drawing/2014/main" id="{F61FE618-7677-46B4-828A-F8E0A00BEA6C}"/>
              </a:ext>
            </a:extLst>
          </p:cNvPr>
          <p:cNvSpPr/>
          <p:nvPr/>
        </p:nvSpPr>
        <p:spPr>
          <a:xfrm>
            <a:off x="3877266" y="2244511"/>
            <a:ext cx="622726" cy="611351"/>
          </a:xfrm>
          <a:prstGeom prst="rightArrow">
            <a:avLst/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bg1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B273987-D0C1-4E64-BC94-A66C34A6C6E5}"/>
              </a:ext>
            </a:extLst>
          </p:cNvPr>
          <p:cNvSpPr/>
          <p:nvPr/>
        </p:nvSpPr>
        <p:spPr>
          <a:xfrm>
            <a:off x="1475656" y="1369744"/>
            <a:ext cx="5832648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Сведения о трудовой деятельности представлены</a:t>
            </a:r>
            <a:endParaRPr lang="ru-RU" sz="20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7068CE-E552-4048-86CB-847AA20264AC}"/>
              </a:ext>
            </a:extLst>
          </p:cNvPr>
          <p:cNvSpPr/>
          <p:nvPr/>
        </p:nvSpPr>
        <p:spPr>
          <a:xfrm>
            <a:off x="1223850" y="3685362"/>
            <a:ext cx="6552283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Заявление о выборе формы ведения трудовой книжки </a:t>
            </a:r>
            <a:endParaRPr lang="ru-RU" sz="20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0EA0F9-75E7-4060-9469-E62E6F179AFC}"/>
              </a:ext>
            </a:extLst>
          </p:cNvPr>
          <p:cNvSpPr txBox="1"/>
          <p:nvPr/>
        </p:nvSpPr>
        <p:spPr>
          <a:xfrm>
            <a:off x="4860033" y="4219665"/>
            <a:ext cx="3661294" cy="1669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latin typeface="Franklin Gothic Book" panose="020B0503020102020204" pitchFamily="34" charset="0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3600" u="sng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8,1</a:t>
            </a:r>
            <a:r>
              <a:rPr lang="ru-RU" sz="2800" u="sng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млн чел</a:t>
            </a:r>
            <a:endParaRPr lang="ru-RU" sz="2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15,0 </a:t>
            </a:r>
            <a:r>
              <a:rPr lang="ru-RU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%) в электронном виде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B80735-EE13-4F2E-A0C0-38F634B3706A}"/>
              </a:ext>
            </a:extLst>
          </p:cNvPr>
          <p:cNvSpPr txBox="1"/>
          <p:nvPr/>
        </p:nvSpPr>
        <p:spPr>
          <a:xfrm>
            <a:off x="340769" y="4219665"/>
            <a:ext cx="4107655" cy="138499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600" b="1"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  <a:p>
            <a:r>
              <a:rPr lang="ru-RU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53,9 </a:t>
            </a:r>
            <a:r>
              <a:rPr lang="ru-RU" dirty="0">
                <a:solidFill>
                  <a:srgbClr val="002060"/>
                </a:solidFill>
              </a:rPr>
              <a:t>млн чел, из них: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9761832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1" y="825858"/>
            <a:ext cx="8726126" cy="9953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За непредставление </a:t>
            </a:r>
            <a:r>
              <a:rPr lang="ru-RU" sz="1600" dirty="0">
                <a:solidFill>
                  <a:prstClr val="black"/>
                </a:solidFill>
              </a:rPr>
              <a:t>в установленный срок либо представление неполных и (или) недостоверных </a:t>
            </a:r>
            <a:r>
              <a:rPr lang="ru-RU" sz="1600" dirty="0" smtClean="0">
                <a:solidFill>
                  <a:prstClr val="black"/>
                </a:solidFill>
              </a:rPr>
              <a:t>сведений о трудовой деятельности страхователь </a:t>
            </a:r>
            <a:r>
              <a:rPr lang="ru-RU" sz="1600" dirty="0">
                <a:solidFill>
                  <a:prstClr val="black"/>
                </a:solidFill>
              </a:rPr>
              <a:t>или его должностное лицо привлекается </a:t>
            </a:r>
            <a:r>
              <a:rPr lang="ru-RU" sz="1600" b="1" dirty="0">
                <a:solidFill>
                  <a:prstClr val="black"/>
                </a:solidFill>
              </a:rPr>
              <a:t>к </a:t>
            </a:r>
            <a:r>
              <a:rPr lang="ru-RU" sz="1600" b="1" dirty="0" smtClean="0">
                <a:solidFill>
                  <a:prstClr val="black"/>
                </a:solidFill>
              </a:rPr>
              <a:t>административной </a:t>
            </a:r>
            <a:r>
              <a:rPr lang="ru-RU" sz="1600" b="1" dirty="0">
                <a:solidFill>
                  <a:prstClr val="black"/>
                </a:solidFill>
              </a:rPr>
              <a:t>ответственности за нарушение трудового законодательства </a:t>
            </a:r>
            <a:r>
              <a:rPr lang="ru-RU" sz="1600" dirty="0">
                <a:solidFill>
                  <a:prstClr val="black"/>
                </a:solidFill>
              </a:rPr>
              <a:t>и иных нормативных правовых актов, содержащих нормы трудового </a:t>
            </a:r>
            <a:r>
              <a:rPr lang="ru-RU" sz="1600" dirty="0" smtClean="0">
                <a:solidFill>
                  <a:prstClr val="black"/>
                </a:solidFill>
              </a:rPr>
              <a:t>права (статья 17 </a:t>
            </a:r>
            <a:r>
              <a:rPr lang="ru-RU" sz="1600" dirty="0">
                <a:solidFill>
                  <a:prstClr val="black"/>
                </a:solidFill>
              </a:rPr>
              <a:t>Федерального закона № 27-ФЗ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4726" y="2053383"/>
            <a:ext cx="7133738" cy="5306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Обязанность ПФР </a:t>
            </a:r>
            <a:r>
              <a:rPr lang="ru-RU" dirty="0">
                <a:solidFill>
                  <a:prstClr val="black"/>
                </a:solidFill>
              </a:rPr>
              <a:t>(статья 16 Федерального закона № 27-ФЗ)</a:t>
            </a:r>
          </a:p>
        </p:txBody>
      </p:sp>
      <p:sp>
        <p:nvSpPr>
          <p:cNvPr id="8" name="Заголовок 1"/>
          <p:cNvSpPr txBox="1">
            <a:spLocks noChangeArrowheads="1"/>
          </p:cNvSpPr>
          <p:nvPr/>
        </p:nvSpPr>
        <p:spPr bwMode="auto">
          <a:xfrm>
            <a:off x="228600" y="238632"/>
            <a:ext cx="8839200" cy="53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Proxima Nova"/>
              </a:rPr>
              <a:t>Взаимодействие ПФР и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Proxima Nova"/>
              </a:rPr>
              <a:t>Роструда (передача </a:t>
            </a: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Proxima Nova"/>
              </a:rPr>
              <a:t>правонарушений)</a:t>
            </a:r>
          </a:p>
        </p:txBody>
      </p:sp>
      <p:sp>
        <p:nvSpPr>
          <p:cNvPr id="115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6897326" y="6330714"/>
            <a:ext cx="2057400" cy="365125"/>
          </a:xfrm>
        </p:spPr>
        <p:txBody>
          <a:bodyPr/>
          <a:lstStyle/>
          <a:p>
            <a:fld id="{C39C6ED5-8FC2-4F1D-8503-FF10359BB02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4" name="Picture 2" descr="https://rostrud.gov.ru/local/templates/rostrud_new/img/icon/logo-pr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1228725" cy="125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 descr="https://rbsmi.ru/upload/iblock/9e8/9e88971535c9daddd5d98d818802c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58" r="17944"/>
          <a:stretch>
            <a:fillRect/>
          </a:stretch>
        </p:blipFill>
        <p:spPr bwMode="auto">
          <a:xfrm>
            <a:off x="414971" y="3356992"/>
            <a:ext cx="10953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724659" y="3930380"/>
            <a:ext cx="2497931" cy="1600438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2600" b="1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неполных и (или) недостоверных сведений о трудовой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6"/>
          <p:cNvSpPr txBox="1">
            <a:spLocks noChangeArrowheads="1"/>
          </p:cNvSpPr>
          <p:nvPr/>
        </p:nvSpPr>
        <p:spPr bwMode="auto">
          <a:xfrm>
            <a:off x="7340352" y="3645024"/>
            <a:ext cx="18036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itchFamily="34" charset="0"/>
              </a:rPr>
              <a:t>Привлечение к административной ответственности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4659" y="2684194"/>
            <a:ext cx="2497931" cy="1384995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2600" b="1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непредставление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установленный срок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о трудовой деятельности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47664" y="5733256"/>
            <a:ext cx="6341269" cy="461963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посредством СМЭВ 3.0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134038" y="3068960"/>
            <a:ext cx="1920439" cy="1800200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</a:rPr>
              <a:t>в течение пяти рабочих дней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 дня </a:t>
            </a:r>
            <a:r>
              <a:rPr lang="ru-RU" sz="1400" dirty="0">
                <a:solidFill>
                  <a:prstClr val="black"/>
                </a:solidFill>
              </a:rPr>
              <a:t>выявления нарушения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52149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3551"/>
          </a:xfrm>
        </p:spPr>
        <p:txBody>
          <a:bodyPr>
            <a:noAutofit/>
          </a:bodyPr>
          <a:lstStyle/>
          <a:p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ea typeface="Proxima Nova"/>
              </a:rPr>
              <a:t>Взаимодействие ПФР и Роструда (передача правонарушений)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771" y="836242"/>
            <a:ext cx="8517878" cy="11693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Проблема Роструда: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Большое </a:t>
            </a:r>
            <a:r>
              <a:rPr lang="ru-RU" sz="1600" b="1" dirty="0">
                <a:solidFill>
                  <a:schemeClr val="tx1"/>
                </a:solidFill>
              </a:rPr>
              <a:t>количество поступающих от ПФР административных </a:t>
            </a:r>
            <a:r>
              <a:rPr lang="ru-RU" sz="1600" b="1" dirty="0" smtClean="0">
                <a:solidFill>
                  <a:schemeClr val="tx1"/>
                </a:solidFill>
              </a:rPr>
              <a:t>правонарушений;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Нехватка кадров для проведения работ по привлечению к ответственности 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81743"/>
            <a:ext cx="7992888" cy="7861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Инициатива по изменению норм КоАП: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Пенсионный </a:t>
            </a:r>
            <a:r>
              <a:rPr lang="ru-RU" sz="1600" b="1" dirty="0">
                <a:solidFill>
                  <a:prstClr val="black"/>
                </a:solidFill>
              </a:rPr>
              <a:t>Фонд Российской Федерации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Федеральная служба по труду и </a:t>
            </a:r>
            <a:r>
              <a:rPr lang="ru-RU" sz="1600" b="1" dirty="0" smtClean="0">
                <a:solidFill>
                  <a:prstClr val="black"/>
                </a:solidFill>
              </a:rPr>
              <a:t>занятости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887" y="3290139"/>
            <a:ext cx="7979636" cy="1367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ПФР подготовил </a:t>
            </a:r>
            <a:r>
              <a:rPr lang="ru-RU" sz="1600" b="1" dirty="0" smtClean="0">
                <a:solidFill>
                  <a:schemeClr val="tx2"/>
                </a:solidFill>
              </a:rPr>
              <a:t>законопроект «О </a:t>
            </a:r>
            <a:r>
              <a:rPr lang="ru-RU" sz="1600" b="1" dirty="0">
                <a:solidFill>
                  <a:schemeClr val="tx2"/>
                </a:solidFill>
              </a:rPr>
              <a:t>внесении изменений в Кодекс Российской Федерации об административных правонарушениях», предусматривающий принятие Рострудом постановлений о привлечении к административной ответственности должностных лиц страхователей в связи с правонарушениями, предусмотренными частью 2 статьи 15.33.2 </a:t>
            </a:r>
            <a:r>
              <a:rPr lang="ru-RU" sz="1600" b="1" dirty="0" smtClean="0">
                <a:solidFill>
                  <a:schemeClr val="tx2"/>
                </a:solidFill>
              </a:rPr>
              <a:t>КоАП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3093" y="4906089"/>
            <a:ext cx="8517878" cy="8669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Предлагаемый проектом ФЗ </a:t>
            </a:r>
            <a:r>
              <a:rPr lang="ru-RU" sz="2000" b="1" dirty="0" smtClean="0">
                <a:solidFill>
                  <a:srgbClr val="FF0000"/>
                </a:solidFill>
              </a:rPr>
              <a:t>порядок </a:t>
            </a:r>
            <a:r>
              <a:rPr lang="ru-RU" sz="2000" b="1" dirty="0">
                <a:solidFill>
                  <a:srgbClr val="FF0000"/>
                </a:solidFill>
              </a:rPr>
              <a:t>аналогичен порядку привлечения к административной ответственности за нарушение ПДД</a:t>
            </a:r>
          </a:p>
        </p:txBody>
      </p:sp>
    </p:spTree>
    <p:extLst>
      <p:ext uri="{BB962C8B-B14F-4D97-AF65-F5344CB8AC3E}">
        <p14:creationId xmlns="" xmlns:p14="http://schemas.microsoft.com/office/powerpoint/2010/main" val="374911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376827" y="3540436"/>
            <a:ext cx="2655261" cy="2014330"/>
            <a:chOff x="530087" y="1563756"/>
            <a:chExt cx="3540348" cy="2014330"/>
          </a:xfrm>
        </p:grpSpPr>
        <p:sp>
          <p:nvSpPr>
            <p:cNvPr id="12" name="Rectangle 11"/>
            <p:cNvSpPr/>
            <p:nvPr/>
          </p:nvSpPr>
          <p:spPr>
            <a:xfrm>
              <a:off x="530087" y="1563756"/>
              <a:ext cx="3444268" cy="2014330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61092" y="1748837"/>
              <a:ext cx="29093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+mj-lt"/>
                </a:rPr>
                <a:t>50</a:t>
              </a:r>
              <a:r>
                <a:rPr lang="ru-RU" sz="1100" b="1" dirty="0">
                  <a:solidFill>
                    <a:srgbClr val="FF0000"/>
                  </a:solidFill>
                  <a:latin typeface="+mj-lt"/>
                </a:rPr>
                <a:t>% </a:t>
              </a:r>
              <a:r>
                <a:rPr lang="ru-RU" sz="1100" b="1" dirty="0" smtClean="0">
                  <a:solidFill>
                    <a:srgbClr val="215CC0"/>
                  </a:solidFill>
                  <a:latin typeface="+mj-lt"/>
                </a:rPr>
                <a:t>от суммы наложенного </a:t>
              </a:r>
            </a:p>
            <a:p>
              <a:r>
                <a:rPr lang="ru-RU" sz="1100" b="1" dirty="0" smtClean="0">
                  <a:solidFill>
                    <a:srgbClr val="215CC0"/>
                  </a:solidFill>
                  <a:latin typeface="+mj-lt"/>
                </a:rPr>
                <a:t>административного </a:t>
              </a:r>
              <a:r>
                <a:rPr lang="ru-RU" sz="1100" b="1" dirty="0">
                  <a:solidFill>
                    <a:srgbClr val="215CC0"/>
                  </a:solidFill>
                  <a:latin typeface="+mj-lt"/>
                </a:rPr>
                <a:t>штрафа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4596" y="2434170"/>
              <a:ext cx="3091423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4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В случае уплаты штрафа </a:t>
              </a:r>
              <a:r>
                <a:rPr lang="ru-RU" sz="14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не </a:t>
              </a:r>
              <a:r>
                <a:rPr lang="ru-RU" sz="14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позднее 20 дней </a:t>
              </a:r>
              <a:r>
                <a:rPr lang="ru-RU" sz="14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со </a:t>
              </a:r>
              <a:r>
                <a:rPr lang="ru-RU" sz="14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дня вынесения </a:t>
              </a:r>
              <a:r>
                <a:rPr lang="ru-RU" sz="14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постановления</a:t>
              </a:r>
              <a:endParaRPr lang="ru-RU" sz="1400" b="1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6405849" y="3525143"/>
            <a:ext cx="2443609" cy="2193853"/>
            <a:chOff x="8142845" y="1563756"/>
            <a:chExt cx="3128066" cy="2193853"/>
          </a:xfrm>
        </p:grpSpPr>
        <p:sp>
          <p:nvSpPr>
            <p:cNvPr id="22" name="Rectangle 21"/>
            <p:cNvSpPr/>
            <p:nvPr/>
          </p:nvSpPr>
          <p:spPr>
            <a:xfrm>
              <a:off x="8142845" y="1563756"/>
              <a:ext cx="3128066" cy="2014330"/>
            </a:xfrm>
            <a:prstGeom prst="rect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5"/>
            <p:cNvGrpSpPr/>
            <p:nvPr/>
          </p:nvGrpSpPr>
          <p:grpSpPr>
            <a:xfrm>
              <a:off x="8397882" y="1793225"/>
              <a:ext cx="493374" cy="490648"/>
              <a:chOff x="5583238" y="17463"/>
              <a:chExt cx="862013" cy="857250"/>
            </a:xfrm>
            <a:solidFill>
              <a:schemeClr val="accent3"/>
            </a:solidFill>
          </p:grpSpPr>
          <p:sp>
            <p:nvSpPr>
              <p:cNvPr id="47" name="Freeform 32"/>
              <p:cNvSpPr>
                <a:spLocks noEditPoints="1"/>
              </p:cNvSpPr>
              <p:nvPr/>
            </p:nvSpPr>
            <p:spPr bwMode="auto">
              <a:xfrm>
                <a:off x="5583238" y="17463"/>
                <a:ext cx="862013" cy="857250"/>
              </a:xfrm>
              <a:custGeom>
                <a:avLst/>
                <a:gdLst>
                  <a:gd name="T0" fmla="*/ 127 w 254"/>
                  <a:gd name="T1" fmla="*/ 16 h 252"/>
                  <a:gd name="T2" fmla="*/ 156 w 254"/>
                  <a:gd name="T3" fmla="*/ 79 h 252"/>
                  <a:gd name="T4" fmla="*/ 170 w 254"/>
                  <a:gd name="T5" fmla="*/ 90 h 252"/>
                  <a:gd name="T6" fmla="*/ 237 w 254"/>
                  <a:gd name="T7" fmla="*/ 100 h 252"/>
                  <a:gd name="T8" fmla="*/ 188 w 254"/>
                  <a:gd name="T9" fmla="*/ 149 h 252"/>
                  <a:gd name="T10" fmla="*/ 183 w 254"/>
                  <a:gd name="T11" fmla="*/ 164 h 252"/>
                  <a:gd name="T12" fmla="*/ 203 w 254"/>
                  <a:gd name="T13" fmla="*/ 236 h 252"/>
                  <a:gd name="T14" fmla="*/ 136 w 254"/>
                  <a:gd name="T15" fmla="*/ 198 h 252"/>
                  <a:gd name="T16" fmla="*/ 127 w 254"/>
                  <a:gd name="T17" fmla="*/ 196 h 252"/>
                  <a:gd name="T18" fmla="*/ 118 w 254"/>
                  <a:gd name="T19" fmla="*/ 198 h 252"/>
                  <a:gd name="T20" fmla="*/ 55 w 254"/>
                  <a:gd name="T21" fmla="*/ 236 h 252"/>
                  <a:gd name="T22" fmla="*/ 71 w 254"/>
                  <a:gd name="T23" fmla="*/ 164 h 252"/>
                  <a:gd name="T24" fmla="*/ 66 w 254"/>
                  <a:gd name="T25" fmla="*/ 149 h 252"/>
                  <a:gd name="T26" fmla="*/ 17 w 254"/>
                  <a:gd name="T27" fmla="*/ 100 h 252"/>
                  <a:gd name="T28" fmla="*/ 84 w 254"/>
                  <a:gd name="T29" fmla="*/ 90 h 252"/>
                  <a:gd name="T30" fmla="*/ 98 w 254"/>
                  <a:gd name="T31" fmla="*/ 79 h 252"/>
                  <a:gd name="T32" fmla="*/ 127 w 254"/>
                  <a:gd name="T33" fmla="*/ 16 h 252"/>
                  <a:gd name="T34" fmla="*/ 127 w 254"/>
                  <a:gd name="T35" fmla="*/ 0 h 252"/>
                  <a:gd name="T36" fmla="*/ 127 w 254"/>
                  <a:gd name="T37" fmla="*/ 0 h 252"/>
                  <a:gd name="T38" fmla="*/ 113 w 254"/>
                  <a:gd name="T39" fmla="*/ 10 h 252"/>
                  <a:gd name="T40" fmla="*/ 84 w 254"/>
                  <a:gd name="T41" fmla="*/ 73 h 252"/>
                  <a:gd name="T42" fmla="*/ 82 w 254"/>
                  <a:gd name="T43" fmla="*/ 74 h 252"/>
                  <a:gd name="T44" fmla="*/ 15 w 254"/>
                  <a:gd name="T45" fmla="*/ 84 h 252"/>
                  <a:gd name="T46" fmla="*/ 2 w 254"/>
                  <a:gd name="T47" fmla="*/ 95 h 252"/>
                  <a:gd name="T48" fmla="*/ 6 w 254"/>
                  <a:gd name="T49" fmla="*/ 111 h 252"/>
                  <a:gd name="T50" fmla="*/ 55 w 254"/>
                  <a:gd name="T51" fmla="*/ 160 h 252"/>
                  <a:gd name="T52" fmla="*/ 56 w 254"/>
                  <a:gd name="T53" fmla="*/ 162 h 252"/>
                  <a:gd name="T54" fmla="*/ 40 w 254"/>
                  <a:gd name="T55" fmla="*/ 233 h 252"/>
                  <a:gd name="T56" fmla="*/ 46 w 254"/>
                  <a:gd name="T57" fmla="*/ 249 h 252"/>
                  <a:gd name="T58" fmla="*/ 55 w 254"/>
                  <a:gd name="T59" fmla="*/ 252 h 252"/>
                  <a:gd name="T60" fmla="*/ 63 w 254"/>
                  <a:gd name="T61" fmla="*/ 250 h 252"/>
                  <a:gd name="T62" fmla="*/ 126 w 254"/>
                  <a:gd name="T63" fmla="*/ 212 h 252"/>
                  <a:gd name="T64" fmla="*/ 127 w 254"/>
                  <a:gd name="T65" fmla="*/ 212 h 252"/>
                  <a:gd name="T66" fmla="*/ 129 w 254"/>
                  <a:gd name="T67" fmla="*/ 213 h 252"/>
                  <a:gd name="T68" fmla="*/ 195 w 254"/>
                  <a:gd name="T69" fmla="*/ 250 h 252"/>
                  <a:gd name="T70" fmla="*/ 203 w 254"/>
                  <a:gd name="T71" fmla="*/ 252 h 252"/>
                  <a:gd name="T72" fmla="*/ 213 w 254"/>
                  <a:gd name="T73" fmla="*/ 249 h 252"/>
                  <a:gd name="T74" fmla="*/ 218 w 254"/>
                  <a:gd name="T75" fmla="*/ 232 h 252"/>
                  <a:gd name="T76" fmla="*/ 199 w 254"/>
                  <a:gd name="T77" fmla="*/ 161 h 252"/>
                  <a:gd name="T78" fmla="*/ 200 w 254"/>
                  <a:gd name="T79" fmla="*/ 160 h 252"/>
                  <a:gd name="T80" fmla="*/ 249 w 254"/>
                  <a:gd name="T81" fmla="*/ 111 h 252"/>
                  <a:gd name="T82" fmla="*/ 252 w 254"/>
                  <a:gd name="T83" fmla="*/ 95 h 252"/>
                  <a:gd name="T84" fmla="*/ 240 w 254"/>
                  <a:gd name="T85" fmla="*/ 84 h 252"/>
                  <a:gd name="T86" fmla="*/ 173 w 254"/>
                  <a:gd name="T87" fmla="*/ 74 h 252"/>
                  <a:gd name="T88" fmla="*/ 171 w 254"/>
                  <a:gd name="T89" fmla="*/ 73 h 252"/>
                  <a:gd name="T90" fmla="*/ 142 w 254"/>
                  <a:gd name="T91" fmla="*/ 10 h 252"/>
                  <a:gd name="T92" fmla="*/ 127 w 254"/>
                  <a:gd name="T9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4" h="252">
                    <a:moveTo>
                      <a:pt x="127" y="16"/>
                    </a:moveTo>
                    <a:cubicBezTo>
                      <a:pt x="156" y="79"/>
                      <a:pt x="156" y="79"/>
                      <a:pt x="156" y="79"/>
                    </a:cubicBezTo>
                    <a:cubicBezTo>
                      <a:pt x="159" y="85"/>
                      <a:pt x="164" y="89"/>
                      <a:pt x="170" y="90"/>
                    </a:cubicBezTo>
                    <a:cubicBezTo>
                      <a:pt x="237" y="100"/>
                      <a:pt x="237" y="100"/>
                      <a:pt x="237" y="100"/>
                    </a:cubicBez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4" y="153"/>
                      <a:pt x="182" y="159"/>
                      <a:pt x="183" y="164"/>
                    </a:cubicBezTo>
                    <a:cubicBezTo>
                      <a:pt x="203" y="236"/>
                      <a:pt x="203" y="236"/>
                      <a:pt x="203" y="236"/>
                    </a:cubicBezTo>
                    <a:cubicBezTo>
                      <a:pt x="136" y="198"/>
                      <a:pt x="136" y="198"/>
                      <a:pt x="136" y="198"/>
                    </a:cubicBezTo>
                    <a:cubicBezTo>
                      <a:pt x="133" y="197"/>
                      <a:pt x="130" y="196"/>
                      <a:pt x="127" y="196"/>
                    </a:cubicBezTo>
                    <a:cubicBezTo>
                      <a:pt x="124" y="196"/>
                      <a:pt x="121" y="197"/>
                      <a:pt x="118" y="198"/>
                    </a:cubicBezTo>
                    <a:cubicBezTo>
                      <a:pt x="55" y="236"/>
                      <a:pt x="55" y="236"/>
                      <a:pt x="55" y="236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2" y="159"/>
                      <a:pt x="70" y="153"/>
                      <a:pt x="66" y="149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90" y="89"/>
                      <a:pt x="96" y="85"/>
                      <a:pt x="98" y="79"/>
                    </a:cubicBezTo>
                    <a:cubicBezTo>
                      <a:pt x="127" y="16"/>
                      <a:pt x="127" y="16"/>
                      <a:pt x="127" y="16"/>
                    </a:cubicBezTo>
                    <a:moveTo>
                      <a:pt x="127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1" y="0"/>
                      <a:pt x="115" y="4"/>
                      <a:pt x="113" y="10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3" y="73"/>
                      <a:pt x="83" y="74"/>
                      <a:pt x="82" y="74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9" y="85"/>
                      <a:pt x="4" y="89"/>
                      <a:pt x="2" y="95"/>
                    </a:cubicBezTo>
                    <a:cubicBezTo>
                      <a:pt x="0" y="100"/>
                      <a:pt x="2" y="107"/>
                      <a:pt x="6" y="111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61"/>
                      <a:pt x="56" y="161"/>
                      <a:pt x="56" y="162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8" y="239"/>
                      <a:pt x="41" y="246"/>
                      <a:pt x="46" y="249"/>
                    </a:cubicBezTo>
                    <a:cubicBezTo>
                      <a:pt x="49" y="251"/>
                      <a:pt x="52" y="252"/>
                      <a:pt x="55" y="252"/>
                    </a:cubicBezTo>
                    <a:cubicBezTo>
                      <a:pt x="58" y="252"/>
                      <a:pt x="61" y="252"/>
                      <a:pt x="63" y="250"/>
                    </a:cubicBezTo>
                    <a:cubicBezTo>
                      <a:pt x="126" y="212"/>
                      <a:pt x="126" y="212"/>
                      <a:pt x="126" y="212"/>
                    </a:cubicBezTo>
                    <a:cubicBezTo>
                      <a:pt x="126" y="212"/>
                      <a:pt x="127" y="212"/>
                      <a:pt x="127" y="212"/>
                    </a:cubicBezTo>
                    <a:cubicBezTo>
                      <a:pt x="128" y="212"/>
                      <a:pt x="128" y="212"/>
                      <a:pt x="129" y="213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7" y="252"/>
                      <a:pt x="200" y="252"/>
                      <a:pt x="203" y="252"/>
                    </a:cubicBezTo>
                    <a:cubicBezTo>
                      <a:pt x="206" y="252"/>
                      <a:pt x="210" y="251"/>
                      <a:pt x="213" y="249"/>
                    </a:cubicBezTo>
                    <a:cubicBezTo>
                      <a:pt x="218" y="245"/>
                      <a:pt x="220" y="238"/>
                      <a:pt x="218" y="232"/>
                    </a:cubicBezTo>
                    <a:cubicBezTo>
                      <a:pt x="199" y="161"/>
                      <a:pt x="199" y="161"/>
                      <a:pt x="199" y="161"/>
                    </a:cubicBezTo>
                    <a:cubicBezTo>
                      <a:pt x="199" y="161"/>
                      <a:pt x="199" y="161"/>
                      <a:pt x="200" y="160"/>
                    </a:cubicBezTo>
                    <a:cubicBezTo>
                      <a:pt x="249" y="111"/>
                      <a:pt x="249" y="111"/>
                      <a:pt x="249" y="111"/>
                    </a:cubicBezTo>
                    <a:cubicBezTo>
                      <a:pt x="253" y="107"/>
                      <a:pt x="254" y="100"/>
                      <a:pt x="252" y="95"/>
                    </a:cubicBezTo>
                    <a:cubicBezTo>
                      <a:pt x="251" y="89"/>
                      <a:pt x="246" y="85"/>
                      <a:pt x="240" y="8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2" y="74"/>
                      <a:pt x="171" y="73"/>
                      <a:pt x="171" y="73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39" y="4"/>
                      <a:pt x="133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"/>
              <p:cNvSpPr>
                <a:spLocks noEditPoints="1"/>
              </p:cNvSpPr>
              <p:nvPr/>
            </p:nvSpPr>
            <p:spPr bwMode="auto">
              <a:xfrm>
                <a:off x="5800726" y="173038"/>
                <a:ext cx="227013" cy="228600"/>
              </a:xfrm>
              <a:custGeom>
                <a:avLst/>
                <a:gdLst>
                  <a:gd name="T0" fmla="*/ 4 w 67"/>
                  <a:gd name="T1" fmla="*/ 67 h 67"/>
                  <a:gd name="T2" fmla="*/ 0 w 67"/>
                  <a:gd name="T3" fmla="*/ 64 h 67"/>
                  <a:gd name="T4" fmla="*/ 3 w 67"/>
                  <a:gd name="T5" fmla="*/ 60 h 67"/>
                  <a:gd name="T6" fmla="*/ 30 w 67"/>
                  <a:gd name="T7" fmla="*/ 55 h 67"/>
                  <a:gd name="T8" fmla="*/ 38 w 67"/>
                  <a:gd name="T9" fmla="*/ 50 h 67"/>
                  <a:gd name="T10" fmla="*/ 53 w 67"/>
                  <a:gd name="T11" fmla="*/ 22 h 67"/>
                  <a:gd name="T12" fmla="*/ 58 w 67"/>
                  <a:gd name="T13" fmla="*/ 20 h 67"/>
                  <a:gd name="T14" fmla="*/ 60 w 67"/>
                  <a:gd name="T15" fmla="*/ 26 h 67"/>
                  <a:gd name="T16" fmla="*/ 45 w 67"/>
                  <a:gd name="T17" fmla="*/ 54 h 67"/>
                  <a:gd name="T18" fmla="*/ 31 w 67"/>
                  <a:gd name="T19" fmla="*/ 63 h 67"/>
                  <a:gd name="T20" fmla="*/ 4 w 67"/>
                  <a:gd name="T21" fmla="*/ 67 h 67"/>
                  <a:gd name="T22" fmla="*/ 4 w 67"/>
                  <a:gd name="T23" fmla="*/ 67 h 67"/>
                  <a:gd name="T24" fmla="*/ 60 w 67"/>
                  <a:gd name="T25" fmla="*/ 15 h 67"/>
                  <a:gd name="T26" fmla="*/ 58 w 67"/>
                  <a:gd name="T27" fmla="*/ 15 h 67"/>
                  <a:gd name="T28" fmla="*/ 56 w 67"/>
                  <a:gd name="T29" fmla="*/ 9 h 67"/>
                  <a:gd name="T30" fmla="*/ 59 w 67"/>
                  <a:gd name="T31" fmla="*/ 3 h 67"/>
                  <a:gd name="T32" fmla="*/ 65 w 67"/>
                  <a:gd name="T33" fmla="*/ 1 h 67"/>
                  <a:gd name="T34" fmla="*/ 66 w 67"/>
                  <a:gd name="T35" fmla="*/ 7 h 67"/>
                  <a:gd name="T36" fmla="*/ 64 w 67"/>
                  <a:gd name="T37" fmla="*/ 13 h 67"/>
                  <a:gd name="T38" fmla="*/ 60 w 67"/>
                  <a:gd name="T39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67">
                    <a:moveTo>
                      <a:pt x="4" y="67"/>
                    </a:moveTo>
                    <a:cubicBezTo>
                      <a:pt x="2" y="67"/>
                      <a:pt x="0" y="66"/>
                      <a:pt x="0" y="64"/>
                    </a:cubicBezTo>
                    <a:cubicBezTo>
                      <a:pt x="0" y="62"/>
                      <a:pt x="1" y="60"/>
                      <a:pt x="3" y="60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3" y="55"/>
                      <a:pt x="36" y="53"/>
                      <a:pt x="38" y="50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4" y="20"/>
                      <a:pt x="57" y="19"/>
                      <a:pt x="58" y="20"/>
                    </a:cubicBezTo>
                    <a:cubicBezTo>
                      <a:pt x="60" y="21"/>
                      <a:pt x="61" y="24"/>
                      <a:pt x="60" y="26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9"/>
                      <a:pt x="37" y="63"/>
                      <a:pt x="31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lose/>
                    <a:moveTo>
                      <a:pt x="60" y="15"/>
                    </a:moveTo>
                    <a:cubicBezTo>
                      <a:pt x="59" y="15"/>
                      <a:pt x="59" y="15"/>
                      <a:pt x="58" y="15"/>
                    </a:cubicBezTo>
                    <a:cubicBezTo>
                      <a:pt x="56" y="14"/>
                      <a:pt x="55" y="11"/>
                      <a:pt x="56" y="9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0" y="1"/>
                      <a:pt x="62" y="0"/>
                      <a:pt x="65" y="1"/>
                    </a:cubicBezTo>
                    <a:cubicBezTo>
                      <a:pt x="67" y="2"/>
                      <a:pt x="67" y="5"/>
                      <a:pt x="66" y="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4"/>
                      <a:pt x="61" y="15"/>
                      <a:pt x="6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8191947" y="1611629"/>
              <a:ext cx="30348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Штраф уплачивается</a:t>
              </a:r>
            </a:p>
            <a:p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 </a:t>
              </a:r>
              <a:r>
                <a:rPr lang="ru-RU" sz="1600" b="1" dirty="0">
                  <a:solidFill>
                    <a:srgbClr val="987AAE"/>
                  </a:solidFill>
                  <a:latin typeface="+mj-lt"/>
                </a:rPr>
                <a:t>в полном размере 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307593" y="2434170"/>
              <a:ext cx="2766129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В случае уплаты штрафа по истечении 20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дней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со дня вынесения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постановления</a:t>
              </a:r>
              <a:endPara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3215284" y="1043833"/>
            <a:ext cx="2843654" cy="2014330"/>
            <a:chOff x="4377361" y="962983"/>
            <a:chExt cx="3791539" cy="2014330"/>
          </a:xfrm>
        </p:grpSpPr>
        <p:sp>
          <p:nvSpPr>
            <p:cNvPr id="28" name="Rectangle 27"/>
            <p:cNvSpPr/>
            <p:nvPr/>
          </p:nvSpPr>
          <p:spPr>
            <a:xfrm>
              <a:off x="4377361" y="962983"/>
              <a:ext cx="3628370" cy="2014330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Группа 13"/>
            <p:cNvGrpSpPr/>
            <p:nvPr/>
          </p:nvGrpSpPr>
          <p:grpSpPr>
            <a:xfrm>
              <a:off x="4461727" y="1048891"/>
              <a:ext cx="3707173" cy="1843399"/>
              <a:chOff x="4461727" y="1048891"/>
              <a:chExt cx="3707172" cy="184339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521862" y="1048891"/>
                <a:ext cx="647037" cy="5035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32047" y="1100626"/>
                <a:ext cx="626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8" name="Group 58"/>
              <p:cNvGrpSpPr/>
              <p:nvPr/>
            </p:nvGrpSpPr>
            <p:grpSpPr>
              <a:xfrm>
                <a:off x="4461727" y="1079013"/>
                <a:ext cx="423092" cy="551026"/>
                <a:chOff x="11255376" y="0"/>
                <a:chExt cx="666750" cy="868363"/>
              </a:xfrm>
              <a:solidFill>
                <a:schemeClr val="accent5"/>
              </a:solidFill>
            </p:grpSpPr>
            <p:sp>
              <p:nvSpPr>
                <p:cNvPr id="60" name="Freeform 16"/>
                <p:cNvSpPr>
                  <a:spLocks noEditPoints="1"/>
                </p:cNvSpPr>
                <p:nvPr/>
              </p:nvSpPr>
              <p:spPr bwMode="auto">
                <a:xfrm>
                  <a:off x="11255376" y="0"/>
                  <a:ext cx="666750" cy="666750"/>
                </a:xfrm>
                <a:custGeom>
                  <a:avLst/>
                  <a:gdLst>
                    <a:gd name="T0" fmla="*/ 98 w 196"/>
                    <a:gd name="T1" fmla="*/ 16 h 196"/>
                    <a:gd name="T2" fmla="*/ 180 w 196"/>
                    <a:gd name="T3" fmla="*/ 98 h 196"/>
                    <a:gd name="T4" fmla="*/ 98 w 196"/>
                    <a:gd name="T5" fmla="*/ 180 h 196"/>
                    <a:gd name="T6" fmla="*/ 16 w 196"/>
                    <a:gd name="T7" fmla="*/ 98 h 196"/>
                    <a:gd name="T8" fmla="*/ 98 w 196"/>
                    <a:gd name="T9" fmla="*/ 16 h 196"/>
                    <a:gd name="T10" fmla="*/ 98 w 196"/>
                    <a:gd name="T11" fmla="*/ 0 h 196"/>
                    <a:gd name="T12" fmla="*/ 0 w 196"/>
                    <a:gd name="T13" fmla="*/ 98 h 196"/>
                    <a:gd name="T14" fmla="*/ 98 w 196"/>
                    <a:gd name="T15" fmla="*/ 196 h 196"/>
                    <a:gd name="T16" fmla="*/ 196 w 196"/>
                    <a:gd name="T17" fmla="*/ 98 h 196"/>
                    <a:gd name="T18" fmla="*/ 98 w 196"/>
                    <a:gd name="T1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6" h="196">
                      <a:moveTo>
                        <a:pt x="98" y="16"/>
                      </a:moveTo>
                      <a:cubicBezTo>
                        <a:pt x="143" y="16"/>
                        <a:pt x="180" y="53"/>
                        <a:pt x="180" y="98"/>
                      </a:cubicBezTo>
                      <a:cubicBezTo>
                        <a:pt x="180" y="143"/>
                        <a:pt x="143" y="180"/>
                        <a:pt x="98" y="180"/>
                      </a:cubicBezTo>
                      <a:cubicBezTo>
                        <a:pt x="52" y="180"/>
                        <a:pt x="16" y="143"/>
                        <a:pt x="16" y="98"/>
                      </a:cubicBezTo>
                      <a:cubicBezTo>
                        <a:pt x="16" y="53"/>
                        <a:pt x="52" y="16"/>
                        <a:pt x="98" y="16"/>
                      </a:cubicBezTo>
                      <a:moveTo>
                        <a:pt x="98" y="0"/>
                      </a:moveTo>
                      <a:cubicBezTo>
                        <a:pt x="44" y="0"/>
                        <a:pt x="0" y="44"/>
                        <a:pt x="0" y="98"/>
                      </a:cubicBezTo>
                      <a:cubicBezTo>
                        <a:pt x="0" y="152"/>
                        <a:pt x="44" y="196"/>
                        <a:pt x="98" y="196"/>
                      </a:cubicBezTo>
                      <a:cubicBezTo>
                        <a:pt x="152" y="196"/>
                        <a:pt x="196" y="152"/>
                        <a:pt x="196" y="98"/>
                      </a:cubicBezTo>
                      <a:cubicBezTo>
                        <a:pt x="196" y="44"/>
                        <a:pt x="15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7"/>
                <p:cNvSpPr>
                  <a:spLocks/>
                </p:cNvSpPr>
                <p:nvPr/>
              </p:nvSpPr>
              <p:spPr bwMode="auto">
                <a:xfrm>
                  <a:off x="11531601" y="115888"/>
                  <a:ext cx="39688" cy="26988"/>
                </a:xfrm>
                <a:custGeom>
                  <a:avLst/>
                  <a:gdLst>
                    <a:gd name="T0" fmla="*/ 4 w 12"/>
                    <a:gd name="T1" fmla="*/ 8 h 8"/>
                    <a:gd name="T2" fmla="*/ 0 w 12"/>
                    <a:gd name="T3" fmla="*/ 4 h 8"/>
                    <a:gd name="T4" fmla="*/ 3 w 12"/>
                    <a:gd name="T5" fmla="*/ 0 h 8"/>
                    <a:gd name="T6" fmla="*/ 8 w 12"/>
                    <a:gd name="T7" fmla="*/ 0 h 8"/>
                    <a:gd name="T8" fmla="*/ 12 w 12"/>
                    <a:gd name="T9" fmla="*/ 4 h 8"/>
                    <a:gd name="T10" fmla="*/ 8 w 12"/>
                    <a:gd name="T11" fmla="*/ 8 h 8"/>
                    <a:gd name="T12" fmla="*/ 4 w 12"/>
                    <a:gd name="T13" fmla="*/ 8 h 8"/>
                    <a:gd name="T14" fmla="*/ 4 w 1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8">
                      <a:moveTo>
                        <a:pt x="4" y="8"/>
                      </a:move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8" y="0"/>
                      </a:cubicBezTo>
                      <a:cubicBezTo>
                        <a:pt x="10" y="0"/>
                        <a:pt x="12" y="1"/>
                        <a:pt x="12" y="4"/>
                      </a:cubicBezTo>
                      <a:cubicBezTo>
                        <a:pt x="12" y="6"/>
                        <a:pt x="10" y="8"/>
                        <a:pt x="8" y="8"/>
                      </a:cubicBezTo>
                      <a:cubicBezTo>
                        <a:pt x="7" y="8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8"/>
                <p:cNvSpPr>
                  <a:spLocks/>
                </p:cNvSpPr>
                <p:nvPr/>
              </p:nvSpPr>
              <p:spPr bwMode="auto">
                <a:xfrm>
                  <a:off x="11368088" y="128588"/>
                  <a:ext cx="131763" cy="187325"/>
                </a:xfrm>
                <a:custGeom>
                  <a:avLst/>
                  <a:gdLst>
                    <a:gd name="T0" fmla="*/ 4 w 39"/>
                    <a:gd name="T1" fmla="*/ 55 h 55"/>
                    <a:gd name="T2" fmla="*/ 0 w 39"/>
                    <a:gd name="T3" fmla="*/ 51 h 55"/>
                    <a:gd name="T4" fmla="*/ 33 w 39"/>
                    <a:gd name="T5" fmla="*/ 1 h 55"/>
                    <a:gd name="T6" fmla="*/ 38 w 39"/>
                    <a:gd name="T7" fmla="*/ 3 h 55"/>
                    <a:gd name="T8" fmla="*/ 36 w 39"/>
                    <a:gd name="T9" fmla="*/ 8 h 55"/>
                    <a:gd name="T10" fmla="*/ 8 w 39"/>
                    <a:gd name="T11" fmla="*/ 51 h 55"/>
                    <a:gd name="T12" fmla="*/ 4 w 39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55">
                      <a:moveTo>
                        <a:pt x="4" y="55"/>
                      </a:moveTo>
                      <a:cubicBezTo>
                        <a:pt x="2" y="55"/>
                        <a:pt x="0" y="54"/>
                        <a:pt x="0" y="51"/>
                      </a:cubicBezTo>
                      <a:cubicBezTo>
                        <a:pt x="0" y="30"/>
                        <a:pt x="13" y="10"/>
                        <a:pt x="33" y="1"/>
                      </a:cubicBezTo>
                      <a:cubicBezTo>
                        <a:pt x="35" y="0"/>
                        <a:pt x="37" y="1"/>
                        <a:pt x="38" y="3"/>
                      </a:cubicBezTo>
                      <a:cubicBezTo>
                        <a:pt x="39" y="5"/>
                        <a:pt x="38" y="7"/>
                        <a:pt x="36" y="8"/>
                      </a:cubicBezTo>
                      <a:cubicBezTo>
                        <a:pt x="19" y="16"/>
                        <a:pt x="8" y="33"/>
                        <a:pt x="8" y="51"/>
                      </a:cubicBezTo>
                      <a:cubicBezTo>
                        <a:pt x="8" y="54"/>
                        <a:pt x="6" y="55"/>
                        <a:pt x="4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9"/>
                <p:cNvSpPr>
                  <a:spLocks/>
                </p:cNvSpPr>
                <p:nvPr/>
              </p:nvSpPr>
              <p:spPr bwMode="auto">
                <a:xfrm>
                  <a:off x="11428413" y="592138"/>
                  <a:ext cx="306388" cy="263525"/>
                </a:xfrm>
                <a:custGeom>
                  <a:avLst/>
                  <a:gdLst>
                    <a:gd name="T0" fmla="*/ 69 w 90"/>
                    <a:gd name="T1" fmla="*/ 77 h 77"/>
                    <a:gd name="T2" fmla="*/ 21 w 90"/>
                    <a:gd name="T3" fmla="*/ 77 h 77"/>
                    <a:gd name="T4" fmla="*/ 13 w 90"/>
                    <a:gd name="T5" fmla="*/ 71 h 77"/>
                    <a:gd name="T6" fmla="*/ 1 w 90"/>
                    <a:gd name="T7" fmla="*/ 12 h 77"/>
                    <a:gd name="T8" fmla="*/ 7 w 90"/>
                    <a:gd name="T9" fmla="*/ 2 h 77"/>
                    <a:gd name="T10" fmla="*/ 17 w 90"/>
                    <a:gd name="T11" fmla="*/ 9 h 77"/>
                    <a:gd name="T12" fmla="*/ 27 w 90"/>
                    <a:gd name="T13" fmla="*/ 61 h 77"/>
                    <a:gd name="T14" fmla="*/ 63 w 90"/>
                    <a:gd name="T15" fmla="*/ 61 h 77"/>
                    <a:gd name="T16" fmla="*/ 73 w 90"/>
                    <a:gd name="T17" fmla="*/ 7 h 77"/>
                    <a:gd name="T18" fmla="*/ 82 w 90"/>
                    <a:gd name="T19" fmla="*/ 1 h 77"/>
                    <a:gd name="T20" fmla="*/ 89 w 90"/>
                    <a:gd name="T21" fmla="*/ 10 h 77"/>
                    <a:gd name="T22" fmla="*/ 77 w 90"/>
                    <a:gd name="T23" fmla="*/ 71 h 77"/>
                    <a:gd name="T24" fmla="*/ 69 w 90"/>
                    <a:gd name="T2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" h="77">
                      <a:moveTo>
                        <a:pt x="69" y="77"/>
                      </a:moveTo>
                      <a:cubicBezTo>
                        <a:pt x="21" y="77"/>
                        <a:pt x="21" y="77"/>
                        <a:pt x="21" y="77"/>
                      </a:cubicBezTo>
                      <a:cubicBezTo>
                        <a:pt x="17" y="77"/>
                        <a:pt x="13" y="74"/>
                        <a:pt x="13" y="7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3" y="3"/>
                        <a:pt x="7" y="2"/>
                      </a:cubicBezTo>
                      <a:cubicBezTo>
                        <a:pt x="12" y="2"/>
                        <a:pt x="16" y="4"/>
                        <a:pt x="17" y="9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4" y="3"/>
                        <a:pt x="78" y="0"/>
                        <a:pt x="82" y="1"/>
                      </a:cubicBezTo>
                      <a:cubicBezTo>
                        <a:pt x="87" y="2"/>
                        <a:pt x="90" y="6"/>
                        <a:pt x="89" y="10"/>
                      </a:cubicBezTo>
                      <a:cubicBezTo>
                        <a:pt x="77" y="71"/>
                        <a:pt x="77" y="71"/>
                        <a:pt x="77" y="71"/>
                      </a:cubicBezTo>
                      <a:cubicBezTo>
                        <a:pt x="77" y="74"/>
                        <a:pt x="73" y="77"/>
                        <a:pt x="69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>
                  <a:off x="11541126" y="814388"/>
                  <a:ext cx="80963" cy="53975"/>
                </a:xfrm>
                <a:custGeom>
                  <a:avLst/>
                  <a:gdLst>
                    <a:gd name="T0" fmla="*/ 16 w 24"/>
                    <a:gd name="T1" fmla="*/ 16 h 16"/>
                    <a:gd name="T2" fmla="*/ 8 w 24"/>
                    <a:gd name="T3" fmla="*/ 16 h 16"/>
                    <a:gd name="T4" fmla="*/ 0 w 24"/>
                    <a:gd name="T5" fmla="*/ 8 h 16"/>
                    <a:gd name="T6" fmla="*/ 8 w 24"/>
                    <a:gd name="T7" fmla="*/ 0 h 16"/>
                    <a:gd name="T8" fmla="*/ 16 w 24"/>
                    <a:gd name="T9" fmla="*/ 0 h 16"/>
                    <a:gd name="T10" fmla="*/ 24 w 24"/>
                    <a:gd name="T11" fmla="*/ 8 h 16"/>
                    <a:gd name="T12" fmla="*/ 16 w 24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6">
                      <a:moveTo>
                        <a:pt x="16" y="16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4" y="16"/>
                        <a:pt x="0" y="12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0" y="0"/>
                        <a:pt x="24" y="4"/>
                        <a:pt x="24" y="8"/>
                      </a:cubicBezTo>
                      <a:cubicBezTo>
                        <a:pt x="24" y="12"/>
                        <a:pt x="20" y="16"/>
                        <a:pt x="1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1"/>
                <p:cNvSpPr>
                  <a:spLocks/>
                </p:cNvSpPr>
                <p:nvPr/>
              </p:nvSpPr>
              <p:spPr bwMode="auto">
                <a:xfrm>
                  <a:off x="11514138" y="687388"/>
                  <a:ext cx="125413" cy="41275"/>
                </a:xfrm>
                <a:custGeom>
                  <a:avLst/>
                  <a:gdLst>
                    <a:gd name="T0" fmla="*/ 33 w 37"/>
                    <a:gd name="T1" fmla="*/ 12 h 12"/>
                    <a:gd name="T2" fmla="*/ 33 w 37"/>
                    <a:gd name="T3" fmla="*/ 12 h 12"/>
                    <a:gd name="T4" fmla="*/ 3 w 37"/>
                    <a:gd name="T5" fmla="*/ 9 h 12"/>
                    <a:gd name="T6" fmla="*/ 0 w 37"/>
                    <a:gd name="T7" fmla="*/ 4 h 12"/>
                    <a:gd name="T8" fmla="*/ 4 w 37"/>
                    <a:gd name="T9" fmla="*/ 1 h 12"/>
                    <a:gd name="T10" fmla="*/ 34 w 37"/>
                    <a:gd name="T11" fmla="*/ 4 h 12"/>
                    <a:gd name="T12" fmla="*/ 37 w 37"/>
                    <a:gd name="T13" fmla="*/ 9 h 12"/>
                    <a:gd name="T14" fmla="*/ 33 w 37"/>
                    <a:gd name="T1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12">
                      <a:moveTo>
                        <a:pt x="33" y="12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1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6" y="5"/>
                        <a:pt x="37" y="7"/>
                        <a:pt x="37" y="9"/>
                      </a:cubicBezTo>
                      <a:cubicBezTo>
                        <a:pt x="37" y="11"/>
                        <a:pt x="35" y="12"/>
                        <a:pt x="3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2"/>
                <p:cNvSpPr>
                  <a:spLocks/>
                </p:cNvSpPr>
                <p:nvPr/>
              </p:nvSpPr>
              <p:spPr bwMode="auto">
                <a:xfrm>
                  <a:off x="11520488" y="746125"/>
                  <a:ext cx="112713" cy="36513"/>
                </a:xfrm>
                <a:custGeom>
                  <a:avLst/>
                  <a:gdLst>
                    <a:gd name="T0" fmla="*/ 29 w 33"/>
                    <a:gd name="T1" fmla="*/ 11 h 11"/>
                    <a:gd name="T2" fmla="*/ 29 w 33"/>
                    <a:gd name="T3" fmla="*/ 11 h 11"/>
                    <a:gd name="T4" fmla="*/ 4 w 33"/>
                    <a:gd name="T5" fmla="*/ 8 h 11"/>
                    <a:gd name="T6" fmla="*/ 1 w 33"/>
                    <a:gd name="T7" fmla="*/ 3 h 11"/>
                    <a:gd name="T8" fmla="*/ 5 w 33"/>
                    <a:gd name="T9" fmla="*/ 0 h 11"/>
                    <a:gd name="T10" fmla="*/ 30 w 33"/>
                    <a:gd name="T11" fmla="*/ 3 h 11"/>
                    <a:gd name="T12" fmla="*/ 33 w 33"/>
                    <a:gd name="T13" fmla="*/ 7 h 11"/>
                    <a:gd name="T14" fmla="*/ 29 w 33"/>
                    <a:gd name="T1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11">
                      <a:moveTo>
                        <a:pt x="29" y="11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1" y="3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2" y="3"/>
                        <a:pt x="33" y="5"/>
                        <a:pt x="33" y="7"/>
                      </a:cubicBezTo>
                      <a:cubicBezTo>
                        <a:pt x="33" y="9"/>
                        <a:pt x="31" y="11"/>
                        <a:pt x="29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3"/>
                <p:cNvSpPr>
                  <a:spLocks/>
                </p:cNvSpPr>
                <p:nvPr/>
              </p:nvSpPr>
              <p:spPr bwMode="auto">
                <a:xfrm>
                  <a:off x="11476038" y="381000"/>
                  <a:ext cx="74613" cy="246063"/>
                </a:xfrm>
                <a:custGeom>
                  <a:avLst/>
                  <a:gdLst>
                    <a:gd name="T0" fmla="*/ 17 w 22"/>
                    <a:gd name="T1" fmla="*/ 72 h 72"/>
                    <a:gd name="T2" fmla="*/ 13 w 22"/>
                    <a:gd name="T3" fmla="*/ 68 h 72"/>
                    <a:gd name="T4" fmla="*/ 0 w 22"/>
                    <a:gd name="T5" fmla="*/ 5 h 72"/>
                    <a:gd name="T6" fmla="*/ 3 w 22"/>
                    <a:gd name="T7" fmla="*/ 1 h 72"/>
                    <a:gd name="T8" fmla="*/ 8 w 22"/>
                    <a:gd name="T9" fmla="*/ 4 h 72"/>
                    <a:gd name="T10" fmla="*/ 21 w 22"/>
                    <a:gd name="T11" fmla="*/ 67 h 72"/>
                    <a:gd name="T12" fmla="*/ 18 w 22"/>
                    <a:gd name="T13" fmla="*/ 72 h 72"/>
                    <a:gd name="T14" fmla="*/ 17 w 2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72">
                      <a:moveTo>
                        <a:pt x="17" y="72"/>
                      </a:moveTo>
                      <a:cubicBezTo>
                        <a:pt x="15" y="72"/>
                        <a:pt x="14" y="70"/>
                        <a:pt x="13" y="68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5" y="0"/>
                        <a:pt x="8" y="2"/>
                        <a:pt x="8" y="4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2" y="69"/>
                        <a:pt x="20" y="71"/>
                        <a:pt x="18" y="72"/>
                      </a:cubicBezTo>
                      <a:cubicBezTo>
                        <a:pt x="18" y="72"/>
                        <a:pt x="18" y="72"/>
                        <a:pt x="17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4"/>
                <p:cNvSpPr>
                  <a:spLocks/>
                </p:cNvSpPr>
                <p:nvPr/>
              </p:nvSpPr>
              <p:spPr bwMode="auto">
                <a:xfrm>
                  <a:off x="11626851" y="381000"/>
                  <a:ext cx="74613" cy="246063"/>
                </a:xfrm>
                <a:custGeom>
                  <a:avLst/>
                  <a:gdLst>
                    <a:gd name="T0" fmla="*/ 4 w 22"/>
                    <a:gd name="T1" fmla="*/ 72 h 72"/>
                    <a:gd name="T2" fmla="*/ 3 w 22"/>
                    <a:gd name="T3" fmla="*/ 72 h 72"/>
                    <a:gd name="T4" fmla="*/ 0 w 22"/>
                    <a:gd name="T5" fmla="*/ 67 h 72"/>
                    <a:gd name="T6" fmla="*/ 13 w 22"/>
                    <a:gd name="T7" fmla="*/ 4 h 72"/>
                    <a:gd name="T8" fmla="*/ 18 w 22"/>
                    <a:gd name="T9" fmla="*/ 1 h 72"/>
                    <a:gd name="T10" fmla="*/ 21 w 22"/>
                    <a:gd name="T11" fmla="*/ 5 h 72"/>
                    <a:gd name="T12" fmla="*/ 8 w 22"/>
                    <a:gd name="T13" fmla="*/ 68 h 72"/>
                    <a:gd name="T14" fmla="*/ 4 w 2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72">
                      <a:moveTo>
                        <a:pt x="4" y="72"/>
                      </a:moveTo>
                      <a:cubicBezTo>
                        <a:pt x="4" y="72"/>
                        <a:pt x="4" y="72"/>
                        <a:pt x="3" y="72"/>
                      </a:cubicBezTo>
                      <a:cubicBezTo>
                        <a:pt x="1" y="71"/>
                        <a:pt x="0" y="69"/>
                        <a:pt x="0" y="6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2"/>
                        <a:pt x="16" y="0"/>
                        <a:pt x="18" y="1"/>
                      </a:cubicBezTo>
                      <a:cubicBezTo>
                        <a:pt x="20" y="1"/>
                        <a:pt x="22" y="3"/>
                        <a:pt x="21" y="5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70"/>
                        <a:pt x="6" y="72"/>
                        <a:pt x="4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5"/>
                <p:cNvSpPr>
                  <a:spLocks/>
                </p:cNvSpPr>
                <p:nvPr/>
              </p:nvSpPr>
              <p:spPr bwMode="auto">
                <a:xfrm>
                  <a:off x="11480801" y="368300"/>
                  <a:ext cx="212725" cy="57150"/>
                </a:xfrm>
                <a:custGeom>
                  <a:avLst/>
                  <a:gdLst>
                    <a:gd name="T0" fmla="*/ 46 w 63"/>
                    <a:gd name="T1" fmla="*/ 17 h 17"/>
                    <a:gd name="T2" fmla="*/ 38 w 63"/>
                    <a:gd name="T3" fmla="*/ 11 h 17"/>
                    <a:gd name="T4" fmla="*/ 38 w 63"/>
                    <a:gd name="T5" fmla="*/ 10 h 17"/>
                    <a:gd name="T6" fmla="*/ 37 w 63"/>
                    <a:gd name="T7" fmla="*/ 10 h 17"/>
                    <a:gd name="T8" fmla="*/ 37 w 63"/>
                    <a:gd name="T9" fmla="*/ 10 h 17"/>
                    <a:gd name="T10" fmla="*/ 36 w 63"/>
                    <a:gd name="T11" fmla="*/ 11 h 17"/>
                    <a:gd name="T12" fmla="*/ 36 w 63"/>
                    <a:gd name="T13" fmla="*/ 11 h 17"/>
                    <a:gd name="T14" fmla="*/ 36 w 63"/>
                    <a:gd name="T15" fmla="*/ 11 h 17"/>
                    <a:gd name="T16" fmla="*/ 28 w 63"/>
                    <a:gd name="T17" fmla="*/ 17 h 17"/>
                    <a:gd name="T18" fmla="*/ 20 w 63"/>
                    <a:gd name="T19" fmla="*/ 11 h 17"/>
                    <a:gd name="T20" fmla="*/ 19 w 63"/>
                    <a:gd name="T21" fmla="*/ 10 h 17"/>
                    <a:gd name="T22" fmla="*/ 19 w 63"/>
                    <a:gd name="T23" fmla="*/ 10 h 17"/>
                    <a:gd name="T24" fmla="*/ 18 w 63"/>
                    <a:gd name="T25" fmla="*/ 10 h 17"/>
                    <a:gd name="T26" fmla="*/ 18 w 63"/>
                    <a:gd name="T27" fmla="*/ 11 h 17"/>
                    <a:gd name="T28" fmla="*/ 10 w 63"/>
                    <a:gd name="T29" fmla="*/ 17 h 17"/>
                    <a:gd name="T30" fmla="*/ 1 w 63"/>
                    <a:gd name="T31" fmla="*/ 10 h 17"/>
                    <a:gd name="T32" fmla="*/ 0 w 63"/>
                    <a:gd name="T33" fmla="*/ 8 h 17"/>
                    <a:gd name="T34" fmla="*/ 4 w 63"/>
                    <a:gd name="T35" fmla="*/ 4 h 17"/>
                    <a:gd name="T36" fmla="*/ 8 w 63"/>
                    <a:gd name="T37" fmla="*/ 7 h 17"/>
                    <a:gd name="T38" fmla="*/ 10 w 63"/>
                    <a:gd name="T39" fmla="*/ 9 h 17"/>
                    <a:gd name="T40" fmla="*/ 11 w 63"/>
                    <a:gd name="T41" fmla="*/ 7 h 17"/>
                    <a:gd name="T42" fmla="*/ 12 w 63"/>
                    <a:gd name="T43" fmla="*/ 5 h 17"/>
                    <a:gd name="T44" fmla="*/ 19 w 63"/>
                    <a:gd name="T45" fmla="*/ 1 h 17"/>
                    <a:gd name="T46" fmla="*/ 25 w 63"/>
                    <a:gd name="T47" fmla="*/ 5 h 17"/>
                    <a:gd name="T48" fmla="*/ 27 w 63"/>
                    <a:gd name="T49" fmla="*/ 7 h 17"/>
                    <a:gd name="T50" fmla="*/ 28 w 63"/>
                    <a:gd name="T51" fmla="*/ 9 h 17"/>
                    <a:gd name="T52" fmla="*/ 29 w 63"/>
                    <a:gd name="T53" fmla="*/ 8 h 17"/>
                    <a:gd name="T54" fmla="*/ 29 w 63"/>
                    <a:gd name="T55" fmla="*/ 8 h 17"/>
                    <a:gd name="T56" fmla="*/ 29 w 63"/>
                    <a:gd name="T57" fmla="*/ 8 h 17"/>
                    <a:gd name="T58" fmla="*/ 29 w 63"/>
                    <a:gd name="T59" fmla="*/ 7 h 17"/>
                    <a:gd name="T60" fmla="*/ 31 w 63"/>
                    <a:gd name="T61" fmla="*/ 5 h 17"/>
                    <a:gd name="T62" fmla="*/ 37 w 63"/>
                    <a:gd name="T63" fmla="*/ 1 h 17"/>
                    <a:gd name="T64" fmla="*/ 44 w 63"/>
                    <a:gd name="T65" fmla="*/ 5 h 17"/>
                    <a:gd name="T66" fmla="*/ 45 w 63"/>
                    <a:gd name="T67" fmla="*/ 7 h 17"/>
                    <a:gd name="T68" fmla="*/ 46 w 63"/>
                    <a:gd name="T69" fmla="*/ 9 h 17"/>
                    <a:gd name="T70" fmla="*/ 48 w 63"/>
                    <a:gd name="T71" fmla="*/ 7 h 17"/>
                    <a:gd name="T72" fmla="*/ 49 w 63"/>
                    <a:gd name="T73" fmla="*/ 5 h 17"/>
                    <a:gd name="T74" fmla="*/ 62 w 63"/>
                    <a:gd name="T75" fmla="*/ 5 h 17"/>
                    <a:gd name="T76" fmla="*/ 63 w 63"/>
                    <a:gd name="T77" fmla="*/ 8 h 17"/>
                    <a:gd name="T78" fmla="*/ 60 w 63"/>
                    <a:gd name="T79" fmla="*/ 12 h 17"/>
                    <a:gd name="T80" fmla="*/ 59 w 63"/>
                    <a:gd name="T81" fmla="*/ 12 h 17"/>
                    <a:gd name="T82" fmla="*/ 56 w 63"/>
                    <a:gd name="T83" fmla="*/ 10 h 17"/>
                    <a:gd name="T84" fmla="*/ 55 w 63"/>
                    <a:gd name="T85" fmla="*/ 10 h 17"/>
                    <a:gd name="T86" fmla="*/ 55 w 63"/>
                    <a:gd name="T87" fmla="*/ 10 h 17"/>
                    <a:gd name="T88" fmla="*/ 55 w 63"/>
                    <a:gd name="T89" fmla="*/ 11 h 17"/>
                    <a:gd name="T90" fmla="*/ 46 w 63"/>
                    <a:gd name="T9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3" h="17">
                      <a:moveTo>
                        <a:pt x="46" y="17"/>
                      </a:moveTo>
                      <a:cubicBezTo>
                        <a:pt x="43" y="17"/>
                        <a:pt x="40" y="15"/>
                        <a:pt x="38" y="11"/>
                      </a:cubicBezTo>
                      <a:cubicBezTo>
                        <a:pt x="38" y="11"/>
                        <a:pt x="38" y="10"/>
                        <a:pt x="38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3" y="17"/>
                        <a:pt x="30" y="17"/>
                        <a:pt x="28" y="17"/>
                      </a:cubicBezTo>
                      <a:cubicBezTo>
                        <a:pt x="25" y="17"/>
                        <a:pt x="22" y="15"/>
                        <a:pt x="20" y="11"/>
                      </a:cubicBezTo>
                      <a:cubicBezTo>
                        <a:pt x="20" y="11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8" y="10"/>
                        <a:pt x="18" y="10"/>
                      </a:cubicBezTo>
                      <a:cubicBezTo>
                        <a:pt x="18" y="10"/>
                        <a:pt x="18" y="11"/>
                        <a:pt x="18" y="11"/>
                      </a:cubicBezTo>
                      <a:cubicBezTo>
                        <a:pt x="16" y="15"/>
                        <a:pt x="13" y="17"/>
                        <a:pt x="10" y="17"/>
                      </a:cubicBezTo>
                      <a:cubicBezTo>
                        <a:pt x="6" y="17"/>
                        <a:pt x="3" y="15"/>
                        <a:pt x="1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6"/>
                        <a:pt x="2" y="4"/>
                        <a:pt x="4" y="4"/>
                      </a:cubicBezTo>
                      <a:cubicBezTo>
                        <a:pt x="6" y="4"/>
                        <a:pt x="8" y="5"/>
                        <a:pt x="8" y="7"/>
                      </a:cubicBezTo>
                      <a:cubicBezTo>
                        <a:pt x="9" y="8"/>
                        <a:pt x="9" y="9"/>
                        <a:pt x="10" y="9"/>
                      </a:cubicBezTo>
                      <a:cubicBezTo>
                        <a:pt x="10" y="9"/>
                        <a:pt x="10" y="8"/>
                        <a:pt x="11" y="7"/>
                      </a:cubicBezTo>
                      <a:cubicBezTo>
                        <a:pt x="11" y="6"/>
                        <a:pt x="12" y="5"/>
                        <a:pt x="12" y="5"/>
                      </a:cubicBezTo>
                      <a:cubicBezTo>
                        <a:pt x="15" y="2"/>
                        <a:pt x="17" y="1"/>
                        <a:pt x="19" y="1"/>
                      </a:cubicBezTo>
                      <a:cubicBezTo>
                        <a:pt x="21" y="1"/>
                        <a:pt x="24" y="3"/>
                        <a:pt x="25" y="5"/>
                      </a:cubicBezTo>
                      <a:cubicBezTo>
                        <a:pt x="26" y="6"/>
                        <a:pt x="26" y="6"/>
                        <a:pt x="27" y="7"/>
                      </a:cubicBezTo>
                      <a:cubicBezTo>
                        <a:pt x="27" y="8"/>
                        <a:pt x="28" y="9"/>
                        <a:pt x="28" y="9"/>
                      </a:cubicBezTo>
                      <a:cubicBezTo>
                        <a:pt x="28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0" y="6"/>
                        <a:pt x="30" y="6"/>
                        <a:pt x="31" y="5"/>
                      </a:cubicBezTo>
                      <a:cubicBezTo>
                        <a:pt x="33" y="2"/>
                        <a:pt x="36" y="1"/>
                        <a:pt x="37" y="1"/>
                      </a:cubicBezTo>
                      <a:cubicBezTo>
                        <a:pt x="39" y="1"/>
                        <a:pt x="41" y="2"/>
                        <a:pt x="44" y="5"/>
                      </a:cubicBezTo>
                      <a:cubicBezTo>
                        <a:pt x="44" y="6"/>
                        <a:pt x="45" y="6"/>
                        <a:pt x="45" y="7"/>
                      </a:cubicBezTo>
                      <a:cubicBezTo>
                        <a:pt x="45" y="8"/>
                        <a:pt x="46" y="9"/>
                        <a:pt x="46" y="9"/>
                      </a:cubicBezTo>
                      <a:cubicBezTo>
                        <a:pt x="47" y="9"/>
                        <a:pt x="47" y="8"/>
                        <a:pt x="48" y="7"/>
                      </a:cubicBezTo>
                      <a:cubicBezTo>
                        <a:pt x="48" y="6"/>
                        <a:pt x="48" y="5"/>
                        <a:pt x="49" y="5"/>
                      </a:cubicBezTo>
                      <a:cubicBezTo>
                        <a:pt x="53" y="0"/>
                        <a:pt x="59" y="0"/>
                        <a:pt x="62" y="5"/>
                      </a:cubicBezTo>
                      <a:cubicBezTo>
                        <a:pt x="63" y="6"/>
                        <a:pt x="63" y="7"/>
                        <a:pt x="63" y="8"/>
                      </a:cubicBezTo>
                      <a:cubicBezTo>
                        <a:pt x="63" y="10"/>
                        <a:pt x="62" y="12"/>
                        <a:pt x="60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8" y="12"/>
                        <a:pt x="57" y="11"/>
                        <a:pt x="56" y="10"/>
                      </a:cubicBezTo>
                      <a:cubicBezTo>
                        <a:pt x="56" y="10"/>
                        <a:pt x="56" y="10"/>
                        <a:pt x="55" y="1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5" y="10"/>
                        <a:pt x="55" y="11"/>
                        <a:pt x="55" y="11"/>
                      </a:cubicBezTo>
                      <a:cubicBezTo>
                        <a:pt x="53" y="15"/>
                        <a:pt x="50" y="17"/>
                        <a:pt x="4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4888671" y="1153211"/>
                <a:ext cx="24964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Вынесение постановления </a:t>
                </a:r>
                <a:endParaRPr lang="ru-RU" sz="1400" b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по </a:t>
                </a:r>
                <a:r>
                  <a:rPr lang="ru-RU" sz="1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делу об </a:t>
                </a:r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АП</a:t>
                </a:r>
                <a:endParaRPr lang="en-US" sz="1400" b="1" dirty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583339" y="1938183"/>
                <a:ext cx="3252992" cy="9541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FF0000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Без </a:t>
                </a:r>
                <a:r>
                  <a:rPr lang="ru-RU" sz="1400" b="1" dirty="0">
                    <a:solidFill>
                      <a:srgbClr val="FF0000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составления </a:t>
                </a:r>
                <a:r>
                  <a:rPr lang="ru-RU" sz="14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протокола об </a:t>
                </a:r>
                <a:r>
                  <a:rPr lang="ru-RU" sz="14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АП и </a:t>
                </a:r>
                <a:r>
                  <a:rPr lang="ru-RU" sz="14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участия лица, в отношении которого возбуждено </a:t>
                </a:r>
                <a:r>
                  <a:rPr lang="ru-RU" sz="14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дело</a:t>
                </a:r>
                <a:endParaRPr lang="ru-RU" sz="1400" b="1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" name="Группа 10"/>
          <p:cNvGrpSpPr/>
          <p:nvPr/>
        </p:nvGrpSpPr>
        <p:grpSpPr>
          <a:xfrm>
            <a:off x="224736" y="1052163"/>
            <a:ext cx="2786296" cy="2014330"/>
            <a:chOff x="385107" y="911491"/>
            <a:chExt cx="3715061" cy="2014330"/>
          </a:xfrm>
        </p:grpSpPr>
        <p:grpSp>
          <p:nvGrpSpPr>
            <p:cNvPr id="10" name="Группа 5"/>
            <p:cNvGrpSpPr/>
            <p:nvPr/>
          </p:nvGrpSpPr>
          <p:grpSpPr>
            <a:xfrm>
              <a:off x="385107" y="911491"/>
              <a:ext cx="3715061" cy="2014330"/>
              <a:chOff x="530086" y="3962399"/>
              <a:chExt cx="3519867" cy="20143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30086" y="3962399"/>
                <a:ext cx="3337414" cy="2014330"/>
              </a:xfrm>
              <a:prstGeom prst="rect">
                <a:avLst/>
              </a:prstGeom>
              <a:noFill/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48797" y="4074959"/>
                <a:ext cx="601156" cy="50358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52503" y="4126694"/>
                <a:ext cx="593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33839" y="4052074"/>
                <a:ext cx="22460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Фиксация административного </a:t>
                </a:r>
                <a:endParaRPr lang="ru-RU" sz="1200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  <a:p>
                <a:r>
                  <a:rPr lang="ru-RU" sz="12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правонарушения (АП)</a:t>
                </a:r>
                <a:endParaRPr lang="en-US" sz="1200" b="1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09631" y="4905780"/>
                <a:ext cx="3039742" cy="9541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4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В </a:t>
                </a:r>
                <a:r>
                  <a:rPr lang="ru-RU" sz="1400" b="1" dirty="0" smtClean="0">
                    <a:solidFill>
                      <a:srgbClr val="FF0000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автоматическом</a:t>
                </a:r>
                <a:r>
                  <a:rPr lang="ru-RU" sz="14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ru-RU" sz="14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режиме с применением специальных программно-технических комплексов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51" y="1082766"/>
              <a:ext cx="542925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9"/>
          <p:cNvGrpSpPr/>
          <p:nvPr/>
        </p:nvGrpSpPr>
        <p:grpSpPr>
          <a:xfrm>
            <a:off x="240533" y="3540436"/>
            <a:ext cx="2977573" cy="2050184"/>
            <a:chOff x="928032" y="3875980"/>
            <a:chExt cx="3519072" cy="2050184"/>
          </a:xfrm>
        </p:grpSpPr>
        <p:sp>
          <p:nvSpPr>
            <p:cNvPr id="98" name="Rectangle 12"/>
            <p:cNvSpPr/>
            <p:nvPr/>
          </p:nvSpPr>
          <p:spPr>
            <a:xfrm>
              <a:off x="3793841" y="3972872"/>
              <a:ext cx="653263" cy="5035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11"/>
            <p:cNvSpPr/>
            <p:nvPr/>
          </p:nvSpPr>
          <p:spPr>
            <a:xfrm>
              <a:off x="928032" y="3875980"/>
              <a:ext cx="3128066" cy="2014330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12541" y="4024607"/>
              <a:ext cx="555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6698" y="4063838"/>
              <a:ext cx="2240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1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Уплата </a:t>
              </a:r>
              <a:r>
                <a:rPr lang="ru-RU" sz="1200" b="1" dirty="0" smtClean="0">
                  <a:solidFill>
                    <a:schemeClr val="accent1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административного </a:t>
              </a:r>
              <a:r>
                <a:rPr lang="ru-RU" sz="1200" b="1" dirty="0">
                  <a:solidFill>
                    <a:schemeClr val="accent1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штрафа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71543" y="4848946"/>
              <a:ext cx="2839704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Должностным лицом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, </a:t>
              </a:r>
              <a:endParaRPr lang="ru-RU" sz="1600" b="1" dirty="0" smtClean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  <a:p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привлеченным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к административной ответственности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" y="3728294"/>
            <a:ext cx="462129" cy="61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5"/>
          <p:cNvGrpSpPr/>
          <p:nvPr/>
        </p:nvGrpSpPr>
        <p:grpSpPr>
          <a:xfrm>
            <a:off x="6141630" y="1045797"/>
            <a:ext cx="2895548" cy="2014330"/>
            <a:chOff x="8274300" y="905125"/>
            <a:chExt cx="3647833" cy="2014330"/>
          </a:xfrm>
        </p:grpSpPr>
        <p:sp>
          <p:nvSpPr>
            <p:cNvPr id="31" name="Rectangle 30"/>
            <p:cNvSpPr/>
            <p:nvPr/>
          </p:nvSpPr>
          <p:spPr>
            <a:xfrm>
              <a:off x="8274300" y="905125"/>
              <a:ext cx="3411341" cy="201433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21607" y="993471"/>
              <a:ext cx="600526" cy="50358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95211" y="1045206"/>
              <a:ext cx="59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98557" y="1027455"/>
              <a:ext cx="175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987AAE"/>
                  </a:solidFill>
                  <a:latin typeface="+mj-lt"/>
                </a:rPr>
                <a:t>Направление </a:t>
              </a:r>
              <a:endParaRPr lang="ru-RU" sz="1200" b="1" dirty="0" smtClean="0">
                <a:solidFill>
                  <a:srgbClr val="987AAE"/>
                </a:solidFill>
                <a:latin typeface="+mj-lt"/>
              </a:endParaRPr>
            </a:p>
            <a:p>
              <a:r>
                <a:rPr lang="ru-RU" sz="1200" b="1" dirty="0" smtClean="0">
                  <a:solidFill>
                    <a:srgbClr val="987AAE"/>
                  </a:solidFill>
                  <a:latin typeface="+mj-lt"/>
                </a:rPr>
                <a:t>постановления </a:t>
              </a:r>
            </a:p>
            <a:p>
              <a:r>
                <a:rPr lang="ru-RU" sz="1200" b="1" dirty="0" smtClean="0">
                  <a:solidFill>
                    <a:srgbClr val="987AAE"/>
                  </a:solidFill>
                  <a:latin typeface="+mj-lt"/>
                </a:rPr>
                <a:t>по </a:t>
              </a:r>
              <a:r>
                <a:rPr lang="ru-RU" sz="1200" b="1" dirty="0">
                  <a:solidFill>
                    <a:srgbClr val="987AAE"/>
                  </a:solidFill>
                  <a:latin typeface="+mj-lt"/>
                </a:rPr>
                <a:t>делу об </a:t>
              </a:r>
              <a:r>
                <a:rPr lang="ru-RU" sz="1200" b="1" dirty="0" smtClean="0">
                  <a:solidFill>
                    <a:srgbClr val="987AAE"/>
                  </a:solidFill>
                  <a:latin typeface="+mj-lt"/>
                </a:rPr>
                <a:t>АП</a:t>
              </a:r>
              <a:endParaRPr lang="en-US" sz="1200" b="1" dirty="0">
                <a:solidFill>
                  <a:srgbClr val="987AAE"/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56482" y="1923055"/>
              <a:ext cx="287579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12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Должностному </a:t>
              </a:r>
              <a:r>
                <a:rPr lang="ru-RU" sz="12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лицу, в отношении которого возбуждено </a:t>
              </a:r>
              <a:r>
                <a:rPr lang="ru-RU" sz="12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дело</a:t>
              </a:r>
              <a:endParaRPr lang="ru-RU" sz="1200" b="1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438" y="1045206"/>
              <a:ext cx="512762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Стрелка вправо 16"/>
          <p:cNvSpPr/>
          <p:nvPr/>
        </p:nvSpPr>
        <p:spPr>
          <a:xfrm>
            <a:off x="2938817" y="4462141"/>
            <a:ext cx="363603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24785" y="4436503"/>
            <a:ext cx="330158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62" y="3722185"/>
            <a:ext cx="41195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Заголовок 1"/>
          <p:cNvSpPr>
            <a:spLocks noGrp="1"/>
          </p:cNvSpPr>
          <p:nvPr>
            <p:ph type="title"/>
          </p:nvPr>
        </p:nvSpPr>
        <p:spPr>
          <a:xfrm>
            <a:off x="628650" y="194175"/>
            <a:ext cx="7886700" cy="83166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Проект Федерального закона «О внесении изменений в Кодекс Российской Федерации об административных правонарушениях»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80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4056064" y="2133600"/>
            <a:ext cx="577850" cy="431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033839" y="3551240"/>
            <a:ext cx="622300" cy="4413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7164" y="1187533"/>
            <a:ext cx="8874125" cy="938212"/>
          </a:xfrm>
          <a:noFill/>
          <a:ln w="19050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/>
              <a:t>Согласно статье 17 Федерального закона № 27-ФЗ жалобы на вынесенные решения о привлечении к ответственности за совершение правонарушения направляются в вышестоящий орган ПФР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57163" y="2589215"/>
            <a:ext cx="8878887" cy="96202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>
            <a:defPPr>
              <a:defRPr lang="ru-RU"/>
            </a:defPPr>
            <a:lvl1pPr algn="ctr">
              <a:defRPr sz="1800"/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 переходе на централизацию деятельности территориальных органов ПФР на уровень отделения ПФР </a:t>
            </a:r>
            <a:r>
              <a:rPr lang="ru-RU" b="1" dirty="0" smtClean="0"/>
              <a:t>вышестоящим органом ПФР по отношению к отделениям ПФР будет являться Пенсионный фонд Российской Федерации.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57163" y="3992565"/>
            <a:ext cx="8878887" cy="94932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algn="ctr">
              <a:defRPr sz="1800"/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решении о привлечении к ответственности, форма которого утверждена постановлением Правления ПФР от 23 ноября 2016 г. № 1058п необходимо указывать наименование вышестоящего органа ПФР и его местонахождение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835151" y="4948238"/>
            <a:ext cx="576263" cy="431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19876" y="4948238"/>
            <a:ext cx="576263" cy="4000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57163" y="5380040"/>
            <a:ext cx="4316412" cy="76358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/>
              <a:t>Пенсионный фонд Российской Федерации</a:t>
            </a:r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16464" y="5380040"/>
            <a:ext cx="4319587" cy="76358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algn="ctr">
              <a:defRPr sz="1800"/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Москва,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ул. Шаболовка, 4, ГСП - 1, 119991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127000" y="335136"/>
            <a:ext cx="8694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itchFamily="18" charset="0"/>
              </a:rPr>
              <a:t>Рассмотрение жалоб страхователей в связи с изменением структуры территориальных органов ПФР с учетом действующих норм статьи 17 Федерального закона № 27-ФЗ</a:t>
            </a:r>
          </a:p>
        </p:txBody>
      </p:sp>
      <p:sp>
        <p:nvSpPr>
          <p:cNvPr id="15372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D4AB91D-90B5-4FC3-AB3F-A369CC09128F}" type="slidenum">
              <a:rPr lang="ru-RU" altLang="ru-RU" sz="1200" smtClean="0">
                <a:solidFill>
                  <a:srgbClr val="898989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24</a:t>
            </a:fld>
            <a:endParaRPr lang="ru-RU" altLang="ru-RU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53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-1" y="908720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280831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 1 января 2022 года индексация: 5,9%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Фиксированная выплата – 6401,10 р.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Стоимость пенсионного коэффициента – 104,69 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altLang="ru-RU" sz="2000" dirty="0" smtClean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С 1 апреля 2022 года индексация социальных пенсий 7,7%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/>
        </p:nvGraphicFramePr>
        <p:xfrm>
          <a:off x="2987824" y="1484784"/>
          <a:ext cx="5976664" cy="4450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24258"/>
                <a:gridCol w="2158240"/>
                <a:gridCol w="149416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Коэффициент</a:t>
                      </a:r>
                    </a:p>
                    <a:p>
                      <a:pPr algn="ctr"/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руб</a:t>
                      </a:r>
                      <a:r>
                        <a:rPr lang="ru-RU" sz="1600" dirty="0" smtClean="0"/>
                        <a:t>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ФВ  (</a:t>
                      </a:r>
                      <a:r>
                        <a:rPr lang="ru-RU" sz="1600" b="1" dirty="0" err="1" smtClean="0"/>
                        <a:t>руб</a:t>
                      </a:r>
                      <a:r>
                        <a:rPr lang="ru-RU" sz="1600" b="1" dirty="0" smtClean="0"/>
                        <a:t>)</a:t>
                      </a:r>
                      <a:endParaRPr lang="ru-RU" sz="1600" b="1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Конвертация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64,10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2015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71,41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4383,59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2016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74,27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4558,93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2017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78,28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4805,11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81,49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4982,90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87,24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5334,19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5686,25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98,86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6044,48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/>
                          </a:solidFill>
                        </a:rPr>
                        <a:t>2022</a:t>
                      </a:r>
                      <a:endParaRPr lang="ru-RU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/>
                          </a:solidFill>
                        </a:rPr>
                        <a:t>104,69</a:t>
                      </a:r>
                      <a:endParaRPr lang="ru-RU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/>
                          </a:solidFill>
                        </a:rPr>
                        <a:t>6401,10</a:t>
                      </a:r>
                      <a:endParaRPr lang="ru-RU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110,55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6759,56</a:t>
                      </a:r>
                      <a:endParaRPr lang="ru-RU" sz="1600" b="0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116,63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7131,34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D5E4D0B-7BB4-4AAA-AB88-86F7D6AE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58614"/>
            <a:ext cx="8229600" cy="706090"/>
          </a:xfrm>
        </p:spPr>
        <p:txBody>
          <a:bodyPr/>
          <a:lstStyle/>
          <a:p>
            <a:r>
              <a:rPr lang="ru-RU" sz="3200" dirty="0" smtClean="0"/>
              <a:t>ИНДЕКСАЦИЯ ПЕНСИЙ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BDDCC-C787-487D-BCEF-0181D03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72128A-6EF2-4A84-AA27-03D7E940F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D3186E-8FA2-4140-A200-14439D62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06F9E-39F5-4062-A52D-D84A880903CD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90322A-114A-4D0E-9B9B-6B1F02820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98289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D5E4D0B-7BB4-4AAA-AB88-86F7D6AEBE38}"/>
              </a:ext>
            </a:extLst>
          </p:cNvPr>
          <p:cNvSpPr txBox="1">
            <a:spLocks/>
          </p:cNvSpPr>
          <p:nvPr/>
        </p:nvSpPr>
        <p:spPr bwMode="auto">
          <a:xfrm>
            <a:off x="467544" y="116632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ВЫХОДА НА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ПЕНСИЮ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27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f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11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-1" y="980728"/>
            <a:ext cx="9144001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70457" y="116632"/>
            <a:ext cx="4237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ПЕНСИОННЫЙ ФОНД РОССИИ</a:t>
            </a:r>
          </a:p>
          <a:p>
            <a:pPr algn="ctr"/>
            <a:r>
              <a:rPr lang="ru-RU" sz="2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 ДЛЯ ВАС!</a:t>
            </a:r>
            <a:endParaRPr lang="ru-RU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268760"/>
            <a:ext cx="48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Электронные сервисы</a:t>
            </a:r>
          </a:p>
          <a:p>
            <a:endParaRPr lang="ru-RU" sz="1000" dirty="0"/>
          </a:p>
          <a:p>
            <a:r>
              <a:rPr lang="ru-RU" dirty="0"/>
              <a:t>Сайт </a:t>
            </a:r>
          </a:p>
          <a:p>
            <a:r>
              <a:rPr lang="en-US" dirty="0">
                <a:hlinkClick r:id="rId3"/>
              </a:rPr>
              <a:t>pfr.gov.ru</a:t>
            </a:r>
            <a:endParaRPr lang="en-US" dirty="0"/>
          </a:p>
          <a:p>
            <a:r>
              <a:rPr lang="ru-RU" dirty="0"/>
              <a:t>Личный кабинет гражданина </a:t>
            </a:r>
            <a:r>
              <a:rPr lang="en-US" dirty="0">
                <a:hlinkClick r:id="rId4"/>
              </a:rPr>
              <a:t>https://es.pfrf.ru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5571" y="319765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Горячие линии</a:t>
            </a:r>
          </a:p>
          <a:p>
            <a:r>
              <a:rPr lang="ru-RU" sz="2400" dirty="0"/>
              <a:t>федеральная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8 800 600 00 00</a:t>
            </a:r>
          </a:p>
          <a:p>
            <a:r>
              <a:rPr lang="ru-RU" sz="2400" dirty="0"/>
              <a:t>региональная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8 846 339 30 30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hlinkClick r:id="rId4"/>
            </a:endParaRPr>
          </a:p>
        </p:txBody>
      </p:sp>
      <p:pic>
        <p:nvPicPr>
          <p:cNvPr id="9" name="Picture 2" descr="http://www.shema.ru/images/001/1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2614800" cy="16561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707904" y="4725144"/>
            <a:ext cx="4824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Социальные сети</a:t>
            </a:r>
          </a:p>
          <a:p>
            <a:endParaRPr lang="ru-RU" sz="1000" dirty="0"/>
          </a:p>
          <a:p>
            <a:r>
              <a:rPr lang="en-US" dirty="0">
                <a:hlinkClick r:id="rId6"/>
              </a:rPr>
              <a:t>vk.com/</a:t>
            </a:r>
            <a:r>
              <a:rPr lang="en-US" dirty="0" err="1">
                <a:hlinkClick r:id="rId6"/>
              </a:rPr>
              <a:t>pfr_samara</a:t>
            </a:r>
            <a:endParaRPr lang="en-US" dirty="0"/>
          </a:p>
          <a:p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twitter.com/</a:t>
            </a:r>
            <a:r>
              <a:rPr lang="en-US" dirty="0" err="1">
                <a:hlinkClick r:id="rId7"/>
              </a:rPr>
              <a:t>pfr_samara</a:t>
            </a:r>
            <a:endParaRPr lang="en-US" dirty="0"/>
          </a:p>
          <a:p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facebook.com/</a:t>
            </a:r>
            <a:r>
              <a:rPr lang="en-US" dirty="0" err="1">
                <a:hlinkClick r:id="rId8"/>
              </a:rPr>
              <a:t>pfrsamara</a:t>
            </a:r>
            <a:r>
              <a:rPr lang="en-US" dirty="0">
                <a:hlinkClick r:id="rId8"/>
              </a:rPr>
              <a:t>/</a:t>
            </a:r>
            <a:endParaRPr lang="en-US" dirty="0"/>
          </a:p>
        </p:txBody>
      </p:sp>
      <p:pic>
        <p:nvPicPr>
          <p:cNvPr id="3075" name="Picture 3" descr="C:\Users\077KrysinaOS\Desktop\лого\pfr_samara 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581128"/>
            <a:ext cx="1699499" cy="200218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B9479-A4B8-4C2C-95CD-230450257426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A9FFB2B-B95B-4BDB-8C1A-9167CEAA344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9390" y="1409426"/>
            <a:ext cx="3257010" cy="176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9">
            <a:extLst>
              <a:ext uri="{FF2B5EF4-FFF2-40B4-BE49-F238E27FC236}">
                <a16:creationId xmlns="" xmlns:a16="http://schemas.microsoft.com/office/drawing/2014/main" id="{18D5544A-38F9-490B-8F7E-3E84ADAE15DB}"/>
              </a:ext>
            </a:extLst>
          </p:cNvPr>
          <p:cNvSpPr txBox="1">
            <a:spLocks/>
          </p:cNvSpPr>
          <p:nvPr/>
        </p:nvSpPr>
        <p:spPr>
          <a:xfrm>
            <a:off x="351692" y="276488"/>
            <a:ext cx="3625948" cy="226848"/>
          </a:xfrm>
          <a:prstGeom prst="rect">
            <a:avLst/>
          </a:prstGeom>
        </p:spPr>
        <p:txBody>
          <a:bodyPr vert="horz" wrap="square" lIns="0" tIns="5198" rIns="0" bIns="0" rtlCol="0" anchor="ctr">
            <a:spAutoFit/>
          </a:bodyPr>
          <a:lstStyle>
            <a:defPPr>
              <a:defRPr lang="ru-RU"/>
            </a:defPPr>
            <a:lvl1pPr marL="7701">
              <a:lnSpc>
                <a:spcPct val="90000"/>
              </a:lnSpc>
              <a:spcBef>
                <a:spcPts val="55"/>
              </a:spcBef>
              <a:buNone/>
              <a:defRPr b="1" spc="-6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600" dirty="0">
                <a:latin typeface="+mj-lt"/>
              </a:rPr>
              <a:t>ДОРОЖНАЯ </a:t>
            </a:r>
            <a:r>
              <a:rPr lang="ru-RU" sz="1600" dirty="0" smtClean="0">
                <a:latin typeface="+mj-lt"/>
              </a:rPr>
              <a:t>КАРТА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82" y="527019"/>
            <a:ext cx="4028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j-lt"/>
              </a:rPr>
              <a:t>Создания Социального Казначейства</a:t>
            </a:r>
            <a:endParaRPr lang="ru-RU" sz="1600" b="1" dirty="0">
              <a:latin typeface="+mj-lt"/>
            </a:endParaRPr>
          </a:p>
        </p:txBody>
      </p:sp>
      <p:cxnSp>
        <p:nvCxnSpPr>
          <p:cNvPr id="4" name="Straight Connector 15">
            <a:extLst>
              <a:ext uri="{FF2B5EF4-FFF2-40B4-BE49-F238E27FC236}">
                <a16:creationId xmlns="" xmlns:a16="http://schemas.microsoft.com/office/drawing/2014/main" id="{DDA40F1F-094D-43D5-A267-9146EC6BA5B0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393428" y="1328026"/>
            <a:ext cx="8414689" cy="52274"/>
          </a:xfrm>
          <a:prstGeom prst="line">
            <a:avLst/>
          </a:prstGeom>
          <a:noFill/>
          <a:ln w="19050" cap="flat" cmpd="sng" algn="ctr">
            <a:solidFill>
              <a:srgbClr val="0062C2"/>
            </a:solidFill>
            <a:prstDash val="solid"/>
            <a:miter lim="800000"/>
          </a:ln>
          <a:effectLst/>
        </p:spPr>
      </p:cxnSp>
      <p:cxnSp>
        <p:nvCxnSpPr>
          <p:cNvPr id="5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958773" y="1318679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6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807706" y="1283663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8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7901176" y="1299823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15873" y="961085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1985" y="946226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7712" y="10404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12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7406448" y="1358023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3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387923" y="134231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4" name="Пятиугольник 13"/>
          <p:cNvSpPr/>
          <p:nvPr/>
        </p:nvSpPr>
        <p:spPr>
          <a:xfrm>
            <a:off x="627246" y="1703649"/>
            <a:ext cx="3477394" cy="840159"/>
          </a:xfrm>
          <a:prstGeom prst="homePlate">
            <a:avLst/>
          </a:prstGeom>
          <a:solidFill>
            <a:srgbClr val="0062C2"/>
          </a:solidFill>
          <a:ln>
            <a:solidFill>
              <a:srgbClr val="0062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58274" y="2070383"/>
            <a:ext cx="1009117" cy="46560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78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ru-RU" sz="900" dirty="0" smtClean="0">
                <a:solidFill>
                  <a:schemeClr val="bg1"/>
                </a:solidFill>
                <a:latin typeface="+mj-lt"/>
                <a:ea typeface="SimSun" charset="-122"/>
              </a:rPr>
              <a:t>Внедрение во всех регионах</a:t>
            </a:r>
            <a:endParaRPr lang="ru-RU" sz="900" dirty="0">
              <a:solidFill>
                <a:schemeClr val="bg1"/>
              </a:solidFill>
              <a:latin typeface="+mj-lt"/>
              <a:ea typeface="SimSun" charset="-122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451732" y="2069139"/>
            <a:ext cx="723055" cy="46685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 smtClean="0">
                <a:solidFill>
                  <a:schemeClr val="tx1"/>
                </a:solidFill>
                <a:latin typeface="+mj-lt"/>
                <a:ea typeface="SimSun" charset="-122"/>
              </a:rPr>
              <a:t>ОЭ и</a:t>
            </a:r>
          </a:p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 smtClean="0">
                <a:latin typeface="+mj-lt"/>
                <a:ea typeface="SimSun" charset="-122"/>
              </a:rPr>
              <a:t>пилоты</a:t>
            </a:r>
            <a:endParaRPr lang="ru-RU" sz="900" kern="1200" dirty="0">
              <a:solidFill>
                <a:schemeClr val="tx1"/>
              </a:solidFill>
              <a:latin typeface="+mj-lt"/>
              <a:ea typeface="SimSun" charset="-122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76741" y="2065497"/>
            <a:ext cx="1546098" cy="47049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noAutofit/>
          </a:bodyPr>
          <a:lstStyle/>
          <a:p>
            <a:pPr indent="179388"/>
            <a:r>
              <a:rPr lang="ru-RU" sz="900" dirty="0">
                <a:latin typeface="+mj-lt"/>
              </a:rPr>
              <a:t>Разработка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627247" y="2063155"/>
            <a:ext cx="631550" cy="47283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900" dirty="0" err="1">
                <a:latin typeface="+mj-lt"/>
              </a:rPr>
              <a:t>Проекти</a:t>
            </a:r>
            <a:r>
              <a:rPr lang="ru-RU" sz="900" dirty="0">
                <a:latin typeface="+mj-lt"/>
              </a:rPr>
              <a:t>-</a:t>
            </a:r>
          </a:p>
          <a:p>
            <a:r>
              <a:rPr lang="ru-RU" sz="900" dirty="0" err="1">
                <a:latin typeface="+mj-lt"/>
              </a:rPr>
              <a:t>рование</a:t>
            </a:r>
            <a:endParaRPr lang="ru-RU" sz="9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336" y="1673364"/>
            <a:ext cx="307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j-lt"/>
              </a:rPr>
              <a:t>Создание 1 очереди ИС ЕЦП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54655" y="2070970"/>
            <a:ext cx="0" cy="465023"/>
          </a:xfrm>
          <a:prstGeom prst="line">
            <a:avLst/>
          </a:prstGeom>
          <a:ln w="9525">
            <a:solidFill>
              <a:srgbClr val="3984A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4706" y="1422191"/>
            <a:ext cx="13012" cy="51970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68173" y="1408935"/>
            <a:ext cx="13012" cy="51745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70698" y="1423583"/>
            <a:ext cx="13012" cy="51745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04183" y="1408279"/>
            <a:ext cx="13012" cy="51745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16659" y="1418079"/>
            <a:ext cx="13012" cy="51745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53487" y="10404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9737" y="10404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32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5063298" y="1305979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3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005701" y="1312523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720398" y="973785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72237" y="10531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36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5510973" y="1370723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7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492448" y="135501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758011" y="10531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262" y="10531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40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3205923" y="1318679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1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4148326" y="1325223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863023" y="986485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14862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44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3653598" y="1383423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5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4635073" y="136771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900637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76887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48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1339023" y="1318679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9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2281426" y="1325223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996123" y="986485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47962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52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1786698" y="1383423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53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2768173" y="136771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2033737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9987" y="1065870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56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393427" y="1313069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57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51599" y="1380957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17163" y="1066416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3413" y="1066416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8801610" y="1393223"/>
            <a:ext cx="13012" cy="51745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5">
            <a:extLst>
              <a:ext uri="{FF2B5EF4-FFF2-40B4-BE49-F238E27FC236}">
                <a16:creationId xmlns="" xmlns:a16="http://schemas.microsoft.com/office/drawing/2014/main" id="{DDA40F1F-094D-43D5-A267-9146EC6BA5B0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407765" y="6515394"/>
            <a:ext cx="8414690" cy="52274"/>
          </a:xfrm>
          <a:prstGeom prst="line">
            <a:avLst/>
          </a:prstGeom>
          <a:noFill/>
          <a:ln w="19050" cap="flat" cmpd="sng" algn="ctr">
            <a:solidFill>
              <a:srgbClr val="0062C2"/>
            </a:solidFill>
            <a:prstDash val="solid"/>
            <a:miter lim="800000"/>
          </a:ln>
          <a:effectLst/>
        </p:spPr>
      </p:cxnSp>
      <p:cxnSp>
        <p:nvCxnSpPr>
          <p:cNvPr id="84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973111" y="6506047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85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822044" y="6471031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86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7915514" y="648719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6630211" y="6148453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476323" y="6133594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82050" y="62278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90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7420786" y="654539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91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402261" y="6529679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7667825" y="62278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144075" y="62278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94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5077636" y="6493347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95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020039" y="649989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4734736" y="6161153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86575" y="62405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98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5525311" y="655809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99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6506786" y="6542379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5772350" y="62405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600" y="62405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102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3220261" y="6506047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03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4162664" y="651259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2877361" y="6173853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429200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106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3667936" y="657079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07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4649411" y="6555079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3914975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91225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110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1353361" y="6506047"/>
            <a:ext cx="0" cy="203648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11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2295764" y="651259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1010461" y="6173853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12.2021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62300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кв.</a:t>
            </a:r>
          </a:p>
        </p:txBody>
      </p:sp>
      <p:cxnSp>
        <p:nvCxnSpPr>
          <p:cNvPr id="114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1801036" y="6570791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15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2782511" y="6555079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048075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524325" y="6253238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cxnSp>
        <p:nvCxnSpPr>
          <p:cNvPr id="118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407765" y="6500437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19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865937" y="6568325"/>
            <a:ext cx="0" cy="101824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31500" y="6253784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 кв.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07751" y="6253784"/>
            <a:ext cx="55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 кв.</a:t>
            </a:r>
          </a:p>
        </p:txBody>
      </p:sp>
      <p:sp>
        <p:nvSpPr>
          <p:cNvPr id="129" name="Пятиугольник 128"/>
          <p:cNvSpPr/>
          <p:nvPr/>
        </p:nvSpPr>
        <p:spPr>
          <a:xfrm>
            <a:off x="2781185" y="3398465"/>
            <a:ext cx="3477394" cy="840159"/>
          </a:xfrm>
          <a:prstGeom prst="homePlate">
            <a:avLst/>
          </a:prstGeom>
          <a:solidFill>
            <a:srgbClr val="0062C2"/>
          </a:solidFill>
          <a:ln>
            <a:solidFill>
              <a:srgbClr val="0062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0" name="Пятиугольник 129"/>
          <p:cNvSpPr/>
          <p:nvPr/>
        </p:nvSpPr>
        <p:spPr>
          <a:xfrm>
            <a:off x="5112213" y="3765199"/>
            <a:ext cx="1009117" cy="46560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78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ru-RU" sz="900" dirty="0" smtClean="0">
                <a:solidFill>
                  <a:schemeClr val="bg1"/>
                </a:solidFill>
                <a:latin typeface="+mj-lt"/>
                <a:ea typeface="SimSun" charset="-122"/>
              </a:rPr>
              <a:t>Внедрение во всех регионах</a:t>
            </a:r>
            <a:endParaRPr lang="ru-RU" sz="900" dirty="0">
              <a:solidFill>
                <a:schemeClr val="bg1"/>
              </a:solidFill>
              <a:latin typeface="+mj-lt"/>
              <a:ea typeface="SimSun" charset="-122"/>
            </a:endParaRPr>
          </a:p>
        </p:txBody>
      </p:sp>
      <p:sp>
        <p:nvSpPr>
          <p:cNvPr id="131" name="Пятиугольник 130"/>
          <p:cNvSpPr/>
          <p:nvPr/>
        </p:nvSpPr>
        <p:spPr>
          <a:xfrm>
            <a:off x="4605671" y="3763955"/>
            <a:ext cx="723055" cy="46685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 smtClean="0">
                <a:solidFill>
                  <a:schemeClr val="tx1"/>
                </a:solidFill>
                <a:latin typeface="+mj-lt"/>
                <a:ea typeface="SimSun" charset="-122"/>
              </a:rPr>
              <a:t>ОЭ и</a:t>
            </a:r>
          </a:p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 smtClean="0">
                <a:latin typeface="+mj-lt"/>
                <a:ea typeface="SimSun" charset="-122"/>
              </a:rPr>
              <a:t>пилоты</a:t>
            </a:r>
            <a:endParaRPr lang="ru-RU" sz="900" kern="1200" dirty="0">
              <a:solidFill>
                <a:schemeClr val="tx1"/>
              </a:solidFill>
              <a:latin typeface="+mj-lt"/>
              <a:ea typeface="SimSun" charset="-122"/>
            </a:endParaRPr>
          </a:p>
        </p:txBody>
      </p:sp>
      <p:sp>
        <p:nvSpPr>
          <p:cNvPr id="132" name="Пятиугольник 131"/>
          <p:cNvSpPr/>
          <p:nvPr/>
        </p:nvSpPr>
        <p:spPr>
          <a:xfrm>
            <a:off x="3230680" y="3760313"/>
            <a:ext cx="1546098" cy="47049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noAutofit/>
          </a:bodyPr>
          <a:lstStyle/>
          <a:p>
            <a:pPr indent="179388"/>
            <a:r>
              <a:rPr lang="ru-RU" sz="900" dirty="0">
                <a:latin typeface="+mj-lt"/>
              </a:rPr>
              <a:t>Разработка</a:t>
            </a:r>
          </a:p>
        </p:txBody>
      </p:sp>
      <p:sp>
        <p:nvSpPr>
          <p:cNvPr id="133" name="Пятиугольник 132"/>
          <p:cNvSpPr/>
          <p:nvPr/>
        </p:nvSpPr>
        <p:spPr>
          <a:xfrm>
            <a:off x="2781186" y="3757971"/>
            <a:ext cx="631550" cy="47283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900" dirty="0" err="1">
                <a:latin typeface="+mj-lt"/>
              </a:rPr>
              <a:t>Проекти</a:t>
            </a:r>
            <a:r>
              <a:rPr lang="ru-RU" sz="900" dirty="0">
                <a:latin typeface="+mj-lt"/>
              </a:rPr>
              <a:t>-</a:t>
            </a:r>
          </a:p>
          <a:p>
            <a:r>
              <a:rPr lang="ru-RU" sz="900" dirty="0" err="1">
                <a:latin typeface="+mj-lt"/>
              </a:rPr>
              <a:t>рование</a:t>
            </a:r>
            <a:endParaRPr lang="ru-RU" sz="9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785276" y="3368180"/>
            <a:ext cx="286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очереди ИС ЕЦП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108594" y="3765786"/>
            <a:ext cx="0" cy="465023"/>
          </a:xfrm>
          <a:prstGeom prst="line">
            <a:avLst/>
          </a:prstGeom>
          <a:ln w="9525">
            <a:solidFill>
              <a:srgbClr val="3984A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ятиугольник 135"/>
          <p:cNvSpPr/>
          <p:nvPr/>
        </p:nvSpPr>
        <p:spPr>
          <a:xfrm>
            <a:off x="5535356" y="5015813"/>
            <a:ext cx="3477394" cy="840159"/>
          </a:xfrm>
          <a:prstGeom prst="homePlate">
            <a:avLst/>
          </a:prstGeom>
          <a:solidFill>
            <a:srgbClr val="0062C2"/>
          </a:solidFill>
          <a:ln>
            <a:solidFill>
              <a:srgbClr val="0062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7" name="Пятиугольник 136"/>
          <p:cNvSpPr/>
          <p:nvPr/>
        </p:nvSpPr>
        <p:spPr>
          <a:xfrm>
            <a:off x="7866384" y="5382547"/>
            <a:ext cx="1009117" cy="46560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78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ru-RU" sz="900" dirty="0" smtClean="0">
                <a:solidFill>
                  <a:schemeClr val="bg1"/>
                </a:solidFill>
                <a:latin typeface="+mj-lt"/>
                <a:ea typeface="SimSun" charset="-122"/>
              </a:rPr>
              <a:t>Внедрение во всех регионах</a:t>
            </a:r>
            <a:endParaRPr lang="ru-RU" sz="900" dirty="0">
              <a:solidFill>
                <a:schemeClr val="bg1"/>
              </a:solidFill>
              <a:latin typeface="+mj-lt"/>
              <a:ea typeface="SimSun" charset="-122"/>
            </a:endParaRPr>
          </a:p>
        </p:txBody>
      </p:sp>
      <p:sp>
        <p:nvSpPr>
          <p:cNvPr id="138" name="Пятиугольник 137"/>
          <p:cNvSpPr/>
          <p:nvPr/>
        </p:nvSpPr>
        <p:spPr>
          <a:xfrm>
            <a:off x="7359842" y="5381303"/>
            <a:ext cx="723055" cy="46685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 smtClean="0">
                <a:solidFill>
                  <a:schemeClr val="tx1"/>
                </a:solidFill>
                <a:latin typeface="+mj-lt"/>
                <a:ea typeface="SimSun" charset="-122"/>
              </a:rPr>
              <a:t>ОЭ и</a:t>
            </a:r>
          </a:p>
          <a:p>
            <a:pPr indent="179388"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 smtClean="0">
                <a:latin typeface="+mj-lt"/>
                <a:ea typeface="SimSun" charset="-122"/>
              </a:rPr>
              <a:t>пилоты</a:t>
            </a:r>
            <a:endParaRPr lang="ru-RU" sz="900" kern="1200" dirty="0">
              <a:solidFill>
                <a:schemeClr val="tx1"/>
              </a:solidFill>
              <a:latin typeface="+mj-lt"/>
              <a:ea typeface="SimSun" charset="-122"/>
            </a:endParaRPr>
          </a:p>
        </p:txBody>
      </p:sp>
      <p:sp>
        <p:nvSpPr>
          <p:cNvPr id="139" name="Пятиугольник 138"/>
          <p:cNvSpPr/>
          <p:nvPr/>
        </p:nvSpPr>
        <p:spPr>
          <a:xfrm>
            <a:off x="5984851" y="5377661"/>
            <a:ext cx="1546098" cy="47049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noAutofit/>
          </a:bodyPr>
          <a:lstStyle/>
          <a:p>
            <a:pPr indent="179388"/>
            <a:r>
              <a:rPr lang="ru-RU" sz="900" dirty="0">
                <a:latin typeface="+mj-lt"/>
              </a:rPr>
              <a:t>Разработка</a:t>
            </a:r>
          </a:p>
        </p:txBody>
      </p:sp>
      <p:sp>
        <p:nvSpPr>
          <p:cNvPr id="140" name="Пятиугольник 139"/>
          <p:cNvSpPr/>
          <p:nvPr/>
        </p:nvSpPr>
        <p:spPr>
          <a:xfrm>
            <a:off x="5535357" y="5375319"/>
            <a:ext cx="631550" cy="47283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solidFill>
              <a:srgbClr val="F0F0F4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900" dirty="0" err="1">
                <a:latin typeface="+mj-lt"/>
              </a:rPr>
              <a:t>Проекти</a:t>
            </a:r>
            <a:r>
              <a:rPr lang="ru-RU" sz="900" dirty="0">
                <a:latin typeface="+mj-lt"/>
              </a:rPr>
              <a:t>-</a:t>
            </a:r>
          </a:p>
          <a:p>
            <a:r>
              <a:rPr lang="ru-RU" sz="900" dirty="0" err="1">
                <a:latin typeface="+mj-lt"/>
              </a:rPr>
              <a:t>рование</a:t>
            </a:r>
            <a:endParaRPr lang="ru-RU" sz="9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539446" y="4985528"/>
            <a:ext cx="306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очереди ИС ЕЦП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7862765" y="5383134"/>
            <a:ext cx="0" cy="465023"/>
          </a:xfrm>
          <a:prstGeom prst="line">
            <a:avLst/>
          </a:prstGeom>
          <a:ln w="9525">
            <a:solidFill>
              <a:srgbClr val="3984A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82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9">
            <a:extLst>
              <a:ext uri="{FF2B5EF4-FFF2-40B4-BE49-F238E27FC236}">
                <a16:creationId xmlns="" xmlns:a16="http://schemas.microsoft.com/office/drawing/2014/main" id="{18D5544A-38F9-490B-8F7E-3E84ADAE15DB}"/>
              </a:ext>
            </a:extLst>
          </p:cNvPr>
          <p:cNvSpPr txBox="1">
            <a:spLocks/>
          </p:cNvSpPr>
          <p:nvPr/>
        </p:nvSpPr>
        <p:spPr>
          <a:xfrm>
            <a:off x="351692" y="276488"/>
            <a:ext cx="3755488" cy="226848"/>
          </a:xfrm>
          <a:prstGeom prst="rect">
            <a:avLst/>
          </a:prstGeom>
        </p:spPr>
        <p:txBody>
          <a:bodyPr vert="horz" wrap="square" lIns="0" tIns="5198" rIns="0" bIns="0" rtlCol="0" anchor="ctr">
            <a:spAutoFit/>
          </a:bodyPr>
          <a:lstStyle>
            <a:defPPr>
              <a:defRPr lang="ru-RU"/>
            </a:defPPr>
            <a:lvl1pPr marL="7701">
              <a:lnSpc>
                <a:spcPct val="90000"/>
              </a:lnSpc>
              <a:spcBef>
                <a:spcPts val="55"/>
              </a:spcBef>
              <a:buNone/>
              <a:defRPr b="1" spc="-6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600" dirty="0">
                <a:latin typeface="+mj-lt"/>
              </a:rPr>
              <a:t>ГРАФИК И РЕЗУЛЬТАТЫ </a:t>
            </a:r>
            <a:r>
              <a:rPr lang="ru-RU" sz="1600" dirty="0" smtClean="0">
                <a:latin typeface="+mj-lt"/>
              </a:rPr>
              <a:t>СОЗДАНИЯ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83" y="527019"/>
            <a:ext cx="442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1-й очереди информационных систем ЕЦП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C0BA03-55C2-4782-B384-3FFBC72EF541}"/>
              </a:ext>
            </a:extLst>
          </p:cNvPr>
          <p:cNvSpPr txBox="1"/>
          <p:nvPr/>
        </p:nvSpPr>
        <p:spPr>
          <a:xfrm>
            <a:off x="6708785" y="3715159"/>
            <a:ext cx="628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5 мес.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D97233-CB5A-4AF8-AC50-87EAE4156675}"/>
              </a:ext>
            </a:extLst>
          </p:cNvPr>
          <p:cNvSpPr txBox="1"/>
          <p:nvPr/>
        </p:nvSpPr>
        <p:spPr>
          <a:xfrm>
            <a:off x="4796779" y="3717703"/>
            <a:ext cx="140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2</a:t>
            </a:r>
            <a:r>
              <a:rPr lang="en-US" dirty="0"/>
              <a:t>,5 </a:t>
            </a:r>
            <a:r>
              <a:rPr lang="ru-RU" dirty="0"/>
              <a:t>мес.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4667F-588C-4975-BBC9-23338219249B}"/>
              </a:ext>
            </a:extLst>
          </p:cNvPr>
          <p:cNvSpPr txBox="1"/>
          <p:nvPr/>
        </p:nvSpPr>
        <p:spPr>
          <a:xfrm>
            <a:off x="1380012" y="3711863"/>
            <a:ext cx="140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3,5 </a:t>
            </a:r>
            <a:r>
              <a:rPr lang="ru-RU" dirty="0"/>
              <a:t>мес.</a:t>
            </a:r>
          </a:p>
        </p:txBody>
      </p:sp>
      <p:cxnSp>
        <p:nvCxnSpPr>
          <p:cNvPr id="8" name="Straight Connector 15">
            <a:extLst>
              <a:ext uri="{FF2B5EF4-FFF2-40B4-BE49-F238E27FC236}">
                <a16:creationId xmlns="" xmlns:a16="http://schemas.microsoft.com/office/drawing/2014/main" id="{DDA40F1F-094D-43D5-A267-9146EC6BA5B0}"/>
              </a:ext>
            </a:extLst>
          </p:cNvPr>
          <p:cNvCxnSpPr>
            <a:cxnSpLocks/>
          </p:cNvCxnSpPr>
          <p:nvPr/>
        </p:nvCxnSpPr>
        <p:spPr>
          <a:xfrm>
            <a:off x="1516449" y="4044765"/>
            <a:ext cx="6280050" cy="0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9" name="Straight Connector 15">
            <a:extLst>
              <a:ext uri="{FF2B5EF4-FFF2-40B4-BE49-F238E27FC236}">
                <a16:creationId xmlns="" xmlns:a16="http://schemas.microsoft.com/office/drawing/2014/main" id="{2107E44A-CF31-4DA4-AE6E-00020036D19E}"/>
              </a:ext>
            </a:extLst>
          </p:cNvPr>
          <p:cNvCxnSpPr>
            <a:cxnSpLocks/>
          </p:cNvCxnSpPr>
          <p:nvPr/>
        </p:nvCxnSpPr>
        <p:spPr>
          <a:xfrm>
            <a:off x="1526021" y="394294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0" name="Straight Connector 15">
            <a:extLst>
              <a:ext uri="{FF2B5EF4-FFF2-40B4-BE49-F238E27FC236}">
                <a16:creationId xmlns="" xmlns:a16="http://schemas.microsoft.com/office/drawing/2014/main" id="{23EEA9A1-8CD3-4E13-9DB5-E9E8777E3E36}"/>
              </a:ext>
            </a:extLst>
          </p:cNvPr>
          <p:cNvCxnSpPr>
            <a:cxnSpLocks/>
          </p:cNvCxnSpPr>
          <p:nvPr/>
        </p:nvCxnSpPr>
        <p:spPr>
          <a:xfrm>
            <a:off x="2544627" y="394294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1" name="Straight Connector 15">
            <a:extLst>
              <a:ext uri="{FF2B5EF4-FFF2-40B4-BE49-F238E27FC236}">
                <a16:creationId xmlns="" xmlns:a16="http://schemas.microsoft.com/office/drawing/2014/main" id="{F8719CDB-8257-4B1D-8864-C2294440DE19}"/>
              </a:ext>
            </a:extLst>
          </p:cNvPr>
          <p:cNvCxnSpPr>
            <a:cxnSpLocks/>
          </p:cNvCxnSpPr>
          <p:nvPr/>
        </p:nvCxnSpPr>
        <p:spPr>
          <a:xfrm>
            <a:off x="5098501" y="3937309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2" name="Straight Connector 15">
            <a:extLst>
              <a:ext uri="{FF2B5EF4-FFF2-40B4-BE49-F238E27FC236}">
                <a16:creationId xmlns="" xmlns:a16="http://schemas.microsoft.com/office/drawing/2014/main" id="{340A526B-F8D8-485F-BC7A-31F01CF30F74}"/>
              </a:ext>
            </a:extLst>
          </p:cNvPr>
          <p:cNvCxnSpPr>
            <a:cxnSpLocks/>
          </p:cNvCxnSpPr>
          <p:nvPr/>
        </p:nvCxnSpPr>
        <p:spPr>
          <a:xfrm>
            <a:off x="5822799" y="394294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3" name="Straight Connector 15">
            <a:extLst>
              <a:ext uri="{FF2B5EF4-FFF2-40B4-BE49-F238E27FC236}">
                <a16:creationId xmlns="" xmlns:a16="http://schemas.microsoft.com/office/drawing/2014/main" id="{E6156C55-C24C-4296-BBCF-F7339E20CA6B}"/>
              </a:ext>
            </a:extLst>
          </p:cNvPr>
          <p:cNvCxnSpPr>
            <a:cxnSpLocks/>
          </p:cNvCxnSpPr>
          <p:nvPr/>
        </p:nvCxnSpPr>
        <p:spPr>
          <a:xfrm>
            <a:off x="6198843" y="3946028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14" name="Straight Connector 15">
            <a:extLst>
              <a:ext uri="{FF2B5EF4-FFF2-40B4-BE49-F238E27FC236}">
                <a16:creationId xmlns="" xmlns:a16="http://schemas.microsoft.com/office/drawing/2014/main" id="{2941DD21-7739-4F9C-85F2-5C995F96D834}"/>
              </a:ext>
            </a:extLst>
          </p:cNvPr>
          <p:cNvCxnSpPr>
            <a:cxnSpLocks/>
          </p:cNvCxnSpPr>
          <p:nvPr/>
        </p:nvCxnSpPr>
        <p:spPr>
          <a:xfrm>
            <a:off x="7807097" y="3942941"/>
            <a:ext cx="0" cy="203648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B54ABD-756B-47E2-8DC9-BBD2965527EA}"/>
              </a:ext>
            </a:extLst>
          </p:cNvPr>
          <p:cNvSpPr txBox="1"/>
          <p:nvPr/>
        </p:nvSpPr>
        <p:spPr>
          <a:xfrm>
            <a:off x="3155237" y="3720583"/>
            <a:ext cx="140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8</a:t>
            </a:r>
            <a:r>
              <a:rPr lang="en-US" dirty="0"/>
              <a:t>,5 </a:t>
            </a:r>
            <a:r>
              <a:rPr lang="ru-RU" dirty="0"/>
              <a:t>мес.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392051-ADD4-4116-9393-73637BD6AD4B}"/>
              </a:ext>
            </a:extLst>
          </p:cNvPr>
          <p:cNvSpPr txBox="1"/>
          <p:nvPr/>
        </p:nvSpPr>
        <p:spPr>
          <a:xfrm>
            <a:off x="5763844" y="3717703"/>
            <a:ext cx="560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1 мес.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62EE7B-744D-482F-8812-0CB9592E7724}"/>
              </a:ext>
            </a:extLst>
          </p:cNvPr>
          <p:cNvSpPr txBox="1"/>
          <p:nvPr/>
        </p:nvSpPr>
        <p:spPr>
          <a:xfrm>
            <a:off x="1506562" y="4059398"/>
            <a:ext cx="106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Детализация требований и проектирование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3A2DB3-F5EA-4297-9D14-FD598BAF00F2}"/>
              </a:ext>
            </a:extLst>
          </p:cNvPr>
          <p:cNvSpPr txBox="1"/>
          <p:nvPr/>
        </p:nvSpPr>
        <p:spPr>
          <a:xfrm>
            <a:off x="3328307" y="4053107"/>
            <a:ext cx="1062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Разработка 1 очереди ИС ЕЦП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7778E52-ADF1-4A2F-9A41-E56A1338B91C}"/>
              </a:ext>
            </a:extLst>
          </p:cNvPr>
          <p:cNvSpPr txBox="1"/>
          <p:nvPr/>
        </p:nvSpPr>
        <p:spPr>
          <a:xfrm>
            <a:off x="6500209" y="4053107"/>
            <a:ext cx="1062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Внедрение во всех регионах РФ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857E73-0F5C-4824-B03F-8A949162E4DB}"/>
              </a:ext>
            </a:extLst>
          </p:cNvPr>
          <p:cNvSpPr txBox="1"/>
          <p:nvPr/>
        </p:nvSpPr>
        <p:spPr>
          <a:xfrm>
            <a:off x="5630903" y="4066387"/>
            <a:ext cx="106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Пилотная эксплуатация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A4455A-7217-442D-8924-9A869D3EEE6A}"/>
              </a:ext>
            </a:extLst>
          </p:cNvPr>
          <p:cNvSpPr txBox="1"/>
          <p:nvPr/>
        </p:nvSpPr>
        <p:spPr>
          <a:xfrm>
            <a:off x="464821" y="1726216"/>
            <a:ext cx="213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Автоматизируемые </a:t>
            </a:r>
          </a:p>
          <a:p>
            <a:r>
              <a:rPr lang="ru-RU" dirty="0">
                <a:solidFill>
                  <a:schemeClr val="tx1"/>
                </a:solidFill>
              </a:rPr>
              <a:t>процессы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2265ECFC-B7DE-4B3A-AD9A-3620E53684F0}"/>
              </a:ext>
            </a:extLst>
          </p:cNvPr>
          <p:cNvCxnSpPr/>
          <p:nvPr/>
        </p:nvCxnSpPr>
        <p:spPr>
          <a:xfrm>
            <a:off x="2048060" y="1071737"/>
            <a:ext cx="4905" cy="1996009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65EBEE-790F-41DF-988F-AF645C3DAA58}"/>
              </a:ext>
            </a:extLst>
          </p:cNvPr>
          <p:cNvSpPr txBox="1"/>
          <p:nvPr/>
        </p:nvSpPr>
        <p:spPr>
          <a:xfrm>
            <a:off x="2057854" y="1123185"/>
            <a:ext cx="2308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Регистрация в системе персонифицированного учета</a:t>
            </a:r>
          </a:p>
          <a:p>
            <a:r>
              <a:rPr lang="ru-RU" dirty="0"/>
              <a:t>Ведение персонифицированного учета и прием отчетности по перс. учету</a:t>
            </a:r>
          </a:p>
          <a:p>
            <a:r>
              <a:rPr lang="ru-RU" dirty="0"/>
              <a:t>Назначение и выплата пенсий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6183D28-2693-4C03-9C85-E85409DF7648}"/>
              </a:ext>
            </a:extLst>
          </p:cNvPr>
          <p:cNvCxnSpPr/>
          <p:nvPr/>
        </p:nvCxnSpPr>
        <p:spPr>
          <a:xfrm>
            <a:off x="4366027" y="1071737"/>
            <a:ext cx="4905" cy="1996009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5E4D66-0B87-45BC-A6A0-5CCA0F5B92FA}"/>
              </a:ext>
            </a:extLst>
          </p:cNvPr>
          <p:cNvSpPr txBox="1"/>
          <p:nvPr/>
        </p:nvSpPr>
        <p:spPr>
          <a:xfrm>
            <a:off x="4375822" y="1219099"/>
            <a:ext cx="209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Назначение и выплаты льготным категориям граждан (ЕДВ и НСУ, уход, погребение)</a:t>
            </a:r>
          </a:p>
          <a:p>
            <a:r>
              <a:rPr lang="ru-RU" dirty="0"/>
              <a:t>Обеспечение ТСР</a:t>
            </a:r>
          </a:p>
          <a:p>
            <a:r>
              <a:rPr lang="ru-RU" dirty="0"/>
              <a:t>Регистрация страхователей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701451E9-76D1-415E-AE4E-35C7B079CFC3}"/>
              </a:ext>
            </a:extLst>
          </p:cNvPr>
          <p:cNvCxnSpPr/>
          <p:nvPr/>
        </p:nvCxnSpPr>
        <p:spPr>
          <a:xfrm>
            <a:off x="6468410" y="1071737"/>
            <a:ext cx="0" cy="1996009"/>
          </a:xfrm>
          <a:prstGeom prst="line">
            <a:avLst/>
          </a:prstGeom>
          <a:noFill/>
          <a:ln w="1905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4AC344-3E76-4B8C-8589-076713DA5D2E}"/>
              </a:ext>
            </a:extLst>
          </p:cNvPr>
          <p:cNvSpPr txBox="1"/>
          <p:nvPr/>
        </p:nvSpPr>
        <p:spPr>
          <a:xfrm>
            <a:off x="6478206" y="1332452"/>
            <a:ext cx="247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Автоматизированное проведение МСЭ</a:t>
            </a:r>
          </a:p>
          <a:p>
            <a:r>
              <a:rPr lang="ru-RU" dirty="0"/>
              <a:t>Назначение и учет проводимых реабилитационных мероприятий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EB7E91D-0B3E-4C91-9D47-611C22FD06D3}"/>
              </a:ext>
            </a:extLst>
          </p:cNvPr>
          <p:cNvSpPr txBox="1"/>
          <p:nvPr/>
        </p:nvSpPr>
        <p:spPr>
          <a:xfrm>
            <a:off x="1120140" y="3365141"/>
            <a:ext cx="11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сентябрь 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77FB126-57C3-408C-81FF-3DFF5C6F24FD}"/>
              </a:ext>
            </a:extLst>
          </p:cNvPr>
          <p:cNvSpPr txBox="1"/>
          <p:nvPr/>
        </p:nvSpPr>
        <p:spPr>
          <a:xfrm>
            <a:off x="2209801" y="3386749"/>
            <a:ext cx="96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декабрь 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69DEB50-7B6C-42F7-BC19-CD6E671F4815}"/>
              </a:ext>
            </a:extLst>
          </p:cNvPr>
          <p:cNvSpPr txBox="1"/>
          <p:nvPr/>
        </p:nvSpPr>
        <p:spPr>
          <a:xfrm>
            <a:off x="4722243" y="3334563"/>
            <a:ext cx="92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август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4AFE0B6-1601-44BF-B2D1-799EFD5FD047}"/>
              </a:ext>
            </a:extLst>
          </p:cNvPr>
          <p:cNvSpPr txBox="1"/>
          <p:nvPr/>
        </p:nvSpPr>
        <p:spPr>
          <a:xfrm>
            <a:off x="5858910" y="3348504"/>
            <a:ext cx="9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декабрь 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BD73CD-6CE3-46DF-8831-5EB42C7D73C5}"/>
              </a:ext>
            </a:extLst>
          </p:cNvPr>
          <p:cNvSpPr txBox="1"/>
          <p:nvPr/>
        </p:nvSpPr>
        <p:spPr>
          <a:xfrm>
            <a:off x="7519279" y="3346109"/>
            <a:ext cx="797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май </a:t>
            </a:r>
          </a:p>
          <a:p>
            <a:r>
              <a:rPr lang="ru-RU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33" name="Выноска 1 1">
            <a:extLst>
              <a:ext uri="{FF2B5EF4-FFF2-40B4-BE49-F238E27FC236}">
                <a16:creationId xmlns="" xmlns:a16="http://schemas.microsoft.com/office/drawing/2014/main" id="{6AFA7679-8AD2-4032-ACAA-6CA4A109E6B6}"/>
              </a:ext>
            </a:extLst>
          </p:cNvPr>
          <p:cNvSpPr/>
          <p:nvPr/>
        </p:nvSpPr>
        <p:spPr>
          <a:xfrm>
            <a:off x="1191825" y="4940822"/>
            <a:ext cx="1775225" cy="1462652"/>
          </a:xfrm>
          <a:prstGeom prst="borderCallout1">
            <a:avLst>
              <a:gd name="adj1" fmla="val -1885"/>
              <a:gd name="adj2" fmla="val 49866"/>
              <a:gd name="adj3" fmla="val -62634"/>
              <a:gd name="adj4" fmla="val 76430"/>
            </a:avLst>
          </a:prstGeom>
          <a:noFill/>
          <a:ln w="9525">
            <a:solidFill>
              <a:srgbClr val="16C9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2B526A"/>
                </a:solidFill>
                <a:latin typeface="+mj-lt"/>
              </a:rPr>
              <a:t>Выполнено детальное проектирование, разработаны частные технические задания и пояснительные записки на ИС ЕЦП, разработаны макеты интерфейсов и спецификации интеграционных сервисов </a:t>
            </a:r>
          </a:p>
        </p:txBody>
      </p:sp>
      <p:sp>
        <p:nvSpPr>
          <p:cNvPr id="34" name="Выноска 1 34">
            <a:extLst>
              <a:ext uri="{FF2B5EF4-FFF2-40B4-BE49-F238E27FC236}">
                <a16:creationId xmlns="" xmlns:a16="http://schemas.microsoft.com/office/drawing/2014/main" id="{A4FD6C54-AEE0-44D3-BEF0-779A438558C1}"/>
              </a:ext>
            </a:extLst>
          </p:cNvPr>
          <p:cNvSpPr/>
          <p:nvPr/>
        </p:nvSpPr>
        <p:spPr>
          <a:xfrm>
            <a:off x="3056706" y="4935371"/>
            <a:ext cx="825387" cy="1462652"/>
          </a:xfrm>
          <a:prstGeom prst="borderCallout1">
            <a:avLst>
              <a:gd name="adj1" fmla="val -1885"/>
              <a:gd name="adj2" fmla="val 49866"/>
              <a:gd name="adj3" fmla="val -60518"/>
              <a:gd name="adj4" fmla="val 246418"/>
            </a:avLst>
          </a:prstGeom>
          <a:noFill/>
          <a:ln w="9525">
            <a:solidFill>
              <a:srgbClr val="16C9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2B526A"/>
                </a:solidFill>
                <a:latin typeface="+mj-lt"/>
              </a:rPr>
              <a:t>ИС ЕЦП разработаны и прошли испытания</a:t>
            </a:r>
          </a:p>
        </p:txBody>
      </p:sp>
      <p:sp>
        <p:nvSpPr>
          <p:cNvPr id="35" name="Выноска 1 35">
            <a:extLst>
              <a:ext uri="{FF2B5EF4-FFF2-40B4-BE49-F238E27FC236}">
                <a16:creationId xmlns="" xmlns:a16="http://schemas.microsoft.com/office/drawing/2014/main" id="{5AF3AF61-7540-4F5C-AC53-C87FDF9D8429}"/>
              </a:ext>
            </a:extLst>
          </p:cNvPr>
          <p:cNvSpPr/>
          <p:nvPr/>
        </p:nvSpPr>
        <p:spPr>
          <a:xfrm>
            <a:off x="3989146" y="4940822"/>
            <a:ext cx="1597374" cy="1462652"/>
          </a:xfrm>
          <a:prstGeom prst="borderCallout1">
            <a:avLst>
              <a:gd name="adj1" fmla="val -1885"/>
              <a:gd name="adj2" fmla="val 49866"/>
              <a:gd name="adj3" fmla="val -61576"/>
              <a:gd name="adj4" fmla="val 115177"/>
            </a:avLst>
          </a:prstGeom>
          <a:noFill/>
          <a:ln w="9525">
            <a:solidFill>
              <a:srgbClr val="16C9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2B526A"/>
                </a:solidFill>
                <a:latin typeface="+mj-lt"/>
              </a:rPr>
              <a:t>Пройдена опытная эксплуатация и выполнена аттестация по требованиям защиты информации, ИС ЕЦП функционируют в промышленном режиме </a:t>
            </a:r>
            <a:r>
              <a:rPr lang="ru-RU" sz="800" b="1" dirty="0">
                <a:solidFill>
                  <a:srgbClr val="2B526A"/>
                </a:solidFill>
                <a:latin typeface="+mj-lt"/>
              </a:rPr>
              <a:t>в 1 субъекте РФ</a:t>
            </a:r>
          </a:p>
        </p:txBody>
      </p:sp>
      <p:sp>
        <p:nvSpPr>
          <p:cNvPr id="36" name="Выноска 1 36">
            <a:extLst>
              <a:ext uri="{FF2B5EF4-FFF2-40B4-BE49-F238E27FC236}">
                <a16:creationId xmlns="" xmlns:a16="http://schemas.microsoft.com/office/drawing/2014/main" id="{117FAA53-62FF-427B-BD2E-7A3AE6A9142C}"/>
              </a:ext>
            </a:extLst>
          </p:cNvPr>
          <p:cNvSpPr/>
          <p:nvPr/>
        </p:nvSpPr>
        <p:spPr>
          <a:xfrm>
            <a:off x="6786468" y="4950849"/>
            <a:ext cx="1102102" cy="1462652"/>
          </a:xfrm>
          <a:prstGeom prst="borderCallout1">
            <a:avLst>
              <a:gd name="adj1" fmla="val -1885"/>
              <a:gd name="adj2" fmla="val 49866"/>
              <a:gd name="adj3" fmla="val -61576"/>
              <a:gd name="adj4" fmla="val 91612"/>
            </a:avLst>
          </a:prstGeom>
          <a:noFill/>
          <a:ln w="9525">
            <a:solidFill>
              <a:srgbClr val="16C9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2B526A"/>
                </a:solidFill>
                <a:latin typeface="+mj-lt"/>
              </a:rPr>
              <a:t>ИС ЕЦП в объеме автоматизируемых процессов 1 очереди функционируют во всех субъектах РФ</a:t>
            </a:r>
          </a:p>
        </p:txBody>
      </p:sp>
      <p:sp>
        <p:nvSpPr>
          <p:cNvPr id="37" name="Выноска 1 37">
            <a:extLst>
              <a:ext uri="{FF2B5EF4-FFF2-40B4-BE49-F238E27FC236}">
                <a16:creationId xmlns="" xmlns:a16="http://schemas.microsoft.com/office/drawing/2014/main" id="{E09D8E9D-3CFC-4E14-B023-BDD4F6F68938}"/>
              </a:ext>
            </a:extLst>
          </p:cNvPr>
          <p:cNvSpPr/>
          <p:nvPr/>
        </p:nvSpPr>
        <p:spPr>
          <a:xfrm>
            <a:off x="5689479" y="4935371"/>
            <a:ext cx="961652" cy="1462652"/>
          </a:xfrm>
          <a:prstGeom prst="borderCallout1">
            <a:avLst>
              <a:gd name="adj1" fmla="val -1885"/>
              <a:gd name="adj2" fmla="val 49866"/>
              <a:gd name="adj3" fmla="val -60517"/>
              <a:gd name="adj4" fmla="val 51964"/>
            </a:avLst>
          </a:prstGeom>
          <a:noFill/>
          <a:ln w="9525">
            <a:solidFill>
              <a:srgbClr val="16C9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2B526A"/>
                </a:solidFill>
                <a:latin typeface="+mj-lt"/>
              </a:rPr>
              <a:t>В 4 субъектах РФ ИС ЕЦП функционируют в промышленном режиме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36DEECD-530D-4BE5-A8EA-67C2313FC1E6}"/>
              </a:ext>
            </a:extLst>
          </p:cNvPr>
          <p:cNvSpPr txBox="1"/>
          <p:nvPr/>
        </p:nvSpPr>
        <p:spPr>
          <a:xfrm>
            <a:off x="4884420" y="4054018"/>
            <a:ext cx="9763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i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Опытная эксплуатация и аттестация по ИБ</a:t>
            </a:r>
          </a:p>
        </p:txBody>
      </p:sp>
    </p:spTree>
    <p:extLst>
      <p:ext uri="{BB962C8B-B14F-4D97-AF65-F5344CB8AC3E}">
        <p14:creationId xmlns="" xmlns:p14="http://schemas.microsoft.com/office/powerpoint/2010/main" val="295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9">
            <a:extLst>
              <a:ext uri="{FF2B5EF4-FFF2-40B4-BE49-F238E27FC236}">
                <a16:creationId xmlns="" xmlns:a16="http://schemas.microsoft.com/office/drawing/2014/main" id="{18D5544A-38F9-490B-8F7E-3E84ADAE15DB}"/>
              </a:ext>
            </a:extLst>
          </p:cNvPr>
          <p:cNvSpPr txBox="1">
            <a:spLocks/>
          </p:cNvSpPr>
          <p:nvPr/>
        </p:nvSpPr>
        <p:spPr>
          <a:xfrm>
            <a:off x="351692" y="276488"/>
            <a:ext cx="3755488" cy="226848"/>
          </a:xfrm>
          <a:prstGeom prst="rect">
            <a:avLst/>
          </a:prstGeom>
        </p:spPr>
        <p:txBody>
          <a:bodyPr vert="horz" wrap="square" lIns="0" tIns="5198" rIns="0" bIns="0" rtlCol="0" anchor="ctr">
            <a:spAutoFit/>
          </a:bodyPr>
          <a:lstStyle>
            <a:defPPr>
              <a:defRPr lang="ru-RU"/>
            </a:defPPr>
            <a:lvl1pPr marL="7701">
              <a:lnSpc>
                <a:spcPct val="90000"/>
              </a:lnSpc>
              <a:spcBef>
                <a:spcPts val="55"/>
              </a:spcBef>
              <a:buNone/>
              <a:defRPr b="1" spc="-6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600" dirty="0">
                <a:latin typeface="+mj-lt"/>
              </a:rPr>
              <a:t>ГРАФИК </a:t>
            </a:r>
            <a:r>
              <a:rPr lang="ru-RU" sz="1600" dirty="0" smtClean="0">
                <a:latin typeface="+mj-lt"/>
              </a:rPr>
              <a:t>СОЗДАНИЯ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83" y="527019"/>
            <a:ext cx="442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2-й очереди информационных систем ЕЦП</a:t>
            </a:r>
            <a:endParaRPr lang="ru-RU" sz="1600" dirty="0"/>
          </a:p>
        </p:txBody>
      </p:sp>
      <p:cxnSp>
        <p:nvCxnSpPr>
          <p:cNvPr id="39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33682" y="4432983"/>
            <a:ext cx="8244638" cy="0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0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46248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1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1883504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2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236306" y="4327179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3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6187187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4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6680869" y="433576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45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8792233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54563" y="4085193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3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5131" y="4093779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9</a:t>
            </a:r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,5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40197" y="4110949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,5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09789" y="4110949"/>
            <a:ext cx="622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1 мес.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50335" y="4108445"/>
            <a:ext cx="622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5 мес.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0702" y="4447389"/>
            <a:ext cx="1394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Детализация требований и проектирование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2343" y="4441196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Разработка 2 очереди ИС ЕЦП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6512" y="4441196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Внедрение во всех регионах РФ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1402" y="4442093"/>
            <a:ext cx="11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Опытная эксплуатация и аттестация по ИБ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35222" y="4454271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Пилотная эксплуатация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3733" y="1950333"/>
            <a:ext cx="189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+mj-lt"/>
              </a:rPr>
              <a:t>Автоматизируемые </a:t>
            </a:r>
          </a:p>
          <a:p>
            <a:r>
              <a:rPr lang="ru-RU" sz="1200" i="1" dirty="0">
                <a:latin typeface="+mj-lt"/>
              </a:rPr>
              <a:t>процессы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931858" y="1305919"/>
            <a:ext cx="644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944719" y="1356577"/>
            <a:ext cx="233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Выдача государственного сертификата на материнский капитал и распоряжение материнским капиталом 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Регистрация и учет страховых случаев на производстве и профзаболеваний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274691" y="1305919"/>
            <a:ext cx="644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296291" y="1356577"/>
            <a:ext cx="226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Обеспечение пострадавших на производстве и от профзаболеваний</a:t>
            </a:r>
          </a:p>
          <a:p>
            <a:r>
              <a:rPr lang="ru-RU" dirty="0"/>
              <a:t>Управление средствами пенсионных накоплений</a:t>
            </a:r>
          </a:p>
          <a:p>
            <a:r>
              <a:rPr lang="ru-RU" dirty="0"/>
              <a:t>Назначение федеральных доплат к пенсии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484557" y="1305919"/>
            <a:ext cx="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504914" y="1466503"/>
            <a:ext cx="238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Выплаты отдельным категориям граждан дополнительного обеспечения</a:t>
            </a:r>
          </a:p>
          <a:p>
            <a:r>
              <a:rPr lang="ru-RU" dirty="0"/>
              <a:t>Обеспечение проездом</a:t>
            </a:r>
          </a:p>
          <a:p>
            <a:r>
              <a:rPr lang="ru-RU" dirty="0"/>
              <a:t>Установление ОВЭД  и страхового тарифа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7937" y="3763809"/>
            <a:ext cx="7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октябрь 2022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23842" y="3775081"/>
            <a:ext cx="81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январь 2023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72393" y="3763712"/>
            <a:ext cx="81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октябрь 2023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74649" y="3777440"/>
            <a:ext cx="81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февраль 2024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4375" y="3775081"/>
            <a:ext cx="81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июнь 2024</a:t>
            </a:r>
          </a:p>
        </p:txBody>
      </p:sp>
    </p:spTree>
    <p:extLst>
      <p:ext uri="{BB962C8B-B14F-4D97-AF65-F5344CB8AC3E}">
        <p14:creationId xmlns="" xmlns:p14="http://schemas.microsoft.com/office/powerpoint/2010/main" val="10086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9">
            <a:extLst>
              <a:ext uri="{FF2B5EF4-FFF2-40B4-BE49-F238E27FC236}">
                <a16:creationId xmlns="" xmlns:a16="http://schemas.microsoft.com/office/drawing/2014/main" id="{18D5544A-38F9-490B-8F7E-3E84ADAE15DB}"/>
              </a:ext>
            </a:extLst>
          </p:cNvPr>
          <p:cNvSpPr txBox="1">
            <a:spLocks/>
          </p:cNvSpPr>
          <p:nvPr/>
        </p:nvSpPr>
        <p:spPr>
          <a:xfrm>
            <a:off x="351692" y="276488"/>
            <a:ext cx="3755488" cy="226848"/>
          </a:xfrm>
          <a:prstGeom prst="rect">
            <a:avLst/>
          </a:prstGeom>
        </p:spPr>
        <p:txBody>
          <a:bodyPr vert="horz" wrap="square" lIns="0" tIns="5198" rIns="0" bIns="0" rtlCol="0" anchor="ctr">
            <a:spAutoFit/>
          </a:bodyPr>
          <a:lstStyle>
            <a:defPPr>
              <a:defRPr lang="ru-RU"/>
            </a:defPPr>
            <a:lvl1pPr marL="7701">
              <a:lnSpc>
                <a:spcPct val="90000"/>
              </a:lnSpc>
              <a:spcBef>
                <a:spcPts val="55"/>
              </a:spcBef>
              <a:buNone/>
              <a:defRPr b="1" spc="-6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600" dirty="0">
                <a:latin typeface="+mj-lt"/>
              </a:rPr>
              <a:t>ГРАФИК </a:t>
            </a:r>
            <a:r>
              <a:rPr lang="ru-RU" sz="1600" dirty="0" smtClean="0">
                <a:latin typeface="+mj-lt"/>
              </a:rPr>
              <a:t>СОЗДАНИЯ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83" y="527019"/>
            <a:ext cx="442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3-й очереди информационных систем ЕЦП</a:t>
            </a:r>
            <a:endParaRPr lang="ru-RU" sz="1600" dirty="0"/>
          </a:p>
        </p:txBody>
      </p:sp>
      <p:cxnSp>
        <p:nvCxnSpPr>
          <p:cNvPr id="33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33682" y="4432983"/>
            <a:ext cx="8244638" cy="0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4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46248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5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1883504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6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5236306" y="4327179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7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6187187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8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6680869" y="433576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68" name="Straight Connector 15">
            <a:extLst>
              <a:ext uri="{FF2B5EF4-FFF2-40B4-BE49-F238E27FC236}">
                <a16:creationId xmlns="" xmlns:a16="http://schemas.microsoft.com/office/drawing/2014/main" id="{8A363704-37D5-3747-8089-E0F6843D31B3}"/>
              </a:ext>
            </a:extLst>
          </p:cNvPr>
          <p:cNvCxnSpPr>
            <a:cxnSpLocks/>
          </p:cNvCxnSpPr>
          <p:nvPr/>
        </p:nvCxnSpPr>
        <p:spPr>
          <a:xfrm>
            <a:off x="8792233" y="4332724"/>
            <a:ext cx="0" cy="200517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54563" y="4085193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3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85131" y="4093779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9</a:t>
            </a:r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,5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40197" y="4110949"/>
            <a:ext cx="184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1000" b="1" i="1" dirty="0">
                <a:solidFill>
                  <a:schemeClr val="accent6"/>
                </a:solidFill>
                <a:latin typeface="+mj-lt"/>
              </a:rPr>
              <a:t>,5 </a:t>
            </a:r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мес.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09789" y="4110949"/>
            <a:ext cx="622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1 мес.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50335" y="4108445"/>
            <a:ext cx="622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6"/>
                </a:solidFill>
                <a:latin typeface="+mj-lt"/>
              </a:rPr>
              <a:t>5 мес.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0702" y="4447389"/>
            <a:ext cx="1394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Детализация требований и проектирование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12343" y="4441196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Разработка 3 очереди ИС ЕЦП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76512" y="4441196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Внедрение во всех регионах РФ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61402" y="4442093"/>
            <a:ext cx="11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Опытная эксплуатация и аттестация по ИБ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35222" y="4454271"/>
            <a:ext cx="13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accent6"/>
                </a:solidFill>
                <a:latin typeface="+mj-lt"/>
              </a:rPr>
              <a:t>Пилотная эксплуатация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3734" y="1950333"/>
            <a:ext cx="166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+mj-lt"/>
              </a:rPr>
              <a:t>Автоматизируемые </a:t>
            </a:r>
          </a:p>
          <a:p>
            <a:r>
              <a:rPr lang="ru-RU" sz="1200" i="1" dirty="0">
                <a:latin typeface="+mj-lt"/>
              </a:rPr>
              <a:t>процессы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931858" y="1305919"/>
            <a:ext cx="644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281131" y="1242136"/>
            <a:ext cx="233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Предоставление отсрочек (рассрочек) по уплате страховых взносов на ОСС от </a:t>
            </a:r>
            <a:r>
              <a:rPr lang="ru-RU" sz="1200" dirty="0" err="1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НСиПЗ</a:t>
            </a:r>
            <a:r>
              <a:rPr lang="ru-RU" sz="1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, пеней, штрафов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Осуществление зачетов (возвратов) сумм излишне уплаченных страховых взносов, пеней, штрафов 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274691" y="1305919"/>
            <a:ext cx="644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1950068" y="1293393"/>
            <a:ext cx="2163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Прием и обработка отчетности по уплате страховых взносов </a:t>
            </a:r>
            <a:r>
              <a:rPr lang="ru-RU" dirty="0" smtClean="0"/>
              <a:t>на ОСС от </a:t>
            </a:r>
            <a:r>
              <a:rPr lang="ru-RU" dirty="0" err="1" smtClean="0"/>
              <a:t>НСиПЗ</a:t>
            </a:r>
            <a:endParaRPr lang="ru-RU" dirty="0"/>
          </a:p>
          <a:p>
            <a:r>
              <a:rPr lang="ru-RU" dirty="0" smtClean="0"/>
              <a:t>Дистанционный </a:t>
            </a:r>
            <a:r>
              <a:rPr lang="ru-RU" dirty="0"/>
              <a:t>мониторинг и проведение проверок страхователей</a:t>
            </a:r>
          </a:p>
          <a:p>
            <a:r>
              <a:rPr lang="ru-RU" dirty="0"/>
              <a:t>Управление взысканиями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567002" y="1305919"/>
            <a:ext cx="0" cy="1965315"/>
          </a:xfrm>
          <a:prstGeom prst="line">
            <a:avLst/>
          </a:prstGeom>
          <a:noFill/>
          <a:ln w="38100" cap="flat" cmpd="sng" algn="ctr">
            <a:gradFill>
              <a:gsLst>
                <a:gs pos="25000">
                  <a:srgbClr val="3984A3"/>
                </a:gs>
                <a:gs pos="0">
                  <a:srgbClr val="4DADB5"/>
                </a:gs>
                <a:gs pos="50000">
                  <a:srgbClr val="2B526A"/>
                </a:gs>
                <a:gs pos="75000">
                  <a:srgbClr val="6C88B7"/>
                </a:gs>
                <a:gs pos="100000">
                  <a:srgbClr val="4C5974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578187" y="1539145"/>
            <a:ext cx="244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0083FF"/>
              </a:buClr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Запрос финансирования предупредительных мер по сокращению производственного травматизма и профзаболеваний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7938" y="3763809"/>
            <a:ext cx="68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апрель 2024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3842" y="3775081"/>
            <a:ext cx="71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июль  2024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72393" y="3763712"/>
            <a:ext cx="71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апрель 2025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74649" y="3777440"/>
            <a:ext cx="71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август 2025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414375" y="3775081"/>
            <a:ext cx="71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+mj-lt"/>
              </a:rPr>
              <a:t>декабрь 2025</a:t>
            </a:r>
          </a:p>
        </p:txBody>
      </p:sp>
    </p:spTree>
    <p:extLst>
      <p:ext uri="{BB962C8B-B14F-4D97-AF65-F5344CB8AC3E}">
        <p14:creationId xmlns="" xmlns:p14="http://schemas.microsoft.com/office/powerpoint/2010/main" val="2252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/>
          </p:cNvSpPr>
          <p:nvPr/>
        </p:nvSpPr>
        <p:spPr bwMode="auto">
          <a:xfrm>
            <a:off x="-247055" y="5751514"/>
            <a:ext cx="1178719" cy="1573212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pPr algn="ctr" defTabSz="685800"/>
            <a:endParaRPr lang="ru-RU" sz="1500"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5129" name="Picture 9" descr="10b0e65efd9b395b8e3e3b9f41bdc35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54" y="1916832"/>
            <a:ext cx="1598298" cy="187220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130" name="Picture 10" descr="image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231280"/>
            <a:ext cx="1008112" cy="1117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5131" name="Rectangle 11"/>
          <p:cNvSpPr>
            <a:spLocks/>
          </p:cNvSpPr>
          <p:nvPr/>
        </p:nvSpPr>
        <p:spPr bwMode="auto">
          <a:xfrm>
            <a:off x="7308304" y="5833355"/>
            <a:ext cx="1512168" cy="4039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ПОРТАЛ ФРИ (</a:t>
            </a:r>
            <a:r>
              <a:rPr lang="en-US" sz="1200" b="1" dirty="0" smtClean="0">
                <a:latin typeface="Verdana" pitchFamily="34" charset="0"/>
                <a:sym typeface="Verdana" pitchFamily="34" charset="0"/>
              </a:rPr>
              <a:t>WWW.SFRI.RU)</a:t>
            </a:r>
            <a:endParaRPr lang="ru-RU" sz="1200" b="1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136" name="Rectangle 16"/>
          <p:cNvSpPr>
            <a:spLocks/>
          </p:cNvSpPr>
          <p:nvPr/>
        </p:nvSpPr>
        <p:spPr bwMode="auto">
          <a:xfrm>
            <a:off x="7236297" y="3429000"/>
            <a:ext cx="1512168" cy="4039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algn="ctr"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МОБИЛЬНОЕ ПРИЛОЖЕНИЕ</a:t>
            </a:r>
            <a:endParaRPr lang="ru-RU" sz="1200" b="1" dirty="0">
              <a:latin typeface="Verdana" pitchFamily="34" charset="0"/>
              <a:sym typeface="Verdana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516216" y="3068960"/>
            <a:ext cx="573035" cy="1140063"/>
            <a:chOff x="0" y="0"/>
            <a:chExt cx="1331913" cy="2690813"/>
          </a:xfrm>
        </p:grpSpPr>
        <p:sp>
          <p:nvSpPr>
            <p:cNvPr id="5138" name="Rectangle 18"/>
            <p:cNvSpPr>
              <a:spLocks/>
            </p:cNvSpPr>
            <p:nvPr/>
          </p:nvSpPr>
          <p:spPr bwMode="auto">
            <a:xfrm>
              <a:off x="83332" y="294006"/>
              <a:ext cx="1166659" cy="2058045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4998"/>
                </a:srgbClr>
              </a:outerShdw>
            </a:effectLst>
          </p:spPr>
          <p:txBody>
            <a:bodyPr tIns="91440" bIns="91440" anchor="ctr"/>
            <a:lstStyle/>
            <a:p>
              <a:pPr algn="ctr" defTabSz="685800"/>
              <a:endParaRPr lang="ru-RU" sz="1700"/>
            </a:p>
          </p:txBody>
        </p:sp>
        <p:pic>
          <p:nvPicPr>
            <p:cNvPr id="5139" name="Picture 19" descr="image1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331913" cy="269081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5140" name="Picture 20" descr="C:\Users\user.WS102000ISUP1\Desktop\Картинки ФРИ\IMG_232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714" y="329990"/>
              <a:ext cx="1109499" cy="113049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5141" name="Rectangle 21"/>
          <p:cNvSpPr>
            <a:spLocks/>
          </p:cNvSpPr>
          <p:nvPr/>
        </p:nvSpPr>
        <p:spPr bwMode="auto">
          <a:xfrm>
            <a:off x="4067944" y="2630378"/>
            <a:ext cx="2137767" cy="43858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ctr"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ЛИЧНЫЙ КАБИНЕТ </a:t>
            </a:r>
          </a:p>
          <a:p>
            <a:pPr algn="ctr"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НА САЙТЕ </a:t>
            </a:r>
            <a:r>
              <a:rPr lang="en-US" sz="1200" b="1" dirty="0" smtClean="0">
                <a:latin typeface="Verdana" pitchFamily="34" charset="0"/>
                <a:sym typeface="Verdana" pitchFamily="34" charset="0"/>
              </a:rPr>
              <a:t>PFR.GOV.RU</a:t>
            </a:r>
            <a:endParaRPr lang="ru-RU" sz="1200" b="1" dirty="0"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5143" name="Picture 23" descr="image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340769"/>
            <a:ext cx="1376188" cy="125638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5145" name="Rectangle 25"/>
          <p:cNvSpPr>
            <a:spLocks/>
          </p:cNvSpPr>
          <p:nvPr/>
        </p:nvSpPr>
        <p:spPr bwMode="auto">
          <a:xfrm>
            <a:off x="3851920" y="5949280"/>
            <a:ext cx="2702124" cy="2192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pPr algn="ctr"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ПОРТАЛ ГОСУСЛУГ</a:t>
            </a:r>
            <a:endParaRPr lang="ru-RU" sz="1200" b="1" dirty="0"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5147" name="Picture 27" descr="image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540052"/>
            <a:ext cx="1375593" cy="12249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grpSp>
        <p:nvGrpSpPr>
          <p:cNvPr id="3" name="Группа 39"/>
          <p:cNvGrpSpPr/>
          <p:nvPr/>
        </p:nvGrpSpPr>
        <p:grpSpPr>
          <a:xfrm flipV="1">
            <a:off x="5940152" y="4005064"/>
            <a:ext cx="1512168" cy="1388269"/>
            <a:chOff x="5677946" y="3178499"/>
            <a:chExt cx="1512168" cy="1041202"/>
          </a:xfrm>
        </p:grpSpPr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6722024" y="3179095"/>
              <a:ext cx="468090" cy="0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flipV="1">
              <a:off x="5677946" y="3178499"/>
              <a:ext cx="1040606" cy="1041202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</p:grp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851920" y="3717032"/>
            <a:ext cx="1964831" cy="0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5717" tIns="25717" rIns="25717" bIns="25717"/>
          <a:lstStyle/>
          <a:p>
            <a:endParaRPr lang="ru-RU"/>
          </a:p>
        </p:txBody>
      </p:sp>
      <p:grpSp>
        <p:nvGrpSpPr>
          <p:cNvPr id="4" name="Группа 54"/>
          <p:cNvGrpSpPr/>
          <p:nvPr/>
        </p:nvGrpSpPr>
        <p:grpSpPr>
          <a:xfrm>
            <a:off x="3851920" y="3429000"/>
            <a:ext cx="2088232" cy="576064"/>
            <a:chOff x="4211960" y="2571155"/>
            <a:chExt cx="1529942" cy="413147"/>
          </a:xfrm>
        </p:grpSpPr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4211960" y="2571155"/>
              <a:ext cx="1529942" cy="0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4211960" y="2984302"/>
              <a:ext cx="1529942" cy="0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</p:grp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3635896" y="2132856"/>
            <a:ext cx="792088" cy="432048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5717" tIns="25717" rIns="25717" bIns="25717"/>
          <a:lstStyle/>
          <a:p>
            <a:endParaRPr lang="ru-RU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3635896" y="4941168"/>
            <a:ext cx="792088" cy="216024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5717" tIns="25717" rIns="25717" bIns="25717"/>
          <a:lstStyle/>
          <a:p>
            <a:endParaRPr lang="ru-RU"/>
          </a:p>
        </p:txBody>
      </p:sp>
      <p:grpSp>
        <p:nvGrpSpPr>
          <p:cNvPr id="5" name="Группа 40"/>
          <p:cNvGrpSpPr/>
          <p:nvPr/>
        </p:nvGrpSpPr>
        <p:grpSpPr>
          <a:xfrm>
            <a:off x="5940152" y="2040731"/>
            <a:ext cx="1512168" cy="1388269"/>
            <a:chOff x="5677946" y="3178499"/>
            <a:chExt cx="1512168" cy="1041202"/>
          </a:xfrm>
        </p:grpSpPr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6722024" y="3179095"/>
              <a:ext cx="468090" cy="0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V="1">
              <a:off x="5677946" y="3178499"/>
              <a:ext cx="1040606" cy="1041202"/>
            </a:xfrm>
            <a:prstGeom prst="lin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5717" tIns="25717" rIns="25717" bIns="25717"/>
            <a:lstStyle/>
            <a:p>
              <a:endParaRPr lang="ru-RU"/>
            </a:p>
          </p:txBody>
        </p:sp>
      </p:grpSp>
      <p:sp>
        <p:nvSpPr>
          <p:cNvPr id="63" name="Rectangle 2"/>
          <p:cNvSpPr>
            <a:spLocks/>
          </p:cNvSpPr>
          <p:nvPr/>
        </p:nvSpPr>
        <p:spPr bwMode="auto">
          <a:xfrm>
            <a:off x="395536" y="116632"/>
            <a:ext cx="7164258" cy="750698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4289" tIns="34289" rIns="34289" bIns="34289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ПФР ПРЕДОСТАВЛЯЕТ 33 ГОСУСЛУГИ</a:t>
            </a:r>
          </a:p>
        </p:txBody>
      </p:sp>
      <p:pic>
        <p:nvPicPr>
          <p:cNvPr id="50" name="Picture 27" descr="Picture 28">
            <a:extLst>
              <a:ext uri="{FF2B5EF4-FFF2-40B4-BE49-F238E27FC236}">
                <a16:creationId xmlns:a16="http://schemas.microsoft.com/office/drawing/2014/main" xmlns="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706" y="2132856"/>
            <a:ext cx="13410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12776"/>
            <a:ext cx="12757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9441" y="4608487"/>
            <a:ext cx="1263114" cy="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0" descr="image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59672"/>
            <a:ext cx="1008112" cy="1117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69" name="Rectangle 11"/>
          <p:cNvSpPr>
            <a:spLocks/>
          </p:cNvSpPr>
          <p:nvPr/>
        </p:nvSpPr>
        <p:spPr bwMode="auto">
          <a:xfrm>
            <a:off x="7236296" y="2274186"/>
            <a:ext cx="1728192" cy="4039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defTabSz="685800"/>
            <a:r>
              <a:rPr lang="ru-RU" sz="1200" b="1" dirty="0" smtClean="0">
                <a:latin typeface="Verdana" pitchFamily="34" charset="0"/>
                <a:sym typeface="Verdana" pitchFamily="34" charset="0"/>
              </a:rPr>
              <a:t>ПОРТАЛ ЕГИССО</a:t>
            </a:r>
          </a:p>
          <a:p>
            <a:pPr defTabSz="685800"/>
            <a:r>
              <a:rPr lang="ru-RU" sz="1200" dirty="0" smtClean="0">
                <a:latin typeface="Verdana" pitchFamily="34" charset="0"/>
                <a:sym typeface="Verdana" pitchFamily="34" charset="0"/>
              </a:rPr>
              <a:t>(</a:t>
            </a:r>
            <a:r>
              <a:rPr lang="en-US" sz="1200" b="1" dirty="0" smtClean="0">
                <a:latin typeface="Verdana" pitchFamily="34" charset="0"/>
                <a:sym typeface="Verdana" pitchFamily="34" charset="0"/>
              </a:rPr>
              <a:t>WWW.EGISSO.RU</a:t>
            </a:r>
            <a:r>
              <a:rPr lang="en-US" sz="1200" dirty="0" smtClean="0">
                <a:latin typeface="Verdana" pitchFamily="34" charset="0"/>
                <a:sym typeface="Verdana" pitchFamily="34" charset="0"/>
              </a:rPr>
              <a:t>)</a:t>
            </a:r>
            <a:endParaRPr lang="ru-RU" sz="1200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>
            <a:off x="755576" y="4293096"/>
            <a:ext cx="288032" cy="648072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5717" tIns="25717" rIns="25717" bIns="25717"/>
          <a:lstStyle/>
          <a:p>
            <a:endParaRPr lang="ru-RU"/>
          </a:p>
        </p:txBody>
      </p:sp>
      <p:pic>
        <p:nvPicPr>
          <p:cNvPr id="1030" name="Picture 6" descr="Z:\КЛИПАРТ\2426_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4869160"/>
            <a:ext cx="1152128" cy="864096"/>
          </a:xfrm>
          <a:prstGeom prst="rect">
            <a:avLst/>
          </a:prstGeom>
          <a:noFill/>
        </p:spPr>
      </p:pic>
      <p:sp>
        <p:nvSpPr>
          <p:cNvPr id="72" name="Rectangle 8"/>
          <p:cNvSpPr>
            <a:spLocks/>
          </p:cNvSpPr>
          <p:nvPr/>
        </p:nvSpPr>
        <p:spPr bwMode="auto">
          <a:xfrm>
            <a:off x="323528" y="3861048"/>
            <a:ext cx="2376264" cy="2654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algn="ctr" defTabSz="685800"/>
            <a:r>
              <a:rPr lang="ru-RU" sz="1500" dirty="0" smtClean="0">
                <a:latin typeface="Verdana" pitchFamily="34" charset="0"/>
                <a:sym typeface="Verdana" pitchFamily="34" charset="0"/>
              </a:rPr>
              <a:t>Личный прием</a:t>
            </a:r>
            <a:endParaRPr lang="ru-RU" sz="1500" dirty="0"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73" name="Picture 27" descr="Picture 28">
            <a:extLst>
              <a:ext uri="{FF2B5EF4-FFF2-40B4-BE49-F238E27FC236}">
                <a16:creationId xmlns:a16="http://schemas.microsoft.com/office/drawing/2014/main" xmlns="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432048" cy="4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1979712" y="4293096"/>
            <a:ext cx="288032" cy="648072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5717" tIns="25717" rIns="25717" bIns="25717"/>
          <a:lstStyle/>
          <a:p>
            <a:endParaRPr lang="ru-RU"/>
          </a:p>
        </p:txBody>
      </p:sp>
      <p:sp>
        <p:nvSpPr>
          <p:cNvPr id="74" name="Rectangle 8"/>
          <p:cNvSpPr>
            <a:spLocks/>
          </p:cNvSpPr>
          <p:nvPr/>
        </p:nvSpPr>
        <p:spPr bwMode="auto">
          <a:xfrm>
            <a:off x="611560" y="5733256"/>
            <a:ext cx="2124744" cy="77328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algn="r" defTabSz="685800"/>
            <a:r>
              <a:rPr lang="ru-RU" sz="1200" dirty="0" smtClean="0">
                <a:latin typeface="Verdana" pitchFamily="34" charset="0"/>
                <a:sym typeface="Verdana" pitchFamily="34" charset="0"/>
              </a:rPr>
              <a:t>ЧЕРЕЗ МФЦ </a:t>
            </a:r>
          </a:p>
          <a:p>
            <a:pPr algn="r" defTabSz="685800"/>
            <a:r>
              <a:rPr lang="ru-RU" sz="1200" dirty="0" smtClean="0">
                <a:latin typeface="Verdana" pitchFamily="34" charset="0"/>
                <a:sym typeface="Verdana" pitchFamily="34" charset="0"/>
              </a:rPr>
              <a:t>ПРЕДОСТАВЛЯЕТСЯ </a:t>
            </a:r>
          </a:p>
          <a:p>
            <a:pPr algn="r" defTabSz="685800"/>
            <a:r>
              <a:rPr lang="ru-RU" sz="1200" dirty="0" smtClean="0">
                <a:latin typeface="Verdana" pitchFamily="34" charset="0"/>
                <a:sym typeface="Verdana" pitchFamily="34" charset="0"/>
              </a:rPr>
              <a:t>17 ГОСУСЛУГ ПФР </a:t>
            </a:r>
          </a:p>
          <a:p>
            <a:pPr algn="r" defTabSz="685800"/>
            <a:r>
              <a:rPr lang="ru-RU" sz="1200" dirty="0" smtClean="0">
                <a:latin typeface="Verdana" pitchFamily="34" charset="0"/>
                <a:sym typeface="Verdana" pitchFamily="34" charset="0"/>
              </a:rPr>
              <a:t>(63 ПОДУСЛУГИ)</a:t>
            </a:r>
            <a:endParaRPr lang="ru-RU" sz="1200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75" name="Rectangle 8"/>
          <p:cNvSpPr>
            <a:spLocks/>
          </p:cNvSpPr>
          <p:nvPr/>
        </p:nvSpPr>
        <p:spPr bwMode="auto">
          <a:xfrm>
            <a:off x="-36512" y="1214391"/>
            <a:ext cx="4824536" cy="3116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17145" tIns="17145" rIns="17145" bIns="17145">
            <a:spAutoFit/>
          </a:bodyPr>
          <a:lstStyle/>
          <a:p>
            <a:pPr algn="ctr" defTabSz="685800"/>
            <a:r>
              <a:rPr lang="ru-RU" sz="1800" b="1" dirty="0" smtClean="0">
                <a:latin typeface="Verdana" pitchFamily="34" charset="0"/>
                <a:sym typeface="Verdana" pitchFamily="34" charset="0"/>
              </a:rPr>
              <a:t>ОЦИФРОВАНО 60 ПОДУСЛУГ</a:t>
            </a:r>
            <a:endParaRPr lang="ru-RU" sz="1800" b="1" dirty="0">
              <a:latin typeface="Verdana" pitchFamily="34" charset="0"/>
              <a:sym typeface="Verdana" pitchFamily="34" charset="0"/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2699792" y="2420888"/>
          <a:ext cx="88776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6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ru-RU" sz="20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r"/>
                      <a:r>
                        <a:rPr lang="ru-RU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ru-RU" sz="20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r"/>
                      <a:r>
                        <a:rPr lang="ru-RU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68078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 flipH="1">
            <a:off x="6300192" y="2185118"/>
            <a:ext cx="2664296" cy="3404122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490629" y="209990"/>
            <a:ext cx="6889683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2000" dirty="0" smtClean="0">
                <a:latin typeface="Verdana" pitchFamily="34" charset="0"/>
                <a:sym typeface="Verdana" pitchFamily="34" charset="0"/>
              </a:rPr>
              <a:t>ГОСУСЛУГИ ПФР В ПРОАКТИВНОМ РЕЖИМЕ</a:t>
            </a:r>
            <a:endParaRPr lang="ru-RU" sz="2000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8783762" y="6523761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8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grpSp>
        <p:nvGrpSpPr>
          <p:cNvPr id="2" name="Группа 106"/>
          <p:cNvGrpSpPr/>
          <p:nvPr/>
        </p:nvGrpSpPr>
        <p:grpSpPr>
          <a:xfrm>
            <a:off x="899592" y="741721"/>
            <a:ext cx="1296144" cy="1607159"/>
            <a:chOff x="899592" y="836712"/>
            <a:chExt cx="1296144" cy="1607159"/>
          </a:xfrm>
        </p:grpSpPr>
        <p:sp>
          <p:nvSpPr>
            <p:cNvPr id="3" name="Стрелка вниз 2"/>
            <p:cNvSpPr/>
            <p:nvPr/>
          </p:nvSpPr>
          <p:spPr bwMode="auto">
            <a:xfrm>
              <a:off x="1259632" y="1786027"/>
              <a:ext cx="576064" cy="657844"/>
            </a:xfrm>
            <a:prstGeom prst="downArrow">
              <a:avLst>
                <a:gd name="adj1" fmla="val 50000"/>
                <a:gd name="adj2" fmla="val 67135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48768" tIns="48768" rIns="48768" bIns="4876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3001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4" name="Группа 105"/>
            <p:cNvGrpSpPr/>
            <p:nvPr/>
          </p:nvGrpSpPr>
          <p:grpSpPr>
            <a:xfrm>
              <a:off x="899592" y="836712"/>
              <a:ext cx="1296144" cy="1152128"/>
              <a:chOff x="755576" y="836712"/>
              <a:chExt cx="1296144" cy="1152128"/>
            </a:xfrm>
          </p:grpSpPr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xmlns="" id="{3D78E712-C863-E94D-A306-EAECA0A287B0}"/>
                  </a:ext>
                </a:extLst>
              </p:cNvPr>
              <p:cNvSpPr/>
              <p:nvPr/>
            </p:nvSpPr>
            <p:spPr>
              <a:xfrm>
                <a:off x="755576" y="836712"/>
                <a:ext cx="1296144" cy="11521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Rectangle 80">
                <a:extLst>
                  <a:ext uri="{FF2B5EF4-FFF2-40B4-BE49-F238E27FC236}">
                    <a16:creationId xmlns:a16="http://schemas.microsoft.com/office/drawing/2014/main" xmlns="" id="{66A65D41-D121-D745-9E79-5FB5D37EB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84" y="1052736"/>
                <a:ext cx="115212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rIns="4572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2020</a:t>
                </a:r>
                <a:endParaRPr lang="ru-RU" sz="3600" b="1" dirty="0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97" name="Прямоугольник 96"/>
          <p:cNvSpPr/>
          <p:nvPr/>
        </p:nvSpPr>
        <p:spPr>
          <a:xfrm flipH="1">
            <a:off x="251520" y="2204864"/>
            <a:ext cx="2664296" cy="3404122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467544" y="242088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СЕРТИФИКАТА НА МАТЕРИНСКИЙ КАПИТАЛ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67544" y="386278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  <a:tabLst>
                <a:tab pos="176213" algn="l"/>
              </a:tabLs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ЕДВ ИНВАЛИДАМ И ДЕТЯМ-ИНВАЛИДАМ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67544" y="3255367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РЕБЕНКА В СИСТЕМЕ ПУ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 flipH="1">
            <a:off x="3275856" y="2185118"/>
            <a:ext cx="2664296" cy="3404122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67544" y="458112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ЕЖЕМЕСЯЧНЫЕ И ЕДИНОВРЕМЕННЫЕ ВЫПЛАТЫ СЕМЬЯМ           С ДЕТЬМИ ПО УКАЗАМ ПРЕЗИДЕНТА РФ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07"/>
          <p:cNvGrpSpPr/>
          <p:nvPr/>
        </p:nvGrpSpPr>
        <p:grpSpPr>
          <a:xfrm>
            <a:off x="3851920" y="741721"/>
            <a:ext cx="1296144" cy="1607159"/>
            <a:chOff x="899592" y="836712"/>
            <a:chExt cx="1296144" cy="16071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9" name="Стрелка вниз 108"/>
            <p:cNvSpPr/>
            <p:nvPr/>
          </p:nvSpPr>
          <p:spPr bwMode="auto">
            <a:xfrm>
              <a:off x="1259632" y="1786027"/>
              <a:ext cx="576064" cy="657844"/>
            </a:xfrm>
            <a:prstGeom prst="downArrow">
              <a:avLst>
                <a:gd name="adj1" fmla="val 50000"/>
                <a:gd name="adj2" fmla="val 67135"/>
              </a:avLst>
            </a:prstGeom>
            <a:grpFill/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48768" tIns="48768" rIns="48768" bIns="4876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3001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6" name="Группа 105"/>
            <p:cNvGrpSpPr/>
            <p:nvPr/>
          </p:nvGrpSpPr>
          <p:grpSpPr>
            <a:xfrm>
              <a:off x="899592" y="836712"/>
              <a:ext cx="1296144" cy="1152128"/>
              <a:chOff x="755576" y="836712"/>
              <a:chExt cx="1296144" cy="1152128"/>
            </a:xfrm>
            <a:grpFill/>
          </p:grpSpPr>
          <p:sp>
            <p:nvSpPr>
              <p:cNvPr id="113" name="Овал 112">
                <a:extLst>
                  <a:ext uri="{FF2B5EF4-FFF2-40B4-BE49-F238E27FC236}">
                    <a16:creationId xmlns:a16="http://schemas.microsoft.com/office/drawing/2014/main" xmlns="" id="{3D78E712-C863-E94D-A306-EAECA0A287B0}"/>
                  </a:ext>
                </a:extLst>
              </p:cNvPr>
              <p:cNvSpPr/>
              <p:nvPr/>
            </p:nvSpPr>
            <p:spPr>
              <a:xfrm>
                <a:off x="755576" y="836712"/>
                <a:ext cx="1296144" cy="115212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Rectangle 80">
                <a:extLst>
                  <a:ext uri="{FF2B5EF4-FFF2-40B4-BE49-F238E27FC236}">
                    <a16:creationId xmlns:a16="http://schemas.microsoft.com/office/drawing/2014/main" xmlns="" id="{66A65D41-D121-D745-9E79-5FB5D37EB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84" y="1052736"/>
                <a:ext cx="115212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rIns="4572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2021</a:t>
                </a:r>
                <a:endParaRPr lang="ru-RU" sz="3600" b="1" dirty="0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7" name="Группа 117"/>
          <p:cNvGrpSpPr/>
          <p:nvPr/>
        </p:nvGrpSpPr>
        <p:grpSpPr>
          <a:xfrm>
            <a:off x="6948264" y="764704"/>
            <a:ext cx="1296144" cy="1607159"/>
            <a:chOff x="899592" y="836712"/>
            <a:chExt cx="1296144" cy="1607159"/>
          </a:xfrm>
          <a:solidFill>
            <a:srgbClr val="8A3ACA"/>
          </a:solidFill>
        </p:grpSpPr>
        <p:sp>
          <p:nvSpPr>
            <p:cNvPr id="119" name="Стрелка вниз 118"/>
            <p:cNvSpPr/>
            <p:nvPr/>
          </p:nvSpPr>
          <p:spPr bwMode="auto">
            <a:xfrm>
              <a:off x="1259632" y="1786027"/>
              <a:ext cx="576064" cy="657844"/>
            </a:xfrm>
            <a:prstGeom prst="downArrow">
              <a:avLst>
                <a:gd name="adj1" fmla="val 50000"/>
                <a:gd name="adj2" fmla="val 67135"/>
              </a:avLst>
            </a:prstGeom>
            <a:grpFill/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48768" tIns="48768" rIns="48768" bIns="4876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3001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grpSp>
          <p:nvGrpSpPr>
            <p:cNvPr id="8" name="Группа 105"/>
            <p:cNvGrpSpPr/>
            <p:nvPr/>
          </p:nvGrpSpPr>
          <p:grpSpPr>
            <a:xfrm>
              <a:off x="899592" y="836712"/>
              <a:ext cx="1296144" cy="1152128"/>
              <a:chOff x="755576" y="836712"/>
              <a:chExt cx="1296144" cy="1152128"/>
            </a:xfrm>
            <a:grpFill/>
          </p:grpSpPr>
          <p:sp>
            <p:nvSpPr>
              <p:cNvPr id="121" name="Овал 120">
                <a:extLst>
                  <a:ext uri="{FF2B5EF4-FFF2-40B4-BE49-F238E27FC236}">
                    <a16:creationId xmlns:a16="http://schemas.microsoft.com/office/drawing/2014/main" xmlns="" id="{3D78E712-C863-E94D-A306-EAECA0A287B0}"/>
                  </a:ext>
                </a:extLst>
              </p:cNvPr>
              <p:cNvSpPr/>
              <p:nvPr/>
            </p:nvSpPr>
            <p:spPr>
              <a:xfrm>
                <a:off x="755576" y="836712"/>
                <a:ext cx="1296144" cy="115212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Rectangle 80">
                <a:extLst>
                  <a:ext uri="{FF2B5EF4-FFF2-40B4-BE49-F238E27FC236}">
                    <a16:creationId xmlns:a16="http://schemas.microsoft.com/office/drawing/2014/main" xmlns="" id="{66A65D41-D121-D745-9E79-5FB5D37EB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84" y="1052736"/>
                <a:ext cx="115212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rIns="4572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2022</a:t>
                </a:r>
                <a:endParaRPr lang="ru-RU" sz="3600" b="1" dirty="0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123" name="Прямоугольник 122"/>
          <p:cNvSpPr/>
          <p:nvPr/>
        </p:nvSpPr>
        <p:spPr>
          <a:xfrm>
            <a:off x="3419872" y="242088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СОЦИАЛЬНОЙ ДОПЛАТЫ К ПЕНСИИ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419872" y="3255367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ПЕНСИИ БЕЗРАБОТНЫМ ГРАЖДАНАМ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516216" y="242088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СТРАХОВОЙ ПЕНСИИ ПО ИНВАЛИДНОСТИ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516216" y="3255367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>
              <a:spcAft>
                <a:spcPts val="1500"/>
              </a:spcAft>
              <a:buSzPct val="150000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ЗАСТРАХОВАННЫХ ЛИ О ПРЕДПОЛАГАЕМОМ РАЗМЕРЕ СТРАХОВОЙ ПЕНСИИ ПО СТАРОСТИ       (С 45 ЛЕТ)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8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09990"/>
            <a:ext cx="6745667" cy="62324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1800" dirty="0" smtClean="0">
                <a:latin typeface="Verdana" pitchFamily="34" charset="0"/>
                <a:sym typeface="Verdana" pitchFamily="34" charset="0"/>
              </a:rPr>
              <a:t>ОСНОВНЫЕ ИЗМЕНЕНИЯ ПОРЯДКА ПОЛУЧЕНИЯ СЕРТИФИКАТА НА МАТЕРИНСКИЙ КАПИТАЛ</a:t>
            </a:r>
            <a:endParaRPr lang="ru-RU" sz="1800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9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2060848"/>
            <a:ext cx="1000442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5085184"/>
            <a:ext cx="970480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51520" y="3573016"/>
            <a:ext cx="970480" cy="1101830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9A9B2B-21EA-2E4F-8505-85FF8819DF36}"/>
              </a:ext>
            </a:extLst>
          </p:cNvPr>
          <p:cNvSpPr/>
          <p:nvPr/>
        </p:nvSpPr>
        <p:spPr>
          <a:xfrm>
            <a:off x="2436072" y="5160094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УСЛУГИ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2FE4B74D-AEF7-584E-A5D9-AABA517822F9}"/>
              </a:ext>
            </a:extLst>
          </p:cNvPr>
          <p:cNvSpPr/>
          <p:nvPr/>
        </p:nvSpPr>
        <p:spPr>
          <a:xfrm>
            <a:off x="2436072" y="2060848"/>
            <a:ext cx="314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ПРЕДОСТАВЛЯЕМЫХ ЗАЯВИТЕЛЕМ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3B91C5-FCE2-B244-9F1A-8DB269C40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229200"/>
            <a:ext cx="810049" cy="810049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DB60B02E-9AFC-E24F-833D-3212A63D23B8}"/>
              </a:ext>
            </a:extLst>
          </p:cNvPr>
          <p:cNvSpPr/>
          <p:nvPr/>
        </p:nvSpPr>
        <p:spPr>
          <a:xfrm>
            <a:off x="2436072" y="3678123"/>
            <a:ext cx="2245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ЛИЧНЫХ ВИЗИТА В КЛИЕНТСКИЕ СЛУЖБЫ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38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717032"/>
            <a:ext cx="2376264" cy="6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0D001FD-45AD-634C-8795-DB5C6FFB7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59476"/>
            <a:ext cx="737476" cy="737476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9C9A9B2B-21EA-2E4F-8505-85FF8819DF36}"/>
              </a:ext>
            </a:extLst>
          </p:cNvPr>
          <p:cNvSpPr/>
          <p:nvPr/>
        </p:nvSpPr>
        <p:spPr>
          <a:xfrm>
            <a:off x="6372200" y="5160094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УСЛУГИ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FE4B74D-AEF7-584E-A5D9-AABA517822F9}"/>
              </a:ext>
            </a:extLst>
          </p:cNvPr>
          <p:cNvSpPr/>
          <p:nvPr/>
        </p:nvSpPr>
        <p:spPr>
          <a:xfrm>
            <a:off x="6372200" y="2060848"/>
            <a:ext cx="2639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БЕЗЗАЯВИТЕЛЬНЫЙ ПОРЯДОК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DB60B02E-9AFC-E24F-833D-3212A63D23B8}"/>
              </a:ext>
            </a:extLst>
          </p:cNvPr>
          <p:cNvSpPr/>
          <p:nvPr/>
        </p:nvSpPr>
        <p:spPr>
          <a:xfrm>
            <a:off x="6372200" y="3678123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ВИЗИТОВ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КЛИЕНТСКИЕ СЛУЖБЫ В БОЛЬШИНСТВЕ СЛУЧАЕВ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5576" y="105273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 ОПТИМИЗАЦИИ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644008" y="10527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 ОПТИМИЗАЦИИ, 2020</a:t>
            </a:r>
            <a:endParaRPr lang="ru-RU" sz="2400" b="1" dirty="0"/>
          </a:p>
        </p:txBody>
      </p:sp>
      <p:sp>
        <p:nvSpPr>
          <p:cNvPr id="76" name="Стрелка вправо 75"/>
          <p:cNvSpPr/>
          <p:nvPr/>
        </p:nvSpPr>
        <p:spPr>
          <a:xfrm>
            <a:off x="4716016" y="22768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4716016" y="537321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4716016" y="38610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868144" y="202193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0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68144" y="36061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0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8144" y="511828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5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75656" y="202193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3-6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75656" y="36061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2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75656" y="511828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15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9246</TotalTime>
  <Words>3390</Words>
  <Application>Microsoft Office PowerPoint</Application>
  <PresentationFormat>Экран (4:3)</PresentationFormat>
  <Paragraphs>526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НОВАЯ СТРУКТУРА ПФР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ИНИЦИАТИВНОЕ ИНФОРМИРОВАНИЕ О ПРЕДПОЛАГАЕМОМ РАЗМЕРЕ ПЕНСИИ</vt:lpstr>
      <vt:lpstr>Слайд 13</vt:lpstr>
      <vt:lpstr>Назначение ежемесячного пособия женщине, вставшей на учет в медицинской организации в ранние сроки беременности  (до двенадцати недель)</vt:lpstr>
      <vt:lpstr>Назначение ежемесячного пособия на ребенка  в возрасте от 8 до 17 лет</vt:lpstr>
      <vt:lpstr>Слайд 16</vt:lpstr>
      <vt:lpstr>Слайд 17</vt:lpstr>
      <vt:lpstr>Слайд 18</vt:lpstr>
      <vt:lpstr>Слайд 19</vt:lpstr>
      <vt:lpstr>Слайд 20</vt:lpstr>
      <vt:lpstr>Слайд 21</vt:lpstr>
      <vt:lpstr>Взаимодействие ПФР и Роструда (передача правонарушений)</vt:lpstr>
      <vt:lpstr>Проект Федерального закона «О внесении изменений в Кодекс Российской Федерации об административных правонарушениях»</vt:lpstr>
      <vt:lpstr>Согласно статье 17 Федерального закона № 27-ФЗ жалобы на вынесенные решения о привлечении к ответственности за совершение правонарушения направляются в вышестоящий орган ПФР </vt:lpstr>
      <vt:lpstr>ИНДЕКСАЦИЯ ПЕНСИЙ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077KrysinaOS</cp:lastModifiedBy>
  <cp:revision>602</cp:revision>
  <dcterms:created xsi:type="dcterms:W3CDTF">2014-09-11T11:41:25Z</dcterms:created>
  <dcterms:modified xsi:type="dcterms:W3CDTF">2021-12-15T07:04:24Z</dcterms:modified>
</cp:coreProperties>
</file>