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2"/>
  </p:notesMasterIdLst>
  <p:sldIdLst>
    <p:sldId id="316" r:id="rId3"/>
    <p:sldId id="329" r:id="rId4"/>
    <p:sldId id="366" r:id="rId5"/>
    <p:sldId id="342" r:id="rId6"/>
    <p:sldId id="343" r:id="rId7"/>
    <p:sldId id="367" r:id="rId8"/>
    <p:sldId id="345" r:id="rId9"/>
    <p:sldId id="344" r:id="rId10"/>
    <p:sldId id="349" r:id="rId11"/>
    <p:sldId id="354" r:id="rId12"/>
    <p:sldId id="357" r:id="rId13"/>
    <p:sldId id="359" r:id="rId14"/>
    <p:sldId id="377" r:id="rId15"/>
    <p:sldId id="378" r:id="rId16"/>
    <p:sldId id="379" r:id="rId17"/>
    <p:sldId id="380" r:id="rId18"/>
    <p:sldId id="381" r:id="rId19"/>
    <p:sldId id="382" r:id="rId20"/>
    <p:sldId id="391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73" r:id="rId30"/>
    <p:sldId id="392" r:id="rId31"/>
  </p:sldIdLst>
  <p:sldSz cx="12190413" cy="6858000"/>
  <p:notesSz cx="9939338" cy="143684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2" autoAdjust="0"/>
    <p:restoredTop sz="97520" autoAdjust="0"/>
  </p:normalViewPr>
  <p:slideViewPr>
    <p:cSldViewPr>
      <p:cViewPr varScale="1">
        <p:scale>
          <a:sx n="61" d="100"/>
          <a:sy n="61" d="100"/>
        </p:scale>
        <p:origin x="10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7" cy="718423"/>
          </a:xfrm>
          <a:prstGeom prst="rect">
            <a:avLst/>
          </a:prstGeom>
        </p:spPr>
        <p:txBody>
          <a:bodyPr vert="horz" lIns="138877" tIns="69439" rIns="138877" bIns="69439" rtlCol="0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8877" tIns="69439" rIns="138877" bIns="69439" rtlCol="0"/>
          <a:lstStyle>
            <a:lvl1pPr algn="r">
              <a:defRPr sz="1700"/>
            </a:lvl1pPr>
          </a:lstStyle>
          <a:p>
            <a:fld id="{C50E1B0B-062C-4453-9DD3-3CDF3CA508F9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1077913"/>
            <a:ext cx="9574212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77" tIns="69439" rIns="138877" bIns="6943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5" y="6825021"/>
            <a:ext cx="7951470" cy="6465808"/>
          </a:xfrm>
          <a:prstGeom prst="rect">
            <a:avLst/>
          </a:prstGeom>
        </p:spPr>
        <p:txBody>
          <a:bodyPr vert="horz" lIns="138877" tIns="69439" rIns="138877" bIns="6943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647547"/>
            <a:ext cx="4307047" cy="718423"/>
          </a:xfrm>
          <a:prstGeom prst="rect">
            <a:avLst/>
          </a:prstGeom>
        </p:spPr>
        <p:txBody>
          <a:bodyPr vert="horz" lIns="138877" tIns="69439" rIns="138877" bIns="69439" rtlCol="0" anchor="b"/>
          <a:lstStyle>
            <a:lvl1pPr algn="l">
              <a:defRPr sz="17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8877" tIns="69439" rIns="138877" bIns="69439" rtlCol="0" anchor="b"/>
          <a:lstStyle>
            <a:lvl1pPr algn="r">
              <a:defRPr sz="1700"/>
            </a:lvl1pPr>
          </a:lstStyle>
          <a:p>
            <a:fld id="{0D6DA3FD-F150-4FE7-99F4-8B328B7E25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5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4DB311-680B-4506-8117-6ED4B0747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088575"/>
            <a:ext cx="5180926" cy="50883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54D7A-AA22-46EA-8F51-A440931C7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088575"/>
            <a:ext cx="5180926" cy="5088388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7B6F98B-2921-4E43-815C-2CDE3C7B3CC5}"/>
              </a:ext>
            </a:extLst>
          </p:cNvPr>
          <p:cNvSpPr/>
          <p:nvPr userDrawn="1"/>
        </p:nvSpPr>
        <p:spPr>
          <a:xfrm>
            <a:off x="0" y="6277169"/>
            <a:ext cx="11352322" cy="586509"/>
          </a:xfrm>
          <a:prstGeom prst="rect">
            <a:avLst/>
          </a:prstGeom>
          <a:solidFill>
            <a:srgbClr val="1B3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57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1A7FBC-2B44-4C25-8BE7-8A41E2E2B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35290" r="13278" b="36053"/>
          <a:stretch/>
        </p:blipFill>
        <p:spPr>
          <a:xfrm>
            <a:off x="445603" y="6435410"/>
            <a:ext cx="1447612" cy="27002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400AFD-280A-459C-BB7C-DF293BE4080B}"/>
              </a:ext>
            </a:extLst>
          </p:cNvPr>
          <p:cNvSpPr txBox="1"/>
          <p:nvPr userDrawn="1"/>
        </p:nvSpPr>
        <p:spPr>
          <a:xfrm>
            <a:off x="2043317" y="6385694"/>
            <a:ext cx="3075309" cy="3777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57"/>
            <a:r>
              <a:rPr lang="it-IT" dirty="0">
                <a:solidFill>
                  <a:prstClr val="white"/>
                </a:solidFill>
              </a:rPr>
              <a:t>| </a:t>
            </a:r>
            <a:r>
              <a:rPr lang="it-IT" sz="1400" dirty="0">
                <a:solidFill>
                  <a:prstClr val="white"/>
                </a:solidFill>
              </a:rPr>
              <a:t>    </a:t>
            </a:r>
            <a:r>
              <a:rPr lang="it-IT" sz="1400" dirty="0" err="1">
                <a:solidFill>
                  <a:prstClr val="white"/>
                </a:solidFill>
              </a:rPr>
              <a:t>Confidential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3FAEBA67-BB56-4687-9F2C-D71317417BC8}"/>
              </a:ext>
            </a:extLst>
          </p:cNvPr>
          <p:cNvSpPr txBox="1">
            <a:spLocks/>
          </p:cNvSpPr>
          <p:nvPr userDrawn="1"/>
        </p:nvSpPr>
        <p:spPr>
          <a:xfrm>
            <a:off x="10545438" y="6387867"/>
            <a:ext cx="521787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C9F747-C93D-4A56-949F-9F78E57A55AC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B3C5CD3F-112B-40FA-B421-77EDA1757F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2676" y="6435353"/>
            <a:ext cx="5506152" cy="246902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marL="0" indent="0" algn="r" defTabSz="914257" rtl="0" eaLnBrk="1" latinLnBrk="0" hangingPunct="1">
              <a:buNone/>
              <a:defRPr lang="it-IT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Title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8510179-A0E0-42E2-9EF0-674541762741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097" y="642939"/>
            <a:ext cx="11352322" cy="0"/>
          </a:xfrm>
          <a:prstGeom prst="line">
            <a:avLst/>
          </a:prstGeom>
          <a:ln w="19050">
            <a:solidFill>
              <a:srgbClr val="1B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63A4A050-365E-478B-9CCA-2E7F67A8B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052" y="134648"/>
            <a:ext cx="10514231" cy="501204"/>
          </a:xfrm>
          <a:prstGeom prst="rect">
            <a:avLst/>
          </a:prstGeom>
        </p:spPr>
        <p:txBody>
          <a:bodyPr lIns="91428" tIns="45714" rIns="91428" bIns="45714" anchor="ctr"/>
          <a:lstStyle>
            <a:lvl1pPr algn="r">
              <a:defRPr sz="2800">
                <a:solidFill>
                  <a:srgbClr val="1B3155"/>
                </a:solidFill>
                <a:latin typeface="+mn-lt"/>
              </a:defRPr>
            </a:lvl1pPr>
          </a:lstStyle>
          <a:p>
            <a:r>
              <a:rPr lang="it-IT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905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DC4D9-AF8D-4ADF-ADAA-46EDDB2E8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28" y="46631"/>
            <a:ext cx="10514231" cy="663282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>
                <a:solidFill>
                  <a:srgbClr val="1B3155"/>
                </a:solidFill>
              </a:defRPr>
            </a:lvl1pPr>
          </a:lstStyle>
          <a:p>
            <a:r>
              <a:rPr lang="it-IT" dirty="0"/>
              <a:t>Title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5685E-55AD-4611-9308-69F6BD3B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89" y="868155"/>
            <a:ext cx="10514231" cy="527994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5B1216-2B71-455E-A3B4-FFA540AB3752}"/>
              </a:ext>
            </a:extLst>
          </p:cNvPr>
          <p:cNvSpPr/>
          <p:nvPr userDrawn="1"/>
        </p:nvSpPr>
        <p:spPr>
          <a:xfrm>
            <a:off x="0" y="6277169"/>
            <a:ext cx="11352322" cy="586509"/>
          </a:xfrm>
          <a:prstGeom prst="rect">
            <a:avLst/>
          </a:prstGeom>
          <a:solidFill>
            <a:srgbClr val="1B3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57"/>
            <a:endParaRPr lang="it-IT">
              <a:solidFill>
                <a:srgbClr val="015AAA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8FFAE86-AE86-4966-919C-452A7E0C2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03" y="6435410"/>
            <a:ext cx="1447612" cy="27002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55F11D-4E73-40C4-B7A5-96EDB5B69B49}"/>
              </a:ext>
            </a:extLst>
          </p:cNvPr>
          <p:cNvSpPr txBox="1"/>
          <p:nvPr userDrawn="1"/>
        </p:nvSpPr>
        <p:spPr>
          <a:xfrm>
            <a:off x="2043317" y="6385694"/>
            <a:ext cx="3075309" cy="3777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57"/>
            <a:r>
              <a:rPr lang="it-IT" dirty="0">
                <a:solidFill>
                  <a:srgbClr val="015AAA"/>
                </a:solidFill>
              </a:rPr>
              <a:t>| </a:t>
            </a:r>
            <a:r>
              <a:rPr lang="it-IT" sz="1400" dirty="0">
                <a:solidFill>
                  <a:srgbClr val="015AAA"/>
                </a:solidFill>
              </a:rPr>
              <a:t>    </a:t>
            </a:r>
            <a:r>
              <a:rPr lang="it-IT" sz="1400" dirty="0" err="1">
                <a:solidFill>
                  <a:srgbClr val="015AAA"/>
                </a:solidFill>
              </a:rPr>
              <a:t>Confidential</a:t>
            </a:r>
            <a:endParaRPr lang="it-IT" sz="1400" dirty="0">
              <a:solidFill>
                <a:srgbClr val="015AAA"/>
              </a:solidFill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B8C83C02-447A-4314-B7EE-47F499916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097" y="717419"/>
            <a:ext cx="11352322" cy="0"/>
          </a:xfrm>
          <a:prstGeom prst="line">
            <a:avLst/>
          </a:prstGeom>
          <a:ln w="19050">
            <a:solidFill>
              <a:srgbClr val="1B3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1C9F4293-5A56-4729-9F07-E3A9D9A64A48}"/>
              </a:ext>
            </a:extLst>
          </p:cNvPr>
          <p:cNvSpPr txBox="1">
            <a:spLocks/>
          </p:cNvSpPr>
          <p:nvPr userDrawn="1"/>
        </p:nvSpPr>
        <p:spPr>
          <a:xfrm>
            <a:off x="10545438" y="6387867"/>
            <a:ext cx="521787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C9F747-C93D-4A56-949F-9F78E57A55AC}" type="slidenum">
              <a:rPr lang="it-IT" smtClean="0">
                <a:solidFill>
                  <a:srgbClr val="015AAA"/>
                </a:solidFill>
              </a:rPr>
              <a:pPr/>
              <a:t>‹#›</a:t>
            </a:fld>
            <a:endParaRPr lang="it-IT" dirty="0">
              <a:solidFill>
                <a:srgbClr val="01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8907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 userDrawn="1"/>
        </p:nvSpPr>
        <p:spPr bwMode="auto">
          <a:xfrm>
            <a:off x="520663" y="732384"/>
            <a:ext cx="10452857" cy="5393267"/>
          </a:xfrm>
          <a:custGeom>
            <a:avLst/>
            <a:gdLst>
              <a:gd name="T0" fmla="*/ 0 w 3094"/>
              <a:gd name="T1" fmla="*/ 2147483647 h 1977"/>
              <a:gd name="T2" fmla="*/ 0 w 3094"/>
              <a:gd name="T3" fmla="*/ 2147483647 h 1977"/>
              <a:gd name="T4" fmla="*/ 2147483647 w 3094"/>
              <a:gd name="T5" fmla="*/ 2147483647 h 1977"/>
              <a:gd name="T6" fmla="*/ 2147483647 w 3094"/>
              <a:gd name="T7" fmla="*/ 2147483647 h 1977"/>
              <a:gd name="T8" fmla="*/ 2147483647 w 3094"/>
              <a:gd name="T9" fmla="*/ 2147483647 h 1977"/>
              <a:gd name="T10" fmla="*/ 2147483647 w 3094"/>
              <a:gd name="T11" fmla="*/ 2147483647 h 1977"/>
              <a:gd name="T12" fmla="*/ 2147483647 w 3094"/>
              <a:gd name="T13" fmla="*/ 2147483647 h 1977"/>
              <a:gd name="T14" fmla="*/ 2147483647 w 3094"/>
              <a:gd name="T15" fmla="*/ 2147483647 h 1977"/>
              <a:gd name="T16" fmla="*/ 2147483647 w 3094"/>
              <a:gd name="T17" fmla="*/ 0 h 1977"/>
              <a:gd name="T18" fmla="*/ 2147483647 w 3094"/>
              <a:gd name="T19" fmla="*/ 0 h 1977"/>
              <a:gd name="T20" fmla="*/ 0 w 3094"/>
              <a:gd name="T21" fmla="*/ 2147483647 h 19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94" h="1977">
                <a:moveTo>
                  <a:pt x="0" y="78"/>
                </a:moveTo>
                <a:cubicBezTo>
                  <a:pt x="0" y="138"/>
                  <a:pt x="0" y="1893"/>
                  <a:pt x="0" y="1920"/>
                </a:cubicBezTo>
                <a:cubicBezTo>
                  <a:pt x="0" y="1946"/>
                  <a:pt x="34" y="1977"/>
                  <a:pt x="52" y="1977"/>
                </a:cubicBezTo>
                <a:cubicBezTo>
                  <a:pt x="70" y="1977"/>
                  <a:pt x="1756" y="1977"/>
                  <a:pt x="1782" y="1977"/>
                </a:cubicBezTo>
                <a:cubicBezTo>
                  <a:pt x="1807" y="1977"/>
                  <a:pt x="1833" y="1974"/>
                  <a:pt x="1876" y="1928"/>
                </a:cubicBezTo>
                <a:cubicBezTo>
                  <a:pt x="1919" y="1881"/>
                  <a:pt x="3054" y="635"/>
                  <a:pt x="3076" y="611"/>
                </a:cubicBezTo>
                <a:cubicBezTo>
                  <a:pt x="3088" y="598"/>
                  <a:pt x="3094" y="555"/>
                  <a:pt x="3078" y="538"/>
                </a:cubicBezTo>
                <a:cubicBezTo>
                  <a:pt x="3058" y="516"/>
                  <a:pt x="2749" y="187"/>
                  <a:pt x="2603" y="27"/>
                </a:cubicBezTo>
                <a:cubicBezTo>
                  <a:pt x="2586" y="8"/>
                  <a:pt x="2541" y="0"/>
                  <a:pt x="2530" y="0"/>
                </a:cubicBezTo>
                <a:cubicBezTo>
                  <a:pt x="2418" y="0"/>
                  <a:pt x="148" y="0"/>
                  <a:pt x="96" y="0"/>
                </a:cubicBezTo>
                <a:cubicBezTo>
                  <a:pt x="44" y="0"/>
                  <a:pt x="0" y="19"/>
                  <a:pt x="0" y="78"/>
                </a:cubicBezTo>
                <a:close/>
              </a:path>
            </a:pathLst>
          </a:custGeom>
          <a:solidFill>
            <a:srgbClr val="005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662" tIns="43330" rIns="86662" bIns="43330"/>
          <a:lstStyle/>
          <a:p>
            <a:pPr defTabSz="104178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76" y="5604959"/>
            <a:ext cx="1686765" cy="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224" y="2609568"/>
            <a:ext cx="7987260" cy="1308369"/>
          </a:xfrm>
        </p:spPr>
        <p:txBody>
          <a:bodyPr lIns="121742" tIns="60875" rIns="121742" bIns="60875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221" y="4185242"/>
            <a:ext cx="6723872" cy="907333"/>
          </a:xfrm>
        </p:spPr>
        <p:txBody>
          <a:bodyPr lIns="121742" tIns="60875" rIns="121742" bIns="60875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6635" indent="0" algn="ctr">
              <a:buNone/>
              <a:defRPr sz="2000"/>
            </a:lvl2pPr>
            <a:lvl3pPr marL="912617" indent="0" algn="ctr">
              <a:buNone/>
              <a:defRPr sz="1800"/>
            </a:lvl3pPr>
            <a:lvl4pPr marL="1369252" indent="0" algn="ctr">
              <a:buNone/>
              <a:defRPr sz="1600"/>
            </a:lvl4pPr>
            <a:lvl5pPr marL="1825235" indent="0" algn="ctr">
              <a:buNone/>
              <a:defRPr sz="1600"/>
            </a:lvl5pPr>
            <a:lvl6pPr marL="2281870" indent="0" algn="ctr">
              <a:buNone/>
              <a:defRPr sz="1600"/>
            </a:lvl6pPr>
            <a:lvl7pPr marL="2738504" indent="0" algn="ctr">
              <a:buNone/>
              <a:defRPr sz="1600"/>
            </a:lvl7pPr>
            <a:lvl8pPr marL="3194487" indent="0" algn="ctr">
              <a:buNone/>
              <a:defRPr sz="1600"/>
            </a:lvl8pPr>
            <a:lvl9pPr marL="3651122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5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59" y="128145"/>
            <a:ext cx="1159404" cy="35725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38" y="620688"/>
            <a:ext cx="121904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037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923" indent="-225923" algn="l" defTabSz="9037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783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626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481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311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166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021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8865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719" indent="-225923" algn="l" defTabSz="9037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47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701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550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96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246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090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939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790" algn="l" defTabSz="9037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31" y="128139"/>
            <a:ext cx="1159404" cy="35725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" y="620688"/>
            <a:ext cx="121904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</p:sldLayoutIdLst>
  <p:txStyles>
    <p:titleStyle>
      <a:lvl1pPr algn="l" defTabSz="90342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855" indent="-225855" algn="l" defTabSz="903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576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282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999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92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6126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835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547" indent="-225855" algn="l" defTabSz="903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708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424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137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845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560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264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975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688" algn="l" defTabSz="903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0630" y="2408663"/>
            <a:ext cx="7976436" cy="1308369"/>
          </a:xfrm>
        </p:spPr>
        <p:txBody>
          <a:bodyPr wrap="square">
            <a:spAutoFit/>
          </a:bodyPr>
          <a:lstStyle/>
          <a:p>
            <a:pPr defTabSz="908703"/>
            <a:r>
              <a:rPr lang="ru-RU" altLang="zh-CN" sz="5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Коммерческое оборудование </a:t>
            </a: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Haier</a:t>
            </a:r>
            <a:endParaRPr lang="zh-CN" altLang="en-US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1150" y="569171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2022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126047" y="156845"/>
            <a:ext cx="5753135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8201" r="4770" b="12812"/>
          <a:stretch/>
        </p:blipFill>
        <p:spPr>
          <a:xfrm>
            <a:off x="982638" y="1772816"/>
            <a:ext cx="3948454" cy="2632304"/>
          </a:xfrm>
          <a:prstGeom prst="rect">
            <a:avLst/>
          </a:prstGeom>
        </p:spPr>
      </p:pic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2D45DD07-358C-C8BA-740B-011FADAA9A2A}"/>
              </a:ext>
            </a:extLst>
          </p:cNvPr>
          <p:cNvSpPr/>
          <p:nvPr/>
        </p:nvSpPr>
        <p:spPr>
          <a:xfrm flipH="1">
            <a:off x="5447134" y="2492896"/>
            <a:ext cx="6594823" cy="1512168"/>
          </a:xfrm>
          <a:prstGeom prst="wedgeRoundRectCallout">
            <a:avLst>
              <a:gd name="adj1" fmla="val 54665"/>
              <a:gd name="adj2" fmla="val -22555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NSK </a:t>
            </a:r>
            <a:r>
              <a:rPr lang="ru-RU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подшипник  - лучшие технические характеристики в классе коммерческих стиральных машин</a:t>
            </a:r>
            <a:endParaRPr lang="ru-RU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Трехслойный сальник, </a:t>
            </a:r>
            <a:r>
              <a:rPr lang="ru-RU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всесторонне </a:t>
            </a:r>
            <a:r>
              <a:rPr lang="ru-RU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защищает подшипник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74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126047" y="156845"/>
            <a:ext cx="4961047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40" y="1828823"/>
            <a:ext cx="1609065" cy="2452304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C29C0A79-4923-46A6-8BB9-EA85B30A1375}"/>
              </a:ext>
            </a:extLst>
          </p:cNvPr>
          <p:cNvSpPr txBox="1"/>
          <p:nvPr/>
        </p:nvSpPr>
        <p:spPr>
          <a:xfrm>
            <a:off x="407368" y="5485103"/>
            <a:ext cx="41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15000</a:t>
            </a:r>
            <a:r>
              <a:rPr lang="ru-RU" altLang="zh-CN" dirty="0"/>
              <a:t> цикл, 35 минут</a:t>
            </a:r>
            <a:r>
              <a:rPr lang="en-US" altLang="zh-CN" dirty="0"/>
              <a:t>/</a:t>
            </a:r>
            <a:r>
              <a:rPr lang="ru-RU" altLang="zh-CN" dirty="0"/>
              <a:t>цикл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368" y="454432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Цел</a:t>
            </a:r>
            <a:r>
              <a:rPr lang="ru-RU" altLang="zh-CN" dirty="0" smtClean="0"/>
              <a:t>ьнометаллический</a:t>
            </a:r>
            <a:r>
              <a:rPr lang="ru-RU" altLang="zh-CN" dirty="0" smtClean="0"/>
              <a:t> </a:t>
            </a:r>
            <a:r>
              <a:rPr lang="ru-RU" altLang="zh-CN" dirty="0"/>
              <a:t>корпус из </a:t>
            </a:r>
            <a:r>
              <a:rPr lang="ru-RU" altLang="zh-CN" dirty="0" smtClean="0"/>
              <a:t>гальванизированной стали с порошковым покрытием</a:t>
            </a:r>
          </a:p>
          <a:p>
            <a:r>
              <a:rPr lang="ru-RU" altLang="zh-CN" dirty="0" smtClean="0"/>
              <a:t>100</a:t>
            </a:r>
            <a:r>
              <a:rPr lang="ru-RU" altLang="zh-CN" dirty="0"/>
              <a:t>% коммерческое качество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828823"/>
            <a:ext cx="1582919" cy="24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DFFAAF-E3A1-4699-F4C6-B4C5E9C65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11389" b="14247"/>
          <a:stretch/>
        </p:blipFill>
        <p:spPr bwMode="auto">
          <a:xfrm>
            <a:off x="7031310" y="1514484"/>
            <a:ext cx="2862750" cy="27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C7FB5D-93E5-3713-1CCE-5FDEAB953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389" y="1514483"/>
            <a:ext cx="1047822" cy="45644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209E2AE-FD38-3315-1D7A-E57F1AF31606}"/>
              </a:ext>
            </a:extLst>
          </p:cNvPr>
          <p:cNvSpPr/>
          <p:nvPr/>
        </p:nvSpPr>
        <p:spPr>
          <a:xfrm>
            <a:off x="6815286" y="452974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 smtClean="0"/>
              <a:t>Характеристики машины </a:t>
            </a:r>
            <a:r>
              <a:rPr lang="ru-RU" altLang="zh-CN" dirty="0" smtClean="0"/>
              <a:t>LG несущественно отличаются от домашнего оборудования </a:t>
            </a:r>
            <a:r>
              <a:rPr lang="en-US" altLang="zh-CN" dirty="0" smtClean="0"/>
              <a:t>LG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7120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126047" y="156845"/>
            <a:ext cx="5617778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920" y="5295437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/>
              <a:t>Система </a:t>
            </a:r>
            <a:r>
              <a:rPr lang="ru-RU" altLang="zh-CN" sz="1600" dirty="0" smtClean="0"/>
              <a:t>компенсации </a:t>
            </a:r>
            <a:r>
              <a:rPr lang="ru-RU" altLang="zh-CN" sz="1600" dirty="0"/>
              <a:t>вибрации </a:t>
            </a:r>
            <a:r>
              <a:rPr lang="ru-RU" altLang="zh-CN" sz="1600" dirty="0" smtClean="0"/>
              <a:t>состоит из </a:t>
            </a:r>
            <a:r>
              <a:rPr lang="ru-RU" altLang="zh-CN" sz="1600" dirty="0"/>
              <a:t>8 </a:t>
            </a:r>
            <a:r>
              <a:rPr lang="ru-RU" altLang="zh-CN" sz="1600" dirty="0" smtClean="0"/>
              <a:t>частей</a:t>
            </a:r>
            <a:r>
              <a:rPr lang="en-US" altLang="zh-CN" sz="1600" dirty="0" smtClean="0"/>
              <a:t>: </a:t>
            </a:r>
            <a:r>
              <a:rPr lang="en-US" altLang="zh-CN" sz="1600" dirty="0"/>
              <a:t>4</a:t>
            </a:r>
            <a:r>
              <a:rPr lang="ru-RU" altLang="zh-CN" sz="1600" dirty="0"/>
              <a:t> </a:t>
            </a:r>
            <a:r>
              <a:rPr lang="ru-RU" altLang="zh-CN" sz="1600" dirty="0" smtClean="0"/>
              <a:t>амортизатора</a:t>
            </a:r>
            <a:r>
              <a:rPr lang="en-US" altLang="zh-CN" sz="1600" dirty="0" smtClean="0"/>
              <a:t>,2</a:t>
            </a:r>
            <a:r>
              <a:rPr lang="ru-RU" altLang="zh-CN" sz="1600" dirty="0" smtClean="0"/>
              <a:t> </a:t>
            </a:r>
            <a:r>
              <a:rPr lang="ru-RU" altLang="zh-CN" sz="1600" dirty="0"/>
              <a:t>сжатые пружины</a:t>
            </a:r>
            <a:r>
              <a:rPr lang="en-US" altLang="zh-CN" sz="1600" dirty="0"/>
              <a:t>,2</a:t>
            </a:r>
            <a:r>
              <a:rPr lang="ru-RU" altLang="zh-CN" sz="1600" dirty="0"/>
              <a:t> подвесные пружины</a:t>
            </a:r>
            <a:r>
              <a:rPr lang="en-US" altLang="zh-CN" sz="1600" dirty="0"/>
              <a:t>; </a:t>
            </a:r>
            <a:endParaRPr lang="ru-RU" altLang="zh-CN" sz="1600" dirty="0" smtClean="0"/>
          </a:p>
          <a:p>
            <a:r>
              <a:rPr lang="ru-RU" altLang="zh-CN" sz="1600" dirty="0" smtClean="0"/>
              <a:t>Эффективная и надежная компенсация вибрации и стабилизации оборудования в режиме отжима.</a:t>
            </a:r>
          </a:p>
          <a:p>
            <a:r>
              <a:rPr lang="ru-RU" altLang="zh-CN" sz="1600" dirty="0" smtClean="0"/>
              <a:t>Срок службы - 15000 циклов</a:t>
            </a:r>
            <a:endParaRPr lang="en-US" altLang="zh-CN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05" y="2043839"/>
            <a:ext cx="3185670" cy="319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42" y="744381"/>
            <a:ext cx="1159246" cy="100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4" y="1362449"/>
            <a:ext cx="1307080" cy="110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42" y="1362449"/>
            <a:ext cx="1653232" cy="12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16666" y="2578880"/>
            <a:ext cx="2331810" cy="2556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" anchor="ctr"/>
          <a:lstStyle/>
          <a:p>
            <a:pPr marL="87313" algn="ctr">
              <a:lnSpc>
                <a:spcPct val="130000"/>
              </a:lnSpc>
              <a:buClr>
                <a:schemeClr val="tx1"/>
              </a:buClr>
              <a:defRPr/>
            </a:pPr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Передний противовес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73249" y="2627983"/>
            <a:ext cx="2259202" cy="2556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" anchor="ctr"/>
          <a:lstStyle/>
          <a:p>
            <a:pPr marL="87313" algn="ctr">
              <a:lnSpc>
                <a:spcPct val="130000"/>
              </a:lnSpc>
              <a:buClr>
                <a:schemeClr val="tx1"/>
              </a:buClr>
              <a:defRPr/>
            </a:pPr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Задний противовес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6905" y="1748580"/>
            <a:ext cx="3096344" cy="2556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" anchor="ctr"/>
          <a:lstStyle/>
          <a:p>
            <a:pPr marL="87313" algn="ctr" eaLnBrk="1" hangingPunct="1">
              <a:lnSpc>
                <a:spcPct val="130000"/>
              </a:lnSpc>
              <a:buClr>
                <a:schemeClr val="tx1"/>
              </a:buClr>
              <a:defRPr/>
            </a:pPr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Шатун наружного барабана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7" descr="F:\工商业洗衣机\美国HWF09810系列\高清图片\jpg\局部\_MG_1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48" y="3317422"/>
            <a:ext cx="805883" cy="12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573249" y="4574166"/>
            <a:ext cx="2614628" cy="3433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" anchor="ctr"/>
          <a:lstStyle/>
          <a:p>
            <a:pPr marL="87313" algn="ctr" eaLnBrk="1" hangingPunct="1">
              <a:lnSpc>
                <a:spcPct val="130000"/>
              </a:lnSpc>
              <a:buClr>
                <a:schemeClr val="tx1"/>
              </a:buClr>
              <a:defRPr/>
            </a:pPr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Опорно-сжатые пружины 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3474272"/>
            <a:ext cx="1638808" cy="8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12920" y="4422212"/>
            <a:ext cx="1450052" cy="257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44000" anchor="ctr"/>
          <a:lstStyle/>
          <a:p>
            <a:pPr marL="87313" algn="ctr">
              <a:lnSpc>
                <a:spcPct val="130000"/>
              </a:lnSpc>
              <a:buClr>
                <a:schemeClr val="tx1"/>
              </a:buClr>
              <a:defRPr/>
            </a:pPr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амортизатор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15455C3-BDF6-5482-A337-56C4035D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826" y="1916831"/>
            <a:ext cx="3096344" cy="30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061FBBF-E373-712E-40A3-C6C7D9CCFA5B}"/>
              </a:ext>
            </a:extLst>
          </p:cNvPr>
          <p:cNvSpPr/>
          <p:nvPr/>
        </p:nvSpPr>
        <p:spPr>
          <a:xfrm>
            <a:off x="8418798" y="5295437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/>
              <a:t>Система </a:t>
            </a:r>
            <a:r>
              <a:rPr lang="ru-RU" altLang="zh-CN" sz="1600" dirty="0" smtClean="0"/>
              <a:t>компенсации </a:t>
            </a:r>
            <a:r>
              <a:rPr lang="ru-RU" altLang="zh-CN" sz="1600" dirty="0"/>
              <a:t>вибрации у LG состоится </a:t>
            </a:r>
            <a:r>
              <a:rPr lang="ru-RU" altLang="zh-CN" sz="1600" dirty="0" smtClean="0"/>
              <a:t>всего</a:t>
            </a:r>
            <a:r>
              <a:rPr lang="ru-RU" altLang="zh-CN" sz="1600" dirty="0" smtClean="0"/>
              <a:t> </a:t>
            </a:r>
            <a:r>
              <a:rPr lang="ru-RU" altLang="zh-CN" sz="1600" dirty="0"/>
              <a:t>из 3 </a:t>
            </a:r>
            <a:r>
              <a:rPr lang="ru-RU" altLang="zh-CN" sz="1600" dirty="0" smtClean="0"/>
              <a:t>частей</a:t>
            </a:r>
            <a:endParaRPr lang="en-US" altLang="zh-CN" sz="1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468C97B-8AB6-C349-9974-C8F5D22F9F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41" y="993758"/>
            <a:ext cx="1047822" cy="45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7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317" y="4509120"/>
            <a:ext cx="3228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Экономия электроэнергии и воды</a:t>
            </a:r>
            <a:endParaRPr lang="en-US" altLang="zh-CN" sz="1600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128"/>
          <p:cNvSpPr txBox="1"/>
          <p:nvPr/>
        </p:nvSpPr>
        <p:spPr>
          <a:xfrm>
            <a:off x="1093582" y="1993080"/>
            <a:ext cx="2435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Большая </a:t>
            </a:r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загрузка - 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12кг</a:t>
            </a:r>
            <a:endParaRPr lang="en-US" altLang="zh-CN" sz="1600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131"/>
          <p:cNvSpPr txBox="1"/>
          <p:nvPr/>
        </p:nvSpPr>
        <p:spPr>
          <a:xfrm>
            <a:off x="8255446" y="1914802"/>
            <a:ext cx="3825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Отличный </a:t>
            </a:r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результат стирки</a:t>
            </a:r>
          </a:p>
          <a:p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4 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программы </a:t>
            </a:r>
            <a:endParaRPr lang="ru-RU" altLang="zh-CN" sz="1600" dirty="0" smtClean="0">
              <a:ea typeface="微软雅黑" panose="020B0503020204020204" pitchFamily="34" charset="-122"/>
              <a:sym typeface="+mn-ea"/>
            </a:endParaRPr>
          </a:p>
          <a:p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35 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мин. стирки (по умолчанию)</a:t>
            </a:r>
          </a:p>
          <a:p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Функции доп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. </a:t>
            </a:r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полоскания</a:t>
            </a:r>
            <a:r>
              <a:rPr lang="en-US" altLang="zh-CN" sz="1600" dirty="0" smtClean="0">
                <a:ea typeface="微软雅黑" panose="020B0503020204020204" pitchFamily="34" charset="-122"/>
                <a:sym typeface="+mn-ea"/>
              </a:rPr>
              <a:t>/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доп. </a:t>
            </a:r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стирки</a:t>
            </a:r>
            <a:endParaRPr lang="zh-CN" altLang="en-US" sz="1600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1093582" y="4509120"/>
            <a:ext cx="278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300 Г центробежная сила</a:t>
            </a:r>
            <a:r>
              <a:rPr lang="en-US" altLang="zh-CN" sz="1600" dirty="0">
                <a:ea typeface="微软雅黑" panose="020B0503020204020204" pitchFamily="34" charset="-122"/>
                <a:sym typeface="+mn-ea"/>
              </a:rPr>
              <a:t> </a:t>
            </a:r>
            <a:r>
              <a:rPr lang="ru-RU" altLang="zh-CN" sz="1600" dirty="0">
                <a:ea typeface="微软雅黑" panose="020B0503020204020204" pitchFamily="34" charset="-122"/>
                <a:sym typeface="+mn-ea"/>
              </a:rPr>
              <a:t>при отжиме- снижение остаточной </a:t>
            </a:r>
            <a:r>
              <a:rPr lang="ru-RU" altLang="zh-CN" sz="1600" dirty="0" smtClean="0">
                <a:ea typeface="微软雅黑" panose="020B0503020204020204" pitchFamily="34" charset="-122"/>
                <a:sym typeface="+mn-ea"/>
              </a:rPr>
              <a:t>влаги и экономия времени сушки</a:t>
            </a:r>
            <a:endParaRPr lang="en-US" altLang="zh-CN" sz="1600" dirty="0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3370265" y="852566"/>
            <a:ext cx="502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Быстрая и эффективная стирка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8" name="TextBox 39"/>
          <p:cNvSpPr txBox="1"/>
          <p:nvPr/>
        </p:nvSpPr>
        <p:spPr>
          <a:xfrm>
            <a:off x="126047" y="156845"/>
            <a:ext cx="913751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456244" y="2132856"/>
            <a:ext cx="3117175" cy="2907580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4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55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5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5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59" name="中心文本"/>
          <p:cNvSpPr txBox="1">
            <a:spLocks noChangeArrowheads="1"/>
          </p:cNvSpPr>
          <p:nvPr/>
        </p:nvSpPr>
        <p:spPr bwMode="auto">
          <a:xfrm>
            <a:off x="5326364" y="3341852"/>
            <a:ext cx="1685744" cy="50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Удобство </a:t>
            </a:r>
            <a:r>
              <a:rPr lang="ru-RU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пользователей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058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126047" y="156845"/>
            <a:ext cx="7985383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5D1872-6D5B-3D3F-5AB2-9808645B4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91"/>
            <a:ext cx="12190413" cy="46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7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06974" y="1757637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9" name="中心文本"/>
          <p:cNvSpPr txBox="1">
            <a:spLocks noChangeArrowheads="1"/>
          </p:cNvSpPr>
          <p:nvPr/>
        </p:nvSpPr>
        <p:spPr bwMode="auto">
          <a:xfrm>
            <a:off x="4927705" y="2889620"/>
            <a:ext cx="1622406" cy="5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Забота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endParaRPr lang="ru-RU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Безопасность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2944" y="2324864"/>
            <a:ext cx="4064889" cy="578631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Антибактериальная манжета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12820" y="2266295"/>
            <a:ext cx="283821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Четыре режима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стирки</a:t>
            </a:r>
          </a:p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(+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стирка-стерилизация)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7414" y="4509120"/>
            <a:ext cx="3744417" cy="737247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Безопасность эксплуатации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Вентиляционные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отверстия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(защита от плесени и неприятного запаха,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защита здоровья)</a:t>
            </a:r>
            <a:endParaRPr lang="ru-RU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Разделены кабели высокого и низкого напряжения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62958" y="855262"/>
            <a:ext cx="359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Забота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&amp;</a:t>
            </a:r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  <a:sym typeface="+mn-ea"/>
              </a:rPr>
              <a:t>Безопасность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126047" y="156846"/>
            <a:ext cx="9785583" cy="399634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99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7" y="1709854"/>
            <a:ext cx="2592288" cy="2260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0645" y="1709854"/>
            <a:ext cx="4750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Горячий режим стирки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Функция стерилизации,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эффективное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уничтожение бактерий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949" y="902564"/>
            <a:ext cx="54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Забота</a:t>
            </a:r>
            <a:r>
              <a:rPr lang="ru-RU" altLang="zh-CN" sz="24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 </a:t>
            </a:r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о здоровье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28" y="3389137"/>
            <a:ext cx="4752528" cy="2672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155" y="4729256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Антибактериальная манжета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it-IT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99,99% исключает возможность образования микробов</a:t>
            </a:r>
            <a:endParaRPr lang="it-IT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126047" y="156846"/>
            <a:ext cx="769735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F:\文件盘D\分享\认证\制作证书\ABT.png">
            <a:extLst>
              <a:ext uri="{FF2B5EF4-FFF2-40B4-BE49-F238E27FC236}">
                <a16:creationId xmlns:a16="http://schemas.microsoft.com/office/drawing/2014/main" id="{76049BAC-0527-7513-F70E-391C54C1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1537383"/>
            <a:ext cx="3180065" cy="45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9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/>
          <p:nvPr/>
        </p:nvSpPr>
        <p:spPr>
          <a:xfrm>
            <a:off x="126047" y="156845"/>
            <a:ext cx="733731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0" y="5589240"/>
            <a:ext cx="425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Особенности </a:t>
            </a:r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электросхемы</a:t>
            </a:r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разделение кабелей высокого и низкого напряжения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3070870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r>
              <a:rPr lang="ru-RU" altLang="zh-CN" dirty="0"/>
              <a:t>Высокое качество</a:t>
            </a:r>
            <a:r>
              <a:rPr lang="en-US" altLang="zh-CN" dirty="0"/>
              <a:t>&amp;</a:t>
            </a:r>
            <a:r>
              <a:rPr lang="ru-RU" altLang="zh-CN" dirty="0"/>
              <a:t>безопасность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1730717"/>
            <a:ext cx="6776269" cy="459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DFFF99-1242-A8CD-3331-4BD52378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0" y="2564904"/>
            <a:ext cx="3625902" cy="2717720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3D81A1E3-2059-B456-5C87-B94B598D6D71}"/>
              </a:ext>
            </a:extLst>
          </p:cNvPr>
          <p:cNvSpPr/>
          <p:nvPr/>
        </p:nvSpPr>
        <p:spPr>
          <a:xfrm>
            <a:off x="1126654" y="2348880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EE67C65C-7171-1D3F-6793-40775035E58A}"/>
              </a:ext>
            </a:extLst>
          </p:cNvPr>
          <p:cNvSpPr/>
          <p:nvPr/>
        </p:nvSpPr>
        <p:spPr>
          <a:xfrm>
            <a:off x="2926854" y="2348880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BA63F9-D50D-9738-50FC-F880A71DD634}"/>
              </a:ext>
            </a:extLst>
          </p:cNvPr>
          <p:cNvSpPr txBox="1"/>
          <p:nvPr/>
        </p:nvSpPr>
        <p:spPr>
          <a:xfrm>
            <a:off x="570529" y="1730717"/>
            <a:ext cx="6107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Высокое</a:t>
            </a:r>
          </a:p>
          <a:p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напряжение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84412D-408F-2119-9A69-CBD2AC0D48E0}"/>
              </a:ext>
            </a:extLst>
          </p:cNvPr>
          <p:cNvSpPr txBox="1"/>
          <p:nvPr/>
        </p:nvSpPr>
        <p:spPr>
          <a:xfrm>
            <a:off x="2513525" y="1702549"/>
            <a:ext cx="6107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Низкое </a:t>
            </a:r>
          </a:p>
          <a:p>
            <a:r>
              <a:rPr lang="ru-RU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напряжение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1743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878" y="326980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海尔商用机介绍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产品卖点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安装售后（客户）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使用指导（用户）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39667" y="2424598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9" name="中心文本"/>
          <p:cNvSpPr txBox="1">
            <a:spLocks noChangeArrowheads="1"/>
          </p:cNvSpPr>
          <p:nvPr/>
        </p:nvSpPr>
        <p:spPr bwMode="auto">
          <a:xfrm>
            <a:off x="5303118" y="3586103"/>
            <a:ext cx="1536050" cy="5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Удобство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эксплуатации</a:t>
            </a:r>
            <a:endParaRPr lang="ru-RU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044" y="2188274"/>
            <a:ext cx="3171665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 умолчанию- бесплатный режим,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с возможностью настройки платного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9900" y="2010330"/>
            <a:ext cx="4610502" cy="11521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Возможность настройки промо-режима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989269" y="4348394"/>
            <a:ext cx="3630727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Возможность установки сушильной машины на стиральную с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помощью соединительного элемента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2555" y="4272573"/>
            <a:ext cx="434519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>
                <a:sym typeface="+mn-ea"/>
              </a:rPr>
              <a:t>Удобство технического обслуживания (ремонт с фронтальной стороны)</a:t>
            </a:r>
            <a:endParaRPr lang="zh-CN" altLang="en-US" dirty="0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8046" y="8705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Удобство эксплуатации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126047" y="156845"/>
            <a:ext cx="733731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742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012F9D6-882D-A317-EEB4-EA7C797A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5" y="1019770"/>
            <a:ext cx="2232248" cy="39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徽标, 图标&#10;&#10;描述已自动生成">
            <a:extLst>
              <a:ext uri="{FF2B5EF4-FFF2-40B4-BE49-F238E27FC236}">
                <a16:creationId xmlns:a16="http://schemas.microsoft.com/office/drawing/2014/main" id="{8D91C5F0-B199-2AEB-E2AB-0FDBE9950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06" y="1030423"/>
            <a:ext cx="1047821" cy="455054"/>
          </a:xfrm>
          <a:prstGeom prst="rect">
            <a:avLst/>
          </a:prstGeom>
          <a:noFill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B4B8B52C-CAEA-84A4-5DAD-71CDB6D9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19" y="692696"/>
            <a:ext cx="2184667" cy="411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6CEE112-F615-D7F4-FA0B-0FD8D57627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14228"/>
          <a:stretch/>
        </p:blipFill>
        <p:spPr>
          <a:xfrm>
            <a:off x="2873616" y="1628800"/>
            <a:ext cx="2717339" cy="39311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5DFAD9D-3C32-1F9C-D028-8C6BD80F5C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r="18150"/>
          <a:stretch/>
        </p:blipFill>
        <p:spPr>
          <a:xfrm>
            <a:off x="130740" y="1628800"/>
            <a:ext cx="2652098" cy="37630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CE0858C-8A1A-A570-31CD-901A4529B0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86" y="802199"/>
            <a:ext cx="1047822" cy="456448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DCBEDF09-1078-4071-9550-92E920FEC25D}"/>
              </a:ext>
            </a:extLst>
          </p:cNvPr>
          <p:cNvSpPr txBox="1"/>
          <p:nvPr/>
        </p:nvSpPr>
        <p:spPr>
          <a:xfrm>
            <a:off x="406574" y="4985421"/>
            <a:ext cx="557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/>
              <a:t>Монетоприемник</a:t>
            </a:r>
            <a:r>
              <a:rPr lang="ru-RU" altLang="zh-CN" dirty="0"/>
              <a:t> </a:t>
            </a:r>
            <a:r>
              <a:rPr lang="ru-RU" altLang="zh-CN" dirty="0" smtClean="0"/>
              <a:t>устанавливается внутри машины</a:t>
            </a:r>
            <a:r>
              <a:rPr lang="ru-RU" altLang="zh-CN" dirty="0"/>
              <a:t>, </a:t>
            </a:r>
            <a:r>
              <a:rPr lang="ru-RU" altLang="zh-CN" dirty="0" smtClean="0"/>
              <a:t>такой </a:t>
            </a:r>
            <a:r>
              <a:rPr lang="ru-RU" altLang="zh-CN" dirty="0"/>
              <a:t>дизайн </a:t>
            </a:r>
            <a:r>
              <a:rPr lang="ru-RU" altLang="zh-CN" dirty="0" smtClean="0"/>
              <a:t>гарантирует работоспособность </a:t>
            </a:r>
            <a:r>
              <a:rPr lang="ru-RU" altLang="zh-CN" dirty="0" smtClean="0"/>
              <a:t>монетоприемника</a:t>
            </a:r>
            <a:r>
              <a:rPr lang="ru-RU" altLang="zh-CN" dirty="0" smtClean="0"/>
              <a:t>, обеспечивает целостность машины и доп. оборудования. </a:t>
            </a:r>
            <a:endParaRPr lang="zh-CN" altLang="en-US" dirty="0"/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42634F3A-34AE-449C-DAE7-8A7A8CC6E488}"/>
              </a:ext>
            </a:extLst>
          </p:cNvPr>
          <p:cNvSpPr txBox="1"/>
          <p:nvPr/>
        </p:nvSpPr>
        <p:spPr>
          <a:xfrm>
            <a:off x="6815286" y="5133091"/>
            <a:ext cx="434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dirty="0" smtClean="0"/>
              <a:t>Монетоприемник</a:t>
            </a:r>
            <a:r>
              <a:rPr lang="ru-RU" altLang="zh-CN" dirty="0" smtClean="0"/>
              <a:t> </a:t>
            </a:r>
            <a:r>
              <a:rPr lang="ru-RU" altLang="zh-CN" dirty="0"/>
              <a:t>у </a:t>
            </a:r>
            <a:r>
              <a:rPr lang="en-US" altLang="zh-CN" dirty="0" smtClean="0"/>
              <a:t>LG </a:t>
            </a:r>
            <a:r>
              <a:rPr lang="ru-RU" altLang="zh-CN" dirty="0" smtClean="0"/>
              <a:t>устанавливается сверху, </a:t>
            </a:r>
            <a:r>
              <a:rPr lang="ru-RU" altLang="zh-CN" dirty="0"/>
              <a:t>такой </a:t>
            </a:r>
            <a:r>
              <a:rPr lang="ru-RU" altLang="zh-CN" dirty="0" smtClean="0"/>
              <a:t>дизайна неудобен, легко повреждается</a:t>
            </a:r>
            <a:endParaRPr lang="zh-CN" altLang="en-US" dirty="0"/>
          </a:p>
        </p:txBody>
      </p:sp>
      <p:sp>
        <p:nvSpPr>
          <p:cNvPr id="28" name="TextBox 39">
            <a:extLst>
              <a:ext uri="{FF2B5EF4-FFF2-40B4-BE49-F238E27FC236}">
                <a16:creationId xmlns:a16="http://schemas.microsoft.com/office/drawing/2014/main" id="{2E4914CF-991C-92E5-2C45-0215A9939AEB}"/>
              </a:ext>
            </a:extLst>
          </p:cNvPr>
          <p:cNvSpPr txBox="1"/>
          <p:nvPr/>
        </p:nvSpPr>
        <p:spPr>
          <a:xfrm>
            <a:off x="126047" y="156845"/>
            <a:ext cx="2220595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zh-CN" altLang="en-US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投币器</a:t>
            </a:r>
          </a:p>
        </p:txBody>
      </p:sp>
    </p:spTree>
    <p:extLst>
      <p:ext uri="{BB962C8B-B14F-4D97-AF65-F5344CB8AC3E}">
        <p14:creationId xmlns:p14="http://schemas.microsoft.com/office/powerpoint/2010/main" val="301075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42" y="1886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перечень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 rot="10800000">
            <a:off x="1994121" y="1556792"/>
            <a:ext cx="7200800" cy="3715332"/>
          </a:xfrm>
          <a:custGeom>
            <a:avLst/>
            <a:gdLst>
              <a:gd name="T0" fmla="*/ 0 w 3094"/>
              <a:gd name="T1" fmla="*/ 2147483647 h 1977"/>
              <a:gd name="T2" fmla="*/ 0 w 3094"/>
              <a:gd name="T3" fmla="*/ 2147483647 h 1977"/>
              <a:gd name="T4" fmla="*/ 2147483647 w 3094"/>
              <a:gd name="T5" fmla="*/ 2147483647 h 1977"/>
              <a:gd name="T6" fmla="*/ 2147483647 w 3094"/>
              <a:gd name="T7" fmla="*/ 2147483647 h 1977"/>
              <a:gd name="T8" fmla="*/ 2147483647 w 3094"/>
              <a:gd name="T9" fmla="*/ 2147483647 h 1977"/>
              <a:gd name="T10" fmla="*/ 2147483647 w 3094"/>
              <a:gd name="T11" fmla="*/ 2147483647 h 1977"/>
              <a:gd name="T12" fmla="*/ 2147483647 w 3094"/>
              <a:gd name="T13" fmla="*/ 2147483647 h 1977"/>
              <a:gd name="T14" fmla="*/ 2147483647 w 3094"/>
              <a:gd name="T15" fmla="*/ 2147483647 h 1977"/>
              <a:gd name="T16" fmla="*/ 2147483647 w 3094"/>
              <a:gd name="T17" fmla="*/ 0 h 1977"/>
              <a:gd name="T18" fmla="*/ 2147483647 w 3094"/>
              <a:gd name="T19" fmla="*/ 0 h 1977"/>
              <a:gd name="T20" fmla="*/ 0 w 3094"/>
              <a:gd name="T21" fmla="*/ 2147483647 h 19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094" h="1977">
                <a:moveTo>
                  <a:pt x="0" y="78"/>
                </a:moveTo>
                <a:cubicBezTo>
                  <a:pt x="0" y="138"/>
                  <a:pt x="0" y="1893"/>
                  <a:pt x="0" y="1920"/>
                </a:cubicBezTo>
                <a:cubicBezTo>
                  <a:pt x="0" y="1946"/>
                  <a:pt x="34" y="1977"/>
                  <a:pt x="52" y="1977"/>
                </a:cubicBezTo>
                <a:cubicBezTo>
                  <a:pt x="70" y="1977"/>
                  <a:pt x="1756" y="1977"/>
                  <a:pt x="1782" y="1977"/>
                </a:cubicBezTo>
                <a:cubicBezTo>
                  <a:pt x="1807" y="1977"/>
                  <a:pt x="1833" y="1974"/>
                  <a:pt x="1876" y="1928"/>
                </a:cubicBezTo>
                <a:cubicBezTo>
                  <a:pt x="1919" y="1881"/>
                  <a:pt x="3054" y="635"/>
                  <a:pt x="3076" y="611"/>
                </a:cubicBezTo>
                <a:cubicBezTo>
                  <a:pt x="3088" y="598"/>
                  <a:pt x="3094" y="555"/>
                  <a:pt x="3078" y="538"/>
                </a:cubicBezTo>
                <a:cubicBezTo>
                  <a:pt x="3058" y="516"/>
                  <a:pt x="2749" y="187"/>
                  <a:pt x="2603" y="27"/>
                </a:cubicBezTo>
                <a:cubicBezTo>
                  <a:pt x="2586" y="8"/>
                  <a:pt x="2541" y="0"/>
                  <a:pt x="2530" y="0"/>
                </a:cubicBezTo>
                <a:cubicBezTo>
                  <a:pt x="2418" y="0"/>
                  <a:pt x="148" y="0"/>
                  <a:pt x="96" y="0"/>
                </a:cubicBezTo>
                <a:cubicBezTo>
                  <a:pt x="44" y="0"/>
                  <a:pt x="0" y="19"/>
                  <a:pt x="0" y="78"/>
                </a:cubicBezTo>
                <a:close/>
              </a:path>
            </a:pathLst>
          </a:custGeom>
          <a:solidFill>
            <a:srgbClr val="005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662" tIns="43330" rIns="86662" bIns="43330"/>
          <a:lstStyle/>
          <a:p>
            <a:pPr defTabSz="104178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854" y="330879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Часть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   </a:t>
            </a:r>
            <a:r>
              <a:rPr lang="ru-RU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Обзор </a:t>
            </a:r>
            <a:r>
              <a:rPr lang="ru-RU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оборудования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ru-RU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Часть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    </a:t>
            </a:r>
            <a:r>
              <a:rPr lang="ru-RU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ru-RU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Часть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   </a:t>
            </a:r>
            <a:r>
              <a:rPr lang="ru-RU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Установка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34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16340" r="16886" b="17124"/>
          <a:stretch/>
        </p:blipFill>
        <p:spPr>
          <a:xfrm>
            <a:off x="910630" y="1412776"/>
            <a:ext cx="2994212" cy="4563036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348498"/>
              </p:ext>
            </p:extLst>
          </p:nvPr>
        </p:nvGraphicFramePr>
        <p:xfrm>
          <a:off x="5324370" y="3284985"/>
          <a:ext cx="6675491" cy="3397593"/>
        </p:xfrm>
        <a:graphic>
          <a:graphicData uri="http://schemas.openxmlformats.org/drawingml/2006/table">
            <a:tbl>
              <a:tblPr firstRow="1" bandRow="1"/>
              <a:tblGrid>
                <a:gridCol w="184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69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1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проект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100" b="1" kern="1200" dirty="0">
                          <a:solidFill>
                            <a:schemeClr val="bg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Характеристика</a:t>
                      </a:r>
                      <a:endParaRPr lang="zh-CN" altLang="en-US" sz="1100" b="1" kern="1200" dirty="0">
                        <a:solidFill>
                          <a:schemeClr val="bg1"/>
                        </a:solidFill>
                        <a:latin typeface="Arial" panose="020B0604020202020204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200" b="1" dirty="0">
                          <a:solidFill>
                            <a:schemeClr val="tx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проект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100" b="1" kern="1200" dirty="0">
                          <a:solidFill>
                            <a:schemeClr val="bg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Характеристика</a:t>
                      </a:r>
                      <a:endParaRPr lang="zh-CN" altLang="en-US" sz="1100" b="1" kern="1200" dirty="0">
                        <a:solidFill>
                          <a:schemeClr val="bg1"/>
                        </a:solidFill>
                        <a:latin typeface="Arial" panose="020B0604020202020204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99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модель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en-US" altLang="zh-CN" sz="7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HCD12C</a:t>
                      </a: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Напряжение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частота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220V-240V   50Hz </a:t>
                      </a: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0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Объем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барабана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7.7Cu.ft/218L</a:t>
                      </a: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Способ выпуска отработавших газов</a:t>
                      </a:r>
                      <a:endParaRPr lang="zh-CN" altLang="en-US" sz="7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Вентилируемый</a:t>
                      </a:r>
                      <a:r>
                        <a:rPr lang="zh-CN" altLang="en-US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vented</a:t>
                      </a:r>
                      <a:r>
                        <a:rPr lang="zh-CN" altLang="en-US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загрузка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12.0kg</a:t>
                      </a: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барабана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нержавеющая сталь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2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7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Габаритные размеры(мм)</a:t>
                      </a:r>
                      <a:endParaRPr lang="zh-CN" altLang="en-US" sz="7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686*822*1098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W*D*H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панели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76">
                <a:tc>
                  <a:txBody>
                    <a:bodyPr/>
                    <a:lstStyle/>
                    <a:p>
                      <a:pPr algn="l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Габариты в упаковке(мм)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770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880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*</a:t>
                      </a: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1290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W*D*H</a:t>
                      </a:r>
                      <a:r>
                        <a:rPr lang="zh-CN" altLang="en-US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панели управления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76"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нетто</a:t>
                      </a:r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брутто</a:t>
                      </a:r>
                      <a:r>
                        <a:rPr lang="ru-RU" altLang="zh-CN" sz="7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вес (кг)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70/86</a:t>
                      </a: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 фасадного корпуса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01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l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Потребляемая мощность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7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5,4кВтч/час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ffra Medium" panose="02000606080000020004" charset="0"/>
                        <a:sym typeface="+mn-ea"/>
                      </a:endParaRPr>
                    </a:p>
                  </a:txBody>
                  <a:tcPr marL="119182" marR="119182" marT="59601" marB="59601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коппуса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61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</a:t>
                      </a:r>
                      <a:r>
                        <a:rPr lang="ru-RU" altLang="zh-CN" sz="7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дисплея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700" b="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 LED</a:t>
                      </a:r>
                    </a:p>
                  </a:txBody>
                  <a:tcPr marL="119182" marR="119182" marT="59601" marB="59601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7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Производство</a:t>
                      </a:r>
                      <a:endParaRPr lang="zh-CN" altLang="en-US" sz="7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7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Китай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013"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подогрева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Электрическое 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9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Тип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оплаты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монета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7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7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19188" marR="119188" marT="59606" marB="596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图片 11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118" y="923295"/>
            <a:ext cx="5160010" cy="2066290"/>
          </a:xfrm>
          <a:prstGeom prst="rect">
            <a:avLst/>
          </a:prstGeom>
        </p:spPr>
      </p:pic>
      <p:sp>
        <p:nvSpPr>
          <p:cNvPr id="21" name="TextBox 39"/>
          <p:cNvSpPr txBox="1"/>
          <p:nvPr/>
        </p:nvSpPr>
        <p:spPr>
          <a:xfrm>
            <a:off x="126047" y="156845"/>
            <a:ext cx="7952656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Коммерческая сушильная машина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A8416AF-C60F-0A54-B5C5-DC740BD85F4E}"/>
              </a:ext>
            </a:extLst>
          </p:cNvPr>
          <p:cNvSpPr/>
          <p:nvPr/>
        </p:nvSpPr>
        <p:spPr>
          <a:xfrm>
            <a:off x="6264909" y="2762812"/>
            <a:ext cx="537210" cy="224155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tx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F0A376D7-DA06-5BF2-A20E-8EFB77FD7191}"/>
              </a:ext>
            </a:extLst>
          </p:cNvPr>
          <p:cNvSpPr txBox="1"/>
          <p:nvPr/>
        </p:nvSpPr>
        <p:spPr>
          <a:xfrm>
            <a:off x="6095206" y="2745667"/>
            <a:ext cx="714375" cy="2438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фасадный</a:t>
            </a:r>
            <a:endParaRPr lang="zh-CN" altLang="en-US" sz="1000" b="1" dirty="0"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EFD4EBE-F17F-058C-D4D9-6CBD94579460}"/>
              </a:ext>
            </a:extLst>
          </p:cNvPr>
          <p:cNvSpPr/>
          <p:nvPr/>
        </p:nvSpPr>
        <p:spPr>
          <a:xfrm>
            <a:off x="8168639" y="2771702"/>
            <a:ext cx="487045" cy="222885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tx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35E2EBDA-3EDD-D0F4-C9E2-36BEE47947BB}"/>
              </a:ext>
            </a:extLst>
          </p:cNvPr>
          <p:cNvSpPr txBox="1"/>
          <p:nvPr/>
        </p:nvSpPr>
        <p:spPr>
          <a:xfrm>
            <a:off x="7967414" y="2750747"/>
            <a:ext cx="776153" cy="24620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сторонный</a:t>
            </a:r>
            <a:endParaRPr lang="zh-CN" altLang="en-US" sz="1000" b="1" dirty="0"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7C368F-49E3-337D-5412-809450779E61}"/>
              </a:ext>
            </a:extLst>
          </p:cNvPr>
          <p:cNvSpPr/>
          <p:nvPr/>
        </p:nvSpPr>
        <p:spPr>
          <a:xfrm>
            <a:off x="9697084" y="2781862"/>
            <a:ext cx="454660" cy="201930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tx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4D04617-277A-8444-8F8A-D97B10738523}"/>
              </a:ext>
            </a:extLst>
          </p:cNvPr>
          <p:cNvSpPr txBox="1"/>
          <p:nvPr/>
        </p:nvSpPr>
        <p:spPr>
          <a:xfrm>
            <a:off x="9634220" y="2745667"/>
            <a:ext cx="565442" cy="2438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задний</a:t>
            </a:r>
            <a:endParaRPr lang="zh-CN" altLang="en-US" sz="1000" b="1" dirty="0"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6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92286" y="2344970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9" name="中心文本"/>
          <p:cNvSpPr txBox="1">
            <a:spLocks noChangeArrowheads="1"/>
          </p:cNvSpPr>
          <p:nvPr/>
        </p:nvSpPr>
        <p:spPr bwMode="auto">
          <a:xfrm>
            <a:off x="5311360" y="3698761"/>
            <a:ext cx="1464042" cy="31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pPr algn="ctr"/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Структура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18" y="1950192"/>
            <a:ext cx="3171665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/>
              <a:t>Срок эксплуатации компонентов </a:t>
            </a:r>
            <a:r>
              <a:rPr lang="ru-RU" altLang="zh-CN" dirty="0"/>
              <a:t>коммерческой </a:t>
            </a:r>
            <a:r>
              <a:rPr lang="ru-RU" altLang="zh-CN" dirty="0" smtClean="0"/>
              <a:t>машины в </a:t>
            </a:r>
            <a:r>
              <a:rPr lang="ru-RU" altLang="zh-CN" dirty="0"/>
              <a:t>6 раз больше чем </a:t>
            </a:r>
            <a:r>
              <a:rPr lang="ru-RU" altLang="zh-CN" dirty="0"/>
              <a:t>у домашнего оборудования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39422" y="1884476"/>
            <a:ext cx="4210969" cy="1335859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5 роликовых подшипников</a:t>
            </a:r>
            <a:r>
              <a:rPr lang="en-US" altLang="zh-CN" dirty="0"/>
              <a:t>-</a:t>
            </a:r>
            <a:r>
              <a:rPr lang="ru-RU" altLang="zh-CN" dirty="0"/>
              <a:t> длительный срок службы</a:t>
            </a:r>
          </a:p>
          <a:p>
            <a:r>
              <a:rPr lang="ru-RU" altLang="zh-CN" dirty="0"/>
              <a:t>Роликовая опора</a:t>
            </a:r>
            <a:r>
              <a:rPr lang="en-US" altLang="zh-CN" dirty="0"/>
              <a:t>-</a:t>
            </a:r>
            <a:r>
              <a:rPr lang="ru-RU" altLang="zh-CN" dirty="0"/>
              <a:t> плавная работа, низкая вибрация и низкий уровень шума</a:t>
            </a:r>
            <a:endParaRPr lang="en-US" altLang="zh-CN" dirty="0"/>
          </a:p>
        </p:txBody>
      </p:sp>
      <p:sp>
        <p:nvSpPr>
          <p:cNvPr id="12" name="TextBox 10"/>
          <p:cNvSpPr txBox="1"/>
          <p:nvPr/>
        </p:nvSpPr>
        <p:spPr>
          <a:xfrm>
            <a:off x="730318" y="4377708"/>
            <a:ext cx="3570571" cy="110367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Ворсовый фильтр</a:t>
            </a:r>
          </a:p>
          <a:p>
            <a:r>
              <a:rPr lang="ru-RU" altLang="zh-CN" dirty="0"/>
              <a:t>Перенавешиваемая дверь</a:t>
            </a:r>
          </a:p>
          <a:p>
            <a:r>
              <a:rPr lang="ru-RU" altLang="zh-CN" dirty="0"/>
              <a:t>Прозрачная </a:t>
            </a:r>
            <a:r>
              <a:rPr lang="ru-RU" altLang="zh-CN" dirty="0">
                <a:sym typeface="+mn-lt"/>
              </a:rPr>
              <a:t>дверца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11999" y="4273647"/>
            <a:ext cx="357057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Технология управления двигателя</a:t>
            </a:r>
            <a:r>
              <a:rPr lang="zh-CN" altLang="en-US" dirty="0"/>
              <a:t>（</a:t>
            </a:r>
            <a:r>
              <a:rPr lang="ru-RU" altLang="zh-CN" dirty="0"/>
              <a:t> двигатель</a:t>
            </a:r>
            <a:r>
              <a:rPr lang="en-US" altLang="zh-CN" dirty="0"/>
              <a:t> </a:t>
            </a:r>
            <a:r>
              <a:rPr lang="ru-RU" altLang="zh-CN" dirty="0"/>
              <a:t>только нагревается во время работы</a:t>
            </a:r>
            <a:r>
              <a:rPr lang="zh-CN" altLang="en-US" dirty="0"/>
              <a:t>）</a:t>
            </a:r>
          </a:p>
        </p:txBody>
      </p:sp>
      <p:sp>
        <p:nvSpPr>
          <p:cNvPr id="14" name="TextBox 39"/>
          <p:cNvSpPr txBox="1"/>
          <p:nvPr/>
        </p:nvSpPr>
        <p:spPr>
          <a:xfrm>
            <a:off x="121696" y="156845"/>
            <a:ext cx="6653706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"/>
          <p:cNvSpPr/>
          <p:nvPr/>
        </p:nvSpPr>
        <p:spPr>
          <a:xfrm>
            <a:off x="4923523" y="850170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</a:rPr>
              <a:t>Срок службы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22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50" y="3861048"/>
            <a:ext cx="2877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Роликовый подшипник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24733" r="16711" b="17928"/>
          <a:stretch/>
        </p:blipFill>
        <p:spPr>
          <a:xfrm rot="5400000">
            <a:off x="473794" y="4072284"/>
            <a:ext cx="1587516" cy="18784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37474" y="3861048"/>
            <a:ext cx="2520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Прозрачная дверца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29762" y="4221088"/>
            <a:ext cx="3546164" cy="1815882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Закаленное стекло</a:t>
            </a: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эффективно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защищает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от высокой температуры при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сушке.</a:t>
            </a: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розрачная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дверца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пользователь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может наблюдать процесс.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598" y="5661248"/>
            <a:ext cx="4924758" cy="830997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Плавная работа, низкая вибрация и низкий уровень шума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542" y="930206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Ворсовый фильтр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1253" y="930206"/>
            <a:ext cx="3183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Перенавешиваемая дверь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4" b="13401"/>
          <a:stretch/>
        </p:blipFill>
        <p:spPr>
          <a:xfrm>
            <a:off x="360399" y="1295076"/>
            <a:ext cx="1872208" cy="12091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506860" y="1288505"/>
            <a:ext cx="1707238" cy="20085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773414" y="1295076"/>
            <a:ext cx="3466639" cy="2554545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озможность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изменить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направление открывания двери -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более удобно положить и вытащить одежду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сэкономить место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Установить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рядом(разное направление)</a:t>
            </a:r>
          </a:p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Установить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колонну (одно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направление)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121696" y="156845"/>
            <a:ext cx="6477566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31031" r="21689" b="36459"/>
          <a:stretch/>
        </p:blipFill>
        <p:spPr>
          <a:xfrm>
            <a:off x="6516237" y="4184104"/>
            <a:ext cx="2246453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925" y="3337247"/>
            <a:ext cx="4539129" cy="338554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Две ленты </a:t>
            </a:r>
            <a:r>
              <a:rPr lang="en-US" altLang="zh-CN" dirty="0"/>
              <a:t>– </a:t>
            </a:r>
            <a:r>
              <a:rPr lang="ru-RU" altLang="zh-CN" dirty="0"/>
              <a:t>чтобы не потерять 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6D23F80-9728-05FE-BAE1-E06DC250E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21473" r="7426" b="19998"/>
          <a:stretch/>
        </p:blipFill>
        <p:spPr>
          <a:xfrm>
            <a:off x="6437474" y="1271754"/>
            <a:ext cx="2126039" cy="2042016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6F11592A-4EA5-5A57-749B-07964EF29D22}"/>
              </a:ext>
            </a:extLst>
          </p:cNvPr>
          <p:cNvSpPr/>
          <p:nvPr/>
        </p:nvSpPr>
        <p:spPr>
          <a:xfrm>
            <a:off x="6486678" y="2099872"/>
            <a:ext cx="338444" cy="9327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26DAF22-5EA8-DF8C-5F6B-05CAF4C996B1}"/>
              </a:ext>
            </a:extLst>
          </p:cNvPr>
          <p:cNvSpPr/>
          <p:nvPr/>
        </p:nvSpPr>
        <p:spPr>
          <a:xfrm>
            <a:off x="7983196" y="2112644"/>
            <a:ext cx="454197" cy="938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9C561C-B32F-E35B-950D-BF022B824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199" y="4217748"/>
            <a:ext cx="1461801" cy="15875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35CDF3-2943-84A1-DA17-30DD89767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6241" y="4217748"/>
            <a:ext cx="1402245" cy="15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5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24655" y="2127158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9" name="中心文本"/>
          <p:cNvSpPr txBox="1">
            <a:spLocks noChangeArrowheads="1"/>
          </p:cNvSpPr>
          <p:nvPr/>
        </p:nvSpPr>
        <p:spPr bwMode="auto">
          <a:xfrm>
            <a:off x="5200686" y="3328463"/>
            <a:ext cx="1790627" cy="5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Удобство для пользователей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599" y="1886181"/>
            <a:ext cx="384901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Большая загрузка сушки- 12 кг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59" y="4137684"/>
            <a:ext cx="4752527" cy="2027620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Осевой поток воздуха сокращает </a:t>
            </a:r>
            <a:r>
              <a:rPr lang="ru-RU" altLang="zh-CN" dirty="0" smtClean="0"/>
              <a:t>время работы </a:t>
            </a:r>
            <a:r>
              <a:rPr lang="ru-RU" altLang="zh-CN" dirty="0"/>
              <a:t>и энергопотребление сушки</a:t>
            </a:r>
          </a:p>
          <a:p>
            <a:r>
              <a:rPr lang="en-US" altLang="zh-CN" dirty="0"/>
              <a:t>3</a:t>
            </a:r>
            <a:r>
              <a:rPr lang="ru-RU" altLang="zh-CN" dirty="0"/>
              <a:t> степени сушки-высокий, средний и низкий, </a:t>
            </a:r>
            <a:endParaRPr lang="ru-RU" altLang="zh-CN" dirty="0" smtClean="0"/>
          </a:p>
          <a:p>
            <a:r>
              <a:rPr lang="ru-RU" altLang="zh-CN" dirty="0" smtClean="0"/>
              <a:t>Шестикратная </a:t>
            </a:r>
            <a:r>
              <a:rPr lang="ru-RU" altLang="zh-CN" dirty="0"/>
              <a:t>защита (6 датчиков контроля </a:t>
            </a:r>
            <a:r>
              <a:rPr lang="ru-RU" altLang="zh-CN" dirty="0" smtClean="0"/>
              <a:t>температуры)</a:t>
            </a:r>
            <a:endParaRPr lang="ru-RU" altLang="zh-CN" dirty="0"/>
          </a:p>
          <a:p>
            <a:r>
              <a:rPr lang="ru-RU" altLang="zh-CN" dirty="0"/>
              <a:t>Мощность нагрева</a:t>
            </a:r>
            <a:r>
              <a:rPr lang="en-US" altLang="zh-CN" dirty="0"/>
              <a:t>-</a:t>
            </a:r>
            <a:r>
              <a:rPr lang="ru-RU" altLang="zh-CN" dirty="0"/>
              <a:t> 5000 Вт, быстрая скорость сушки</a:t>
            </a:r>
            <a:endParaRPr lang="en-US" altLang="zh-CN" dirty="0"/>
          </a:p>
        </p:txBody>
      </p:sp>
      <p:sp>
        <p:nvSpPr>
          <p:cNvPr id="12" name="TextBox 10"/>
          <p:cNvSpPr txBox="1"/>
          <p:nvPr/>
        </p:nvSpPr>
        <p:spPr>
          <a:xfrm>
            <a:off x="644697" y="2146594"/>
            <a:ext cx="2965787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/>
              <a:t>Супер большая дверь, удобо положить и вытащить одежду</a:t>
            </a:r>
            <a:endParaRPr lang="en-US" altLang="zh-CN" dirty="0"/>
          </a:p>
        </p:txBody>
      </p:sp>
      <p:sp>
        <p:nvSpPr>
          <p:cNvPr id="13" name="TextBox 12"/>
          <p:cNvSpPr txBox="1"/>
          <p:nvPr/>
        </p:nvSpPr>
        <p:spPr>
          <a:xfrm>
            <a:off x="7844949" y="3933056"/>
            <a:ext cx="4326339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/>
              <a:t>Показывается время до конца сушки и стадия (сушка\охлаждение)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610484" y="836712"/>
            <a:ext cx="751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rPr>
              <a:t>Быстрая </a:t>
            </a:r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rPr>
              <a:t>и </a:t>
            </a:r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rPr>
              <a:t>эффективная сушка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126047" y="156845"/>
            <a:ext cx="7942737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1464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9"/>
          <p:cNvSpPr txBox="1"/>
          <p:nvPr/>
        </p:nvSpPr>
        <p:spPr>
          <a:xfrm>
            <a:off x="126047" y="156845"/>
            <a:ext cx="697727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A86A96-E103-EC89-AD9C-79829070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197"/>
            <a:ext cx="12190413" cy="46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21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9022" y="2276872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926854" y="12495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Забота о здоровье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&amp;</a:t>
            </a:r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безопасность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1364" y="3450532"/>
            <a:ext cx="3024336" cy="861774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Уничтожение бактерий при сушке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29762" y="3491353"/>
            <a:ext cx="3726083" cy="830997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Разделены кабели высокого и низкого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напряжения (замок двери, панель)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126047" y="156846"/>
            <a:ext cx="8633455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中心文本">
            <a:extLst>
              <a:ext uri="{FF2B5EF4-FFF2-40B4-BE49-F238E27FC236}">
                <a16:creationId xmlns:a16="http://schemas.microsoft.com/office/drawing/2014/main" id="{245EE2ED-11D5-5996-DBCD-58B1D8BB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118" y="3514095"/>
            <a:ext cx="1561916" cy="5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Забота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endParaRPr lang="ru-RU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Безопасность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50194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9"/>
          <p:cNvSpPr txBox="1"/>
          <p:nvPr/>
        </p:nvSpPr>
        <p:spPr>
          <a:xfrm>
            <a:off x="126047" y="156845"/>
            <a:ext cx="7049279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сушильная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0071215-3884-2DBC-9B95-380BD0CAFD90}"/>
              </a:ext>
            </a:extLst>
          </p:cNvPr>
          <p:cNvSpPr txBox="1"/>
          <p:nvPr/>
        </p:nvSpPr>
        <p:spPr>
          <a:xfrm>
            <a:off x="3142878" y="3140968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    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海尔商用机介绍</a:t>
            </a:r>
          </a:p>
          <a:p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    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产品卖点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    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安装售后（客户）</a:t>
            </a:r>
          </a:p>
          <a:p>
            <a:r>
              <a:rPr lang="en-US" altLang="zh-CN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    </a:t>
            </a:r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使用指导（用户）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2B27E26-65BC-715B-863C-D9D466A9BC72}"/>
              </a:ext>
            </a:extLst>
          </p:cNvPr>
          <p:cNvGrpSpPr/>
          <p:nvPr/>
        </p:nvGrpSpPr>
        <p:grpSpPr>
          <a:xfrm>
            <a:off x="4329594" y="2393439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18" name="箭头1">
              <a:extLst>
                <a:ext uri="{FF2B5EF4-FFF2-40B4-BE49-F238E27FC236}">
                  <a16:creationId xmlns:a16="http://schemas.microsoft.com/office/drawing/2014/main" id="{8F6A5084-083B-3692-DFF7-9FB0E67172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19" name="箭头4">
              <a:extLst>
                <a:ext uri="{FF2B5EF4-FFF2-40B4-BE49-F238E27FC236}">
                  <a16:creationId xmlns:a16="http://schemas.microsoft.com/office/drawing/2014/main" id="{B49B3D9E-B5FB-9946-2AE6-547BC66DAF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20" name="箭头3">
              <a:extLst>
                <a:ext uri="{FF2B5EF4-FFF2-40B4-BE49-F238E27FC236}">
                  <a16:creationId xmlns:a16="http://schemas.microsoft.com/office/drawing/2014/main" id="{058B9C80-66B1-71ED-6D6A-57C6093463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21" name="箭头2">
              <a:extLst>
                <a:ext uri="{FF2B5EF4-FFF2-40B4-BE49-F238E27FC236}">
                  <a16:creationId xmlns:a16="http://schemas.microsoft.com/office/drawing/2014/main" id="{0A46BBFD-83DE-85CF-37C6-9A76DF9C31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22" name="中心文本">
            <a:extLst>
              <a:ext uri="{FF2B5EF4-FFF2-40B4-BE49-F238E27FC236}">
                <a16:creationId xmlns:a16="http://schemas.microsoft.com/office/drawing/2014/main" id="{54C271C2-CD6D-7EDE-A53C-AEC66AF29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3252" y="3501008"/>
            <a:ext cx="1464042" cy="8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Удобство для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ru-RU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клиентов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19B7705-9070-8CF5-63D6-2BFEF7D54427}"/>
              </a:ext>
            </a:extLst>
          </p:cNvPr>
          <p:cNvSpPr txBox="1"/>
          <p:nvPr/>
        </p:nvSpPr>
        <p:spPr>
          <a:xfrm>
            <a:off x="766614" y="2204864"/>
            <a:ext cx="3171665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>
                <a:sym typeface="+mn-ea"/>
              </a:rPr>
              <a:t>Предустановлен бесплатный </a:t>
            </a:r>
            <a:r>
              <a:rPr lang="ru-RU" altLang="zh-CN" dirty="0">
                <a:sym typeface="+mn-ea"/>
              </a:rPr>
              <a:t>режим, </a:t>
            </a:r>
            <a:r>
              <a:rPr lang="ru-RU" altLang="zh-CN" dirty="0" smtClean="0">
                <a:sym typeface="+mn-ea"/>
              </a:rPr>
              <a:t>возможность настройки платного режима</a:t>
            </a:r>
            <a:endParaRPr lang="zh-CN" altLang="en-US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9F229951-7EBC-9809-299B-47B13FD33792}"/>
              </a:ext>
            </a:extLst>
          </p:cNvPr>
          <p:cNvSpPr txBox="1"/>
          <p:nvPr/>
        </p:nvSpPr>
        <p:spPr>
          <a:xfrm>
            <a:off x="7677392" y="1988840"/>
            <a:ext cx="4610502" cy="11521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>
                <a:sym typeface="+mn-ea"/>
              </a:rPr>
              <a:t>Возможность настройки промо-режима</a:t>
            </a:r>
            <a:endParaRPr lang="zh-CN" altLang="en-US" dirty="0">
              <a:sym typeface="+mn-ea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7EA8C0CD-A1C4-A1DD-4BF7-7F6C2EF6D5F5}"/>
              </a:ext>
            </a:extLst>
          </p:cNvPr>
          <p:cNvSpPr txBox="1"/>
          <p:nvPr/>
        </p:nvSpPr>
        <p:spPr>
          <a:xfrm>
            <a:off x="838622" y="4365104"/>
            <a:ext cx="3099657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 smtClean="0">
                <a:sym typeface="+mn-ea"/>
              </a:rPr>
              <a:t>Возможность установить </a:t>
            </a:r>
            <a:r>
              <a:rPr lang="ru-RU" altLang="zh-CN" dirty="0">
                <a:sym typeface="+mn-ea"/>
              </a:rPr>
              <a:t>сушильную </a:t>
            </a:r>
            <a:r>
              <a:rPr lang="ru-RU" altLang="zh-CN" dirty="0" smtClean="0">
                <a:sym typeface="+mn-ea"/>
              </a:rPr>
              <a:t>машину на </a:t>
            </a:r>
            <a:r>
              <a:rPr lang="ru-RU" altLang="zh-CN" dirty="0">
                <a:sym typeface="+mn-ea"/>
              </a:rPr>
              <a:t>стиральную </a:t>
            </a:r>
            <a:r>
              <a:rPr lang="ru-RU" altLang="zh-CN" dirty="0" smtClean="0">
                <a:sym typeface="+mn-ea"/>
              </a:rPr>
              <a:t>с </a:t>
            </a:r>
            <a:r>
              <a:rPr lang="ru-RU" altLang="zh-CN" dirty="0">
                <a:sym typeface="+mn-ea"/>
              </a:rPr>
              <a:t>помощью соединительного </a:t>
            </a:r>
            <a:r>
              <a:rPr lang="ru-RU" altLang="zh-CN" dirty="0" smtClean="0">
                <a:sym typeface="+mn-ea"/>
              </a:rPr>
              <a:t>элемента</a:t>
            </a:r>
            <a:endParaRPr lang="en-US" altLang="zh-CN" dirty="0">
              <a:sym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46B006A-58DD-EF8F-2A33-0633A01E4883}"/>
              </a:ext>
            </a:extLst>
          </p:cNvPr>
          <p:cNvSpPr/>
          <p:nvPr/>
        </p:nvSpPr>
        <p:spPr>
          <a:xfrm>
            <a:off x="5227357" y="1067608"/>
            <a:ext cx="159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sym typeface="+mn-ea"/>
              </a:rPr>
              <a:t>Удобство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02797" y="4293096"/>
            <a:ext cx="434519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ru-RU" altLang="zh-CN" dirty="0">
                <a:sym typeface="+mn-ea"/>
              </a:rPr>
              <a:t>Удобство технического обслуживания (ремонт с фронтальной стороны)</a:t>
            </a:r>
            <a:endParaRPr lang="zh-CN" alt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7018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556" y="1988840"/>
            <a:ext cx="6099930" cy="1569660"/>
            <a:chOff x="2515556" y="3068960"/>
            <a:chExt cx="6099930" cy="156966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3E6E841-80C4-4F41-9BAA-35E2956B8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395" y="3068960"/>
              <a:ext cx="4783091" cy="15696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sz="3200" b="1">
                  <a:latin typeface="微软雅黑" panose="020B0503020204020204" pitchFamily="34" charset="-122"/>
                  <a:ea typeface="微软雅黑" panose="020B0503020204020204" pitchFamily="34" charset="-122"/>
                  <a:cs typeface="思源黑体" panose="020B0500000000090000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9pPr>
            </a:lstStyle>
            <a:p>
              <a:r>
                <a:rPr lang="ru-RU" altLang="zh-CN" dirty="0">
                  <a:solidFill>
                    <a:schemeClr val="bg1"/>
                  </a:solidFill>
                </a:rPr>
                <a:t>Установка </a:t>
              </a:r>
              <a:r>
                <a:rPr lang="ru-RU" altLang="zh-CN" dirty="0" smtClean="0">
                  <a:solidFill>
                    <a:schemeClr val="bg1"/>
                  </a:solidFill>
                </a:rPr>
                <a:t>сушильной машины </a:t>
              </a:r>
              <a:r>
                <a:rPr lang="ru-RU" altLang="zh-CN" dirty="0">
                  <a:solidFill>
                    <a:schemeClr val="bg1"/>
                  </a:solidFill>
                </a:rPr>
                <a:t>на стиральную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圆角矩形 17">
              <a:extLst>
                <a:ext uri="{FF2B5EF4-FFF2-40B4-BE49-F238E27FC236}">
                  <a16:creationId xmlns:a16="http://schemas.microsoft.com/office/drawing/2014/main" id="{B09915DE-F76A-402B-BA97-A18147C32062}"/>
                </a:ext>
              </a:extLst>
            </p:cNvPr>
            <p:cNvSpPr/>
            <p:nvPr/>
          </p:nvSpPr>
          <p:spPr>
            <a:xfrm>
              <a:off x="2515556" y="3093320"/>
              <a:ext cx="1098078" cy="1098078"/>
            </a:xfrm>
            <a:prstGeom prst="roundRect">
              <a:avLst>
                <a:gd name="adj" fmla="val 4000"/>
              </a:avLst>
            </a:prstGeom>
            <a:solidFill>
              <a:schemeClr val="accent1">
                <a:lumMod val="7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" name="文本框 31">
              <a:extLst>
                <a:ext uri="{FF2B5EF4-FFF2-40B4-BE49-F238E27FC236}">
                  <a16:creationId xmlns:a16="http://schemas.microsoft.com/office/drawing/2014/main" id="{8FCFF1AE-4B95-4E82-A03E-142F14BBD8E1}"/>
                </a:ext>
              </a:extLst>
            </p:cNvPr>
            <p:cNvSpPr txBox="1"/>
            <p:nvPr/>
          </p:nvSpPr>
          <p:spPr>
            <a:xfrm>
              <a:off x="2855243" y="3319193"/>
              <a:ext cx="418704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FFFFFF"/>
                  </a:solidFill>
                </a:rPr>
                <a:t>3</a:t>
              </a:r>
              <a:endParaRPr lang="zh-CN" altLang="en-US" sz="3600" b="1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6782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BF67D68-8BE3-AD43-900C-5602E33188CD}"/>
              </a:ext>
            </a:extLst>
          </p:cNvPr>
          <p:cNvSpPr txBox="1"/>
          <p:nvPr/>
        </p:nvSpPr>
        <p:spPr>
          <a:xfrm>
            <a:off x="190550" y="188640"/>
            <a:ext cx="8280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Установка сушильную машину на стиральную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382717-8560-4327-8160-2288B202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4" y="908719"/>
            <a:ext cx="9721080" cy="56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62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3E6E841-80C4-4F41-9BAA-35E2956B8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430" y="2996952"/>
            <a:ext cx="521513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  <a:cs typeface="思源黑体" panose="020B050000000009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9pPr>
          </a:lstStyle>
          <a:p>
            <a:r>
              <a:rPr lang="ru-RU" altLang="zh-CN" dirty="0" smtClean="0">
                <a:solidFill>
                  <a:schemeClr val="bg1"/>
                </a:solidFill>
              </a:rPr>
              <a:t>Спасибо за внимание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3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31580" y="2492896"/>
            <a:ext cx="6099930" cy="1059000"/>
            <a:chOff x="2515556" y="3093320"/>
            <a:chExt cx="6099930" cy="105900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3E6E841-80C4-4F41-9BAA-35E2956B8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395" y="3369092"/>
              <a:ext cx="4783091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sz="3200" b="1">
                  <a:latin typeface="微软雅黑" panose="020B0503020204020204" pitchFamily="34" charset="-122"/>
                  <a:ea typeface="微软雅黑" panose="020B0503020204020204" pitchFamily="34" charset="-122"/>
                  <a:cs typeface="思源黑体" panose="020B0500000000090000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9pPr>
            </a:lstStyle>
            <a:p>
              <a:r>
                <a:rPr lang="ru-RU" altLang="zh-CN" dirty="0">
                  <a:solidFill>
                    <a:schemeClr val="bg1"/>
                  </a:solidFill>
                </a:rPr>
                <a:t>Обзор </a:t>
              </a:r>
              <a:r>
                <a:rPr lang="ru-RU" altLang="zh-CN" dirty="0" smtClean="0">
                  <a:solidFill>
                    <a:schemeClr val="bg1"/>
                  </a:solidFill>
                </a:rPr>
                <a:t>оборудования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圆角矩形 17">
              <a:extLst>
                <a:ext uri="{FF2B5EF4-FFF2-40B4-BE49-F238E27FC236}">
                  <a16:creationId xmlns:a16="http://schemas.microsoft.com/office/drawing/2014/main" id="{B09915DE-F76A-402B-BA97-A18147C32062}"/>
                </a:ext>
              </a:extLst>
            </p:cNvPr>
            <p:cNvSpPr/>
            <p:nvPr/>
          </p:nvSpPr>
          <p:spPr>
            <a:xfrm>
              <a:off x="2515556" y="3093320"/>
              <a:ext cx="1098078" cy="1059000"/>
            </a:xfrm>
            <a:prstGeom prst="roundRect">
              <a:avLst>
                <a:gd name="adj" fmla="val 4000"/>
              </a:avLst>
            </a:prstGeom>
            <a:solidFill>
              <a:schemeClr val="accent1">
                <a:lumMod val="75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" name="文本框 31">
              <a:extLst>
                <a:ext uri="{FF2B5EF4-FFF2-40B4-BE49-F238E27FC236}">
                  <a16:creationId xmlns:a16="http://schemas.microsoft.com/office/drawing/2014/main" id="{8FCFF1AE-4B95-4E82-A03E-142F14BBD8E1}"/>
                </a:ext>
              </a:extLst>
            </p:cNvPr>
            <p:cNvSpPr txBox="1"/>
            <p:nvPr/>
          </p:nvSpPr>
          <p:spPr>
            <a:xfrm>
              <a:off x="2834404" y="3319193"/>
              <a:ext cx="460382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FFFFFF"/>
                  </a:solidFill>
                </a:rPr>
                <a:t>1</a:t>
              </a:r>
              <a:endParaRPr lang="zh-CN" altLang="en-US" sz="3600" b="1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4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地图&#10;&#10;描述已自动生成">
            <a:extLst>
              <a:ext uri="{FF2B5EF4-FFF2-40B4-BE49-F238E27FC236}">
                <a16:creationId xmlns:a16="http://schemas.microsoft.com/office/drawing/2014/main" id="{F139A930-943D-6F85-B3AB-028EB9FA1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" y="908720"/>
            <a:ext cx="12190413" cy="567974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4E04991-948E-3FAB-7DE3-BB1B81BDA81E}"/>
              </a:ext>
            </a:extLst>
          </p:cNvPr>
          <p:cNvSpPr/>
          <p:nvPr/>
        </p:nvSpPr>
        <p:spPr>
          <a:xfrm>
            <a:off x="9767614" y="3284984"/>
            <a:ext cx="1152128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zh-CN" sz="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Доля коммрческих машин превысила 73%</a:t>
            </a:r>
            <a:endParaRPr lang="zh-CN" alt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C54B035-8EA4-C8DF-FC92-CE2C916C05B6}"/>
              </a:ext>
            </a:extLst>
          </p:cNvPr>
          <p:cNvSpPr/>
          <p:nvPr/>
        </p:nvSpPr>
        <p:spPr>
          <a:xfrm>
            <a:off x="8471470" y="1340768"/>
            <a:ext cx="2448272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zh-CN" sz="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Более 12 м человек зарегистрировали коммерческую машину </a:t>
            </a:r>
            <a:r>
              <a:rPr lang="en-US" altLang="zh-CN" sz="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Haier</a:t>
            </a:r>
            <a:r>
              <a:rPr lang="ru-RU" altLang="zh-CN" sz="8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включают более 300 городов, 1180 регионов, более 2500 сообщественных мест,и более 1355 университетов</a:t>
            </a:r>
            <a:endParaRPr lang="zh-CN" altLang="en-US" sz="8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FB12FE11-FD68-9495-9A77-2570CA5B65A1}"/>
              </a:ext>
            </a:extLst>
          </p:cNvPr>
          <p:cNvSpPr txBox="1"/>
          <p:nvPr/>
        </p:nvSpPr>
        <p:spPr>
          <a:xfrm>
            <a:off x="69338" y="156844"/>
            <a:ext cx="3433580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Обзор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84904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9">
            <a:extLst>
              <a:ext uri="{FF2B5EF4-FFF2-40B4-BE49-F238E27FC236}">
                <a16:creationId xmlns:a16="http://schemas.microsoft.com/office/drawing/2014/main" id="{4461B6E4-C2A6-1BA5-6A44-66336F39238A}"/>
              </a:ext>
            </a:extLst>
          </p:cNvPr>
          <p:cNvSpPr txBox="1"/>
          <p:nvPr/>
        </p:nvSpPr>
        <p:spPr>
          <a:xfrm>
            <a:off x="69338" y="156844"/>
            <a:ext cx="3433580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Обзор оборудования</a:t>
            </a:r>
            <a:endParaRPr lang="ru-RU" altLang="zh-CN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79F51FD-5C15-EC21-4369-997E1634137C}"/>
              </a:ext>
            </a:extLst>
          </p:cNvPr>
          <p:cNvGrpSpPr/>
          <p:nvPr/>
        </p:nvGrpSpPr>
        <p:grpSpPr>
          <a:xfrm>
            <a:off x="425186" y="942006"/>
            <a:ext cx="11358652" cy="5583338"/>
            <a:chOff x="694606" y="942006"/>
            <a:chExt cx="11358652" cy="558333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4AA6D30-583E-ADFE-643C-CD3C89958685}"/>
                </a:ext>
              </a:extLst>
            </p:cNvPr>
            <p:cNvGrpSpPr/>
            <p:nvPr/>
          </p:nvGrpSpPr>
          <p:grpSpPr>
            <a:xfrm>
              <a:off x="694606" y="3990944"/>
              <a:ext cx="2491200" cy="2534400"/>
              <a:chOff x="982638" y="3430467"/>
              <a:chExt cx="2160240" cy="2709038"/>
            </a:xfrm>
          </p:grpSpPr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7707CEDD-2792-68C9-DAB0-433584D68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639" y="3430467"/>
                <a:ext cx="2160239" cy="1031182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407D8023-336C-B347-41CA-B3BC07C07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638" y="4461649"/>
                <a:ext cx="2160240" cy="1677856"/>
              </a:xfrm>
              <a:prstGeom prst="rect">
                <a:avLst/>
              </a:prstGeom>
            </p:spPr>
          </p:pic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067176A-518A-7E77-76AC-D34CCD0BCA66}"/>
                </a:ext>
              </a:extLst>
            </p:cNvPr>
            <p:cNvGrpSpPr/>
            <p:nvPr/>
          </p:nvGrpSpPr>
          <p:grpSpPr>
            <a:xfrm>
              <a:off x="6311230" y="942734"/>
              <a:ext cx="2491200" cy="2533410"/>
              <a:chOff x="7039122" y="684872"/>
              <a:chExt cx="2943477" cy="3055977"/>
            </a:xfrm>
          </p:grpSpPr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D7C6796A-2904-FFC3-26F7-E80F4CE3D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8276" y="684872"/>
                <a:ext cx="2934322" cy="1708038"/>
              </a:xfrm>
              <a:prstGeom prst="rect">
                <a:avLst/>
              </a:prstGeom>
            </p:spPr>
          </p:pic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C881036E-79F4-D6B5-6F45-B29188F38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122" y="2392910"/>
                <a:ext cx="1136030" cy="1347939"/>
              </a:xfrm>
              <a:prstGeom prst="rect">
                <a:avLst/>
              </a:prstGeom>
            </p:spPr>
          </p:pic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7DAAC9B1-A374-9DAF-0AB9-9832A3610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5153" y="2392910"/>
                <a:ext cx="1807446" cy="1347939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1B60230-F8F8-DDAE-E1F9-4BB0034F6196}"/>
                </a:ext>
              </a:extLst>
            </p:cNvPr>
            <p:cNvGrpSpPr/>
            <p:nvPr/>
          </p:nvGrpSpPr>
          <p:grpSpPr>
            <a:xfrm>
              <a:off x="6292619" y="3990944"/>
              <a:ext cx="2509812" cy="2534400"/>
              <a:chOff x="6862241" y="3946058"/>
              <a:chExt cx="2363829" cy="2901420"/>
            </a:xfrm>
          </p:grpSpPr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9DB4124D-C15F-F844-0CBC-DD9F4BEF3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886" y="3954915"/>
                <a:ext cx="1365184" cy="1188216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925EDD3F-0896-513F-B4F1-3F7FA91C9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9770" y="3946058"/>
                <a:ext cx="971520" cy="1188216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CDFDEA2D-71DB-56D8-CA59-1E02F2DB4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2241" y="5100705"/>
                <a:ext cx="2326598" cy="174677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8ADB344-DA3C-BD38-6A10-B7E2AF2BF0EC}"/>
                </a:ext>
              </a:extLst>
            </p:cNvPr>
            <p:cNvGrpSpPr/>
            <p:nvPr/>
          </p:nvGrpSpPr>
          <p:grpSpPr>
            <a:xfrm>
              <a:off x="694606" y="942734"/>
              <a:ext cx="2489985" cy="2533410"/>
              <a:chOff x="1414685" y="942734"/>
              <a:chExt cx="2764016" cy="3147648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DC0CF278-89C5-7569-DEFB-539B2562A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685" y="942734"/>
                <a:ext cx="2764015" cy="1776867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8FA079B0-9197-F5C8-E33E-57B8A989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685" y="2719601"/>
                <a:ext cx="1378727" cy="1370781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90977D69-525C-BAF7-32DB-57ED52916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3413" y="2719601"/>
                <a:ext cx="1385288" cy="1370781"/>
              </a:xfrm>
              <a:prstGeom prst="rect">
                <a:avLst/>
              </a:prstGeom>
            </p:spPr>
          </p:pic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23E5F7D-58B6-694D-C107-AB856B9A61A1}"/>
                </a:ext>
              </a:extLst>
            </p:cNvPr>
            <p:cNvGrpSpPr/>
            <p:nvPr/>
          </p:nvGrpSpPr>
          <p:grpSpPr>
            <a:xfrm>
              <a:off x="3404325" y="942006"/>
              <a:ext cx="2690881" cy="2534137"/>
              <a:chOff x="3404325" y="942006"/>
              <a:chExt cx="2026961" cy="2534137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1D1D1F2-F915-B64B-FD57-8D1718E89DB7}"/>
                  </a:ext>
                </a:extLst>
              </p:cNvPr>
              <p:cNvSpPr/>
              <p:nvPr/>
            </p:nvSpPr>
            <p:spPr>
              <a:xfrm>
                <a:off x="3404325" y="942006"/>
                <a:ext cx="2016224" cy="2880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Китайские ВУЗы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0E495B3-9424-153A-21E6-0B1A902FC0A1}"/>
                  </a:ext>
                </a:extLst>
              </p:cNvPr>
              <p:cNvSpPr/>
              <p:nvPr/>
            </p:nvSpPr>
            <p:spPr>
              <a:xfrm>
                <a:off x="3415286" y="1376144"/>
                <a:ext cx="2016000" cy="2099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</a:pPr>
                <a:r>
                  <a:rPr lang="ru-RU" altLang="zh-CN" sz="14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Более 1355 университетов в КНР используют </a:t>
                </a: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коммерческие машины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Haier</a:t>
                </a:r>
                <a:endParaRPr lang="en-US" altLang="zh-CN" sz="14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8D4BE8A-5614-2C3C-6877-A69495F571B9}"/>
                </a:ext>
              </a:extLst>
            </p:cNvPr>
            <p:cNvGrpSpPr/>
            <p:nvPr/>
          </p:nvGrpSpPr>
          <p:grpSpPr>
            <a:xfrm>
              <a:off x="8928872" y="942006"/>
              <a:ext cx="3105774" cy="2534137"/>
              <a:chOff x="3404325" y="942006"/>
              <a:chExt cx="2026961" cy="2534137"/>
            </a:xfrm>
          </p:grpSpPr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2E19E5F1-39E3-76D5-2559-5BCFE251FFD6}"/>
                  </a:ext>
                </a:extLst>
              </p:cNvPr>
              <p:cNvSpPr/>
              <p:nvPr/>
            </p:nvSpPr>
            <p:spPr>
              <a:xfrm>
                <a:off x="3404325" y="942006"/>
                <a:ext cx="2016224" cy="5427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Университет Пенджаба Пакистана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08AE8B2-FD0A-73F0-6863-BFA92F48C94E}"/>
                  </a:ext>
                </a:extLst>
              </p:cNvPr>
              <p:cNvSpPr/>
              <p:nvPr/>
            </p:nvSpPr>
            <p:spPr>
              <a:xfrm>
                <a:off x="3415286" y="1598706"/>
                <a:ext cx="2016000" cy="1877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</a:pP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Интеллектуальная прачечная </a:t>
                </a:r>
                <a:r>
                  <a:rPr lang="ru-RU" altLang="zh-CN" sz="14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Университета Пенджаба </a:t>
                </a: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- первая самостоятельная интеллектуальная прачечная в </a:t>
                </a:r>
                <a:r>
                  <a:rPr lang="ru-RU" altLang="zh-CN" sz="14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Пакистане</a:t>
                </a:r>
                <a:endParaRPr lang="zh-CN" altLang="en-US" sz="14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F583BAB-7E01-C7F4-51AD-3C94459EE0EF}"/>
                </a:ext>
              </a:extLst>
            </p:cNvPr>
            <p:cNvGrpSpPr/>
            <p:nvPr/>
          </p:nvGrpSpPr>
          <p:grpSpPr>
            <a:xfrm>
              <a:off x="3369879" y="3990944"/>
              <a:ext cx="2690881" cy="2534137"/>
              <a:chOff x="3404325" y="942006"/>
              <a:chExt cx="2026961" cy="2534137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67B6693-930F-F96D-D724-674F3B9580FA}"/>
                  </a:ext>
                </a:extLst>
              </p:cNvPr>
              <p:cNvSpPr/>
              <p:nvPr/>
            </p:nvSpPr>
            <p:spPr>
              <a:xfrm>
                <a:off x="3404325" y="942006"/>
                <a:ext cx="2016224" cy="2880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zh-CN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Отели\Хостелы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1B65FB6-F8D2-3915-B55D-119CB4DBBFD5}"/>
                  </a:ext>
                </a:extLst>
              </p:cNvPr>
              <p:cNvSpPr/>
              <p:nvPr/>
            </p:nvSpPr>
            <p:spPr>
              <a:xfrm>
                <a:off x="3415286" y="1376144"/>
                <a:ext cx="2016000" cy="2099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5000"/>
                  </a:lnSpc>
                </a:pP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Объединенный прачечный центр для отелей в Шанхае</a:t>
                </a:r>
                <a:endParaRPr lang="en-US" altLang="zh-CN" sz="1400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D628033-8D61-AE25-15D1-05611FC83C11}"/>
                </a:ext>
              </a:extLst>
            </p:cNvPr>
            <p:cNvGrpSpPr/>
            <p:nvPr/>
          </p:nvGrpSpPr>
          <p:grpSpPr>
            <a:xfrm>
              <a:off x="8928872" y="3998681"/>
              <a:ext cx="3124386" cy="2454655"/>
              <a:chOff x="3404325" y="942006"/>
              <a:chExt cx="2039108" cy="2454655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5EBDAE6-613E-11EC-BB69-973D14E266E9}"/>
                  </a:ext>
                </a:extLst>
              </p:cNvPr>
              <p:cNvSpPr/>
              <p:nvPr/>
            </p:nvSpPr>
            <p:spPr>
              <a:xfrm>
                <a:off x="3404325" y="942006"/>
                <a:ext cx="2016224" cy="5427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Делийский университет Индия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9FCCC18-3B8E-9620-5E31-642033A78BD9}"/>
                  </a:ext>
                </a:extLst>
              </p:cNvPr>
              <p:cNvSpPr/>
              <p:nvPr/>
            </p:nvSpPr>
            <p:spPr>
              <a:xfrm>
                <a:off x="3427433" y="1519224"/>
                <a:ext cx="2016000" cy="1877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altLang="zh-CN" sz="14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В </a:t>
                </a: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самом большом Индийском университете - прачечная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Haier</a:t>
                </a:r>
                <a:r>
                  <a:rPr lang="ru-RU" altLang="zh-CN" sz="140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ru-RU" altLang="zh-CN" sz="1400" dirty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обслуживает более 40 тыч. студентов.</a:t>
                </a:r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DFCA97B-BEE1-CAF8-5A01-A3DC0BB3CF3C}"/>
                </a:ext>
              </a:extLst>
            </p:cNvPr>
            <p:cNvCxnSpPr/>
            <p:nvPr/>
          </p:nvCxnSpPr>
          <p:spPr>
            <a:xfrm>
              <a:off x="838622" y="3717032"/>
              <a:ext cx="10873208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3E6E841-80C4-4F41-9BAA-35E2956B8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403" y="2840676"/>
            <a:ext cx="478309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  <a:cs typeface="思源黑体" panose="020B050000000009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9pPr>
          </a:lstStyle>
          <a:p>
            <a:r>
              <a:rPr lang="ru-RU" altLang="zh-CN" dirty="0" smtClean="0">
                <a:solidFill>
                  <a:schemeClr val="bg1"/>
                </a:solidFill>
              </a:rPr>
              <a:t>Функционал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圆角矩形 17">
            <a:extLst>
              <a:ext uri="{FF2B5EF4-FFF2-40B4-BE49-F238E27FC236}">
                <a16:creationId xmlns:a16="http://schemas.microsoft.com/office/drawing/2014/main" id="{B09915DE-F76A-402B-BA97-A18147C32062}"/>
              </a:ext>
            </a:extLst>
          </p:cNvPr>
          <p:cNvSpPr/>
          <p:nvPr/>
        </p:nvSpPr>
        <p:spPr>
          <a:xfrm>
            <a:off x="2587564" y="2564904"/>
            <a:ext cx="1098078" cy="1098078"/>
          </a:xfrm>
          <a:prstGeom prst="roundRect">
            <a:avLst>
              <a:gd name="adj" fmla="val 4000"/>
            </a:avLst>
          </a:prstGeom>
          <a:solidFill>
            <a:schemeClr val="accent1">
              <a:lumMod val="75000"/>
            </a:scheme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5" name="文本框 31">
            <a:extLst>
              <a:ext uri="{FF2B5EF4-FFF2-40B4-BE49-F238E27FC236}">
                <a16:creationId xmlns:a16="http://schemas.microsoft.com/office/drawing/2014/main" id="{8FCFF1AE-4B95-4E82-A03E-142F14BBD8E1}"/>
              </a:ext>
            </a:extLst>
          </p:cNvPr>
          <p:cNvSpPr txBox="1"/>
          <p:nvPr/>
        </p:nvSpPr>
        <p:spPr>
          <a:xfrm>
            <a:off x="2927251" y="2790777"/>
            <a:ext cx="41870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FFFFFF"/>
                </a:solidFill>
              </a:rPr>
              <a:t>2</a:t>
            </a:r>
            <a:endParaRPr lang="zh-CN" altLang="en-US" sz="3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4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ïśļiďè">
            <a:extLst>
              <a:ext uri="{FF2B5EF4-FFF2-40B4-BE49-F238E27FC236}">
                <a16:creationId xmlns:a16="http://schemas.microsoft.com/office/drawing/2014/main" id="{F0292136-E0F7-4DBF-9E7A-8A6D98204939}"/>
              </a:ext>
            </a:extLst>
          </p:cNvPr>
          <p:cNvSpPr/>
          <p:nvPr/>
        </p:nvSpPr>
        <p:spPr>
          <a:xfrm>
            <a:off x="1119178" y="2763825"/>
            <a:ext cx="1408046" cy="1408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000" spc="3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0A94753-0DFC-46DA-AFF8-62A0D5A70AAA}"/>
              </a:ext>
            </a:extLst>
          </p:cNvPr>
          <p:cNvGrpSpPr/>
          <p:nvPr/>
        </p:nvGrpSpPr>
        <p:grpSpPr>
          <a:xfrm>
            <a:off x="83851" y="2649318"/>
            <a:ext cx="12192000" cy="2197911"/>
            <a:chOff x="0" y="2168146"/>
            <a:chExt cx="12192000" cy="219791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F622A97-12BA-4F30-B8D9-D21A51235927}"/>
                </a:ext>
              </a:extLst>
            </p:cNvPr>
            <p:cNvGrpSpPr/>
            <p:nvPr/>
          </p:nvGrpSpPr>
          <p:grpSpPr>
            <a:xfrm>
              <a:off x="0" y="2168146"/>
              <a:ext cx="12192000" cy="1474826"/>
              <a:chOff x="0" y="3018372"/>
              <a:chExt cx="12192000" cy="147482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A0360734-0965-4B6E-82CC-D0FCF77B7285}"/>
                  </a:ext>
                </a:extLst>
              </p:cNvPr>
              <p:cNvCxnSpPr/>
              <p:nvPr/>
            </p:nvCxnSpPr>
            <p:spPr>
              <a:xfrm>
                <a:off x="0" y="3816531"/>
                <a:ext cx="12192000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ïśļiďè">
                <a:extLst>
                  <a:ext uri="{FF2B5EF4-FFF2-40B4-BE49-F238E27FC236}">
                    <a16:creationId xmlns:a16="http://schemas.microsoft.com/office/drawing/2014/main" id="{64535FB8-9DAD-40CC-89E4-3587A9535514}"/>
                  </a:ext>
                </a:extLst>
              </p:cNvPr>
              <p:cNvSpPr/>
              <p:nvPr/>
            </p:nvSpPr>
            <p:spPr>
              <a:xfrm>
                <a:off x="9267611" y="3018372"/>
                <a:ext cx="1408046" cy="140804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000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ïśļiďè">
                <a:extLst>
                  <a:ext uri="{FF2B5EF4-FFF2-40B4-BE49-F238E27FC236}">
                    <a16:creationId xmlns:a16="http://schemas.microsoft.com/office/drawing/2014/main" id="{F0292136-E0F7-4DBF-9E7A-8A6D98204939}"/>
                  </a:ext>
                </a:extLst>
              </p:cNvPr>
              <p:cNvSpPr/>
              <p:nvPr/>
            </p:nvSpPr>
            <p:spPr>
              <a:xfrm>
                <a:off x="3864033" y="3085152"/>
                <a:ext cx="1408046" cy="140804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2000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片 44">
              <a:extLst>
                <a:ext uri="{FF2B5EF4-FFF2-40B4-BE49-F238E27FC236}">
                  <a16:creationId xmlns:a16="http://schemas.microsoft.com/office/drawing/2014/main" id="{441EA77E-D9EF-4C69-85E0-C920CBA62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41" y="2460234"/>
              <a:ext cx="957429" cy="957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8B4BC6B3-7341-403C-99A8-30339CA99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836" y="3818258"/>
              <a:ext cx="1847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dirty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endParaRPr>
            </a:p>
          </p:txBody>
        </p:sp>
        <p:sp>
          <p:nvSpPr>
            <p:cNvPr id="14" name="文本框 43">
              <a:extLst>
                <a:ext uri="{FF2B5EF4-FFF2-40B4-BE49-F238E27FC236}">
                  <a16:creationId xmlns:a16="http://schemas.microsoft.com/office/drawing/2014/main" id="{46481372-36F1-4083-9EBE-1E55FD78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4601" y="3625036"/>
              <a:ext cx="27104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zh-CN" sz="2000" dirty="0" smtClean="0">
                  <a:solidFill>
                    <a:srgbClr val="072669"/>
                  </a:solidFill>
                  <a:latin typeface="Calibri" panose="020F0502020204030204" pitchFamily="34" charset="0"/>
                  <a:ea typeface="思源黑体" panose="020B0500000000090000" pitchFamily="34" charset="-122"/>
                </a:rPr>
                <a:t>Удобство эксплуатации</a:t>
              </a:r>
              <a:endParaRPr lang="en-US" altLang="zh-CN" dirty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endParaRPr>
            </a:p>
          </p:txBody>
        </p:sp>
        <p:sp>
          <p:nvSpPr>
            <p:cNvPr id="15" name="文本框 45">
              <a:extLst>
                <a:ext uri="{FF2B5EF4-FFF2-40B4-BE49-F238E27FC236}">
                  <a16:creationId xmlns:a16="http://schemas.microsoft.com/office/drawing/2014/main" id="{1B55D88F-01C5-49B8-B188-78A27C07C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656" y="3842837"/>
              <a:ext cx="16367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" panose="020B0604030504040204" pitchFamily="34" charset="-120"/>
                  <a:cs typeface="思源黑体" panose="020B0500000000090000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dirty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endParaRPr>
            </a:p>
          </p:txBody>
        </p:sp>
      </p:grpSp>
      <p:sp>
        <p:nvSpPr>
          <p:cNvPr id="21" name="ïśļiďè">
            <a:extLst>
              <a:ext uri="{FF2B5EF4-FFF2-40B4-BE49-F238E27FC236}">
                <a16:creationId xmlns:a16="http://schemas.microsoft.com/office/drawing/2014/main" id="{39CDE258-221B-4305-BE17-1E19E6E36D4C}"/>
              </a:ext>
            </a:extLst>
          </p:cNvPr>
          <p:cNvSpPr/>
          <p:nvPr/>
        </p:nvSpPr>
        <p:spPr>
          <a:xfrm>
            <a:off x="6534147" y="2702405"/>
            <a:ext cx="1408046" cy="14080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20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2AF1F1E-C8C8-42E1-B4F2-8DFDED0B0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65" y="2894457"/>
            <a:ext cx="1144410" cy="1074129"/>
          </a:xfrm>
          <a:prstGeom prst="rect">
            <a:avLst/>
          </a:prstGeom>
        </p:spPr>
      </p:pic>
      <p:sp>
        <p:nvSpPr>
          <p:cNvPr id="23" name="文本框 25">
            <a:extLst>
              <a:ext uri="{FF2B5EF4-FFF2-40B4-BE49-F238E27FC236}">
                <a16:creationId xmlns:a16="http://schemas.microsoft.com/office/drawing/2014/main" id="{77A00285-8A24-472D-BDBA-B99707CAB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38" y="4397404"/>
            <a:ext cx="2194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" panose="020B0604030504040204" pitchFamily="34" charset="-120"/>
                <a:cs typeface="思源黑体" panose="020B0500000000090000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2000" dirty="0" smtClean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rPr>
              <a:t>Забота о здоровье</a:t>
            </a:r>
            <a:endParaRPr lang="en-US" altLang="zh-CN" dirty="0">
              <a:solidFill>
                <a:srgbClr val="072669"/>
              </a:solidFill>
              <a:latin typeface="Calibri" panose="020F0502020204030204" pitchFamily="34" charset="0"/>
              <a:ea typeface="思源黑体" panose="020B0500000000090000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732C8C4-7C02-444F-B79E-E4AB9541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85" y="2894777"/>
            <a:ext cx="1080000" cy="1080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799356" y="4162299"/>
            <a:ext cx="1804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000" dirty="0" smtClean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rPr>
              <a:t>Преимущества</a:t>
            </a:r>
            <a:endParaRPr lang="en-US" altLang="zh-CN" sz="2000" dirty="0">
              <a:solidFill>
                <a:srgbClr val="072669"/>
              </a:solidFill>
              <a:latin typeface="Calibri" panose="020F0502020204030204" pitchFamily="34" charset="0"/>
              <a:ea typeface="思源黑体" panose="020B050000000009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29744" y="4397404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zh-CN" sz="2000" dirty="0" smtClean="0">
                <a:solidFill>
                  <a:srgbClr val="072669"/>
                </a:solidFill>
                <a:latin typeface="Calibri" panose="020F0502020204030204" pitchFamily="34" charset="0"/>
                <a:ea typeface="思源黑体" panose="020B0500000000090000" pitchFamily="34" charset="-122"/>
              </a:rPr>
              <a:t>Устройство</a:t>
            </a:r>
            <a:endParaRPr lang="en-US" altLang="zh-CN" sz="2000" dirty="0">
              <a:solidFill>
                <a:srgbClr val="072669"/>
              </a:solidFill>
              <a:latin typeface="Calibri" panose="020F0502020204030204" pitchFamily="34" charset="0"/>
              <a:ea typeface="思源黑体" panose="020B0500000000090000" pitchFamily="34" charset="-122"/>
            </a:endParaRPr>
          </a:p>
        </p:txBody>
      </p:sp>
      <p:sp>
        <p:nvSpPr>
          <p:cNvPr id="37" name="îŝḷîḓé-Freeform: Shape 59"/>
          <p:cNvSpPr/>
          <p:nvPr/>
        </p:nvSpPr>
        <p:spPr bwMode="auto">
          <a:xfrm>
            <a:off x="1456794" y="3068960"/>
            <a:ext cx="749979" cy="70743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69338" y="156844"/>
            <a:ext cx="3433580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 smtClean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Функционал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9186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9"/>
          <p:cNvSpPr txBox="1"/>
          <p:nvPr/>
        </p:nvSpPr>
        <p:spPr>
          <a:xfrm>
            <a:off x="126047" y="156845"/>
            <a:ext cx="5681127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64910" y="2693169"/>
            <a:ext cx="537210" cy="224155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6264910" y="2676024"/>
            <a:ext cx="714375" cy="2438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фасадный</a:t>
            </a:r>
            <a:endParaRPr lang="zh-CN" altLang="en-US" sz="1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8640" y="2702059"/>
            <a:ext cx="487045" cy="222885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8127365" y="2681104"/>
            <a:ext cx="776153" cy="24620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сторонный</a:t>
            </a:r>
            <a:endParaRPr lang="zh-CN" altLang="en-US" sz="1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97085" y="2712219"/>
            <a:ext cx="454660" cy="201930"/>
          </a:xfrm>
          <a:prstGeom prst="rect">
            <a:avLst/>
          </a:prstGeom>
          <a:solidFill>
            <a:srgbClr val="005AAB"/>
          </a:solidFill>
          <a:ln>
            <a:noFill/>
            <a:headEnd type="stealth" w="med" len="med"/>
            <a:tailEnd type="stealth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36000" rtlCol="0" anchor="t" anchorCtr="0"/>
          <a:lstStyle/>
          <a:p>
            <a:pPr algn="ctr"/>
            <a:endParaRPr lang="zh-CN" altLang="en-US" sz="105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9634221" y="2676024"/>
            <a:ext cx="565442" cy="2438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pPr algn="l"/>
            <a:r>
              <a:rPr lang="ru-RU" altLang="zh-CN" sz="1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Effra Medium" panose="02000606080000020004" charset="0"/>
              </a:rPr>
              <a:t>задний</a:t>
            </a:r>
            <a:endParaRPr lang="zh-CN" altLang="en-US" sz="1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Effra Medium" panose="02000606080000020004" charset="0"/>
            </a:endParaRPr>
          </a:p>
        </p:txBody>
      </p:sp>
      <p:pic>
        <p:nvPicPr>
          <p:cNvPr id="26" name="图片 2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862200"/>
            <a:ext cx="5109210" cy="17754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965" y="69215"/>
            <a:ext cx="579120" cy="1752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t="20429" r="19011" b="12381"/>
          <a:stretch/>
        </p:blipFill>
        <p:spPr>
          <a:xfrm>
            <a:off x="968187" y="1470212"/>
            <a:ext cx="2958353" cy="4607860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21450"/>
              </p:ext>
            </p:extLst>
          </p:nvPr>
        </p:nvGraphicFramePr>
        <p:xfrm>
          <a:off x="5207805" y="2996952"/>
          <a:ext cx="6408713" cy="3781565"/>
        </p:xfrm>
        <a:graphic>
          <a:graphicData uri="http://schemas.openxmlformats.org/drawingml/2006/table">
            <a:tbl>
              <a:tblPr firstRow="1" bandRow="1"/>
              <a:tblGrid>
                <a:gridCol w="148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016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200" b="1" dirty="0">
                          <a:solidFill>
                            <a:schemeClr val="bg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Проект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200" b="1" dirty="0">
                          <a:solidFill>
                            <a:schemeClr val="bg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Характеристика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200" b="1" dirty="0">
                          <a:solidFill>
                            <a:schemeClr val="bg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Проект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1200" b="1" dirty="0">
                          <a:solidFill>
                            <a:schemeClr val="bg1"/>
                          </a:solidFill>
                          <a:latin typeface="+mj-lt"/>
                          <a:ea typeface="微软雅黑" panose="020B0503020204020204" pitchFamily="34" charset="-122"/>
                          <a:cs typeface="Effra Medium" panose="02000606080000020004" charset="0"/>
                        </a:rPr>
                        <a:t>Характеристика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+mj-lt"/>
                        <a:ea typeface="微软雅黑" panose="020B0503020204020204" pitchFamily="34" charset="-122"/>
                        <a:cs typeface="Effra Medium" panose="02000606080000020004" charset="0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Effra Medium" panose="02000606080000020004" charset="0"/>
                          <a:sym typeface="+mn-ea"/>
                        </a:rPr>
                        <a:t>модель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Effra Medium" panose="02000606080000020004" charset="0"/>
                        <a:sym typeface="+mn-ea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en-US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HCW12C</a:t>
                      </a: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Напряжение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частота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220-240V/50Hz</a:t>
                      </a: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26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загрузка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  <a:sym typeface="+mn-ea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12</a:t>
                      </a: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кг</a:t>
                      </a:r>
                      <a:endParaRPr lang="en-US" altLang="zh-CN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Очистка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барабана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да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2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algn="just" defTabSz="914400" rtl="0" eaLnBrk="1" latinLnBrk="0" hangingPunct="1"/>
                      <a:r>
                        <a:rPr lang="ru-RU" altLang="zh-CN" sz="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Габаритные размеры(мм)</a:t>
                      </a:r>
                      <a:endParaRPr lang="zh-CN" altLang="en-US" sz="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686*1098*765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（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В*Ш*Г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）</a:t>
                      </a: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Тип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входа </a:t>
                      </a:r>
                      <a:r>
                        <a:rPr lang="en-US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выхода воды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Вход горячей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и холодной воды/верхний дренаж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5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altLang="zh-CN" sz="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Размер упаковки(</a:t>
                      </a: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mm</a:t>
                      </a:r>
                      <a:r>
                        <a:rPr lang="ru-RU" altLang="zh-CN" sz="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)</a:t>
                      </a:r>
                      <a:endParaRPr lang="zh-CN" altLang="en-US" sz="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776*1174*905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（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В*Ш*Г</a:t>
                      </a:r>
                      <a:r>
                        <a:rPr lang="zh-CN" altLang="en-US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）</a:t>
                      </a: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Автоматически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подачи 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моющего средства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нет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97"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нетто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брутто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вес 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kg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136/146</a:t>
                      </a: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барабана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Нержавеюцая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сталь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Скорость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отжима 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W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400/1000</a:t>
                      </a: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панели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5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Расход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воды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just" defTabSz="9632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63</a:t>
                      </a:r>
                      <a:r>
                        <a:rPr lang="ru-RU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л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/</a:t>
                      </a:r>
                      <a:r>
                        <a:rPr lang="ru-RU" altLang="zh-CN" sz="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  <a:sym typeface="+mn-ea"/>
                        </a:rPr>
                        <a:t>1.цикл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  <a:sym typeface="+mn-ea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 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панели управления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558"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Мах.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скорости отжима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1050</a:t>
                      </a: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 фасадного корпуса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47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дисплея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LED</a:t>
                      </a: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Материал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корпуса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цвет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металл</a:t>
                      </a:r>
                      <a:r>
                        <a:rPr lang="en-US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/</a:t>
                      </a: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серый</a:t>
                      </a:r>
                      <a:endParaRPr lang="en-US" altLang="zh-CN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58"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Тип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подогрева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Электрическое отопление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Место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произвоства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Циндао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Тип</a:t>
                      </a:r>
                      <a:r>
                        <a:rPr lang="ru-RU" altLang="zh-CN" sz="8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оплаты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8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монета</a:t>
                      </a:r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Диаметр</a:t>
                      </a:r>
                      <a:r>
                        <a:rPr lang="ru-RU" altLang="zh-CN" sz="8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 трубы(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mm</a:t>
                      </a:r>
                      <a:r>
                        <a:rPr lang="ru-RU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)</a:t>
                      </a: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j-lt"/>
                      </a:endParaRPr>
                    </a:p>
                  </a:txBody>
                  <a:tcPr marL="172102" marR="172102" marT="59626" marB="5962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j-lt"/>
                        </a:rPr>
                        <a:t>27.5</a:t>
                      </a:r>
                    </a:p>
                  </a:txBody>
                  <a:tcPr marL="172102" marR="172102" marT="59626" marB="59626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9667" y="2424598"/>
            <a:ext cx="3207428" cy="3024336"/>
            <a:chOff x="3152953" y="1452622"/>
            <a:chExt cx="2574227" cy="2574070"/>
          </a:xfrm>
          <a:solidFill>
            <a:srgbClr val="052E65"/>
          </a:solidFill>
        </p:grpSpPr>
        <p:sp>
          <p:nvSpPr>
            <p:cNvPr id="5" name="箭头1"/>
            <p:cNvSpPr>
              <a:spLocks noChangeAspect="1"/>
            </p:cNvSpPr>
            <p:nvPr/>
          </p:nvSpPr>
          <p:spPr bwMode="auto">
            <a:xfrm>
              <a:off x="4461068" y="1452622"/>
              <a:ext cx="1266112" cy="145804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0" tIns="43202" rIns="0" bIns="43202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endParaRPr>
            </a:p>
          </p:txBody>
        </p:sp>
        <p:sp>
          <p:nvSpPr>
            <p:cNvPr id="6" name="箭头4"/>
            <p:cNvSpPr>
              <a:spLocks noChangeAspect="1"/>
            </p:cNvSpPr>
            <p:nvPr/>
          </p:nvSpPr>
          <p:spPr bwMode="auto">
            <a:xfrm>
              <a:off x="3152953" y="1454123"/>
              <a:ext cx="1437127" cy="1330536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7" name="箭头3"/>
            <p:cNvSpPr>
              <a:spLocks noChangeAspect="1"/>
            </p:cNvSpPr>
            <p:nvPr/>
          </p:nvSpPr>
          <p:spPr bwMode="auto">
            <a:xfrm>
              <a:off x="3157454" y="2655655"/>
              <a:ext cx="1302115" cy="1371037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54487"/>
            </a:solidFill>
            <a:ln w="3175" cap="flat" cmpd="sng" algn="ctr">
              <a:noFill/>
              <a:prstDash val="solid"/>
            </a:ln>
            <a:effectLst/>
          </p:spPr>
          <p:txBody>
            <a:bodyPr lIns="86404" tIns="43202" rIns="86404" bIns="43202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sp>
          <p:nvSpPr>
            <p:cNvPr id="8" name="箭头2"/>
            <p:cNvSpPr>
              <a:spLocks noChangeAspect="1"/>
            </p:cNvSpPr>
            <p:nvPr/>
          </p:nvSpPr>
          <p:spPr bwMode="auto">
            <a:xfrm>
              <a:off x="4298476" y="2784660"/>
              <a:ext cx="1392123" cy="123903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54487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1754" rIns="0" bIns="31754" anchor="ctr"/>
            <a:lstStyle/>
            <a:p>
              <a:pPr marL="139447" marR="0" lvl="0" indent="-139447" defTabSz="914400" eaLnBrk="1" fontAlgn="auto" latinLnBrk="0" hangingPunct="1">
                <a:lnSpc>
                  <a:spcPct val="120000"/>
                </a:lnSpc>
                <a:spcBef>
                  <a:spcPts val="458"/>
                </a:spcBef>
                <a:spcAft>
                  <a:spcPts val="458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</p:grpSp>
      <p:sp>
        <p:nvSpPr>
          <p:cNvPr id="9" name="中心文本"/>
          <p:cNvSpPr txBox="1">
            <a:spLocks noChangeArrowheads="1"/>
          </p:cNvSpPr>
          <p:nvPr/>
        </p:nvSpPr>
        <p:spPr bwMode="auto">
          <a:xfrm>
            <a:off x="5291917" y="3547900"/>
            <a:ext cx="1464042" cy="6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852" tIns="34926" rIns="69852" bIns="34926">
            <a:spAutoFit/>
          </a:bodyPr>
          <a:lstStyle/>
          <a:p>
            <a:pPr algn="ctr"/>
            <a:r>
              <a:rPr lang="ru-RU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Целая </a:t>
            </a:r>
          </a:p>
          <a:p>
            <a:pPr algn="ctr"/>
            <a:r>
              <a:rPr lang="ru-RU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структура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339" y="2348147"/>
            <a:ext cx="2965787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Срок службы компонентов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коммерческой стирки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в 6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раз больше чем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у домашнего оборудования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398" y="2259689"/>
            <a:ext cx="3096344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Высококачественные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подшипники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оболочка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для подшипников из чугуна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1307340" y="4417728"/>
            <a:ext cx="2965787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Прочный трехслойный сальник защищает подшипник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3398" y="4417728"/>
            <a:ext cx="3570571" cy="1204428"/>
          </a:xfrm>
          <a:prstGeom prst="rect">
            <a:avLst/>
          </a:prstGeom>
          <a:noFill/>
        </p:spPr>
        <p:txBody>
          <a:bodyPr lIns="93136" tIns="46569" rIns="93136" bIns="46569" anchor="ctr"/>
          <a:lstStyle/>
          <a:p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прочных пружинных подвесок+</a:t>
            </a:r>
            <a:r>
              <a:rPr lang="ru-RU" altLang="zh-CN" sz="1600" dirty="0" smtClean="0"/>
              <a:t> </a:t>
            </a:r>
            <a:r>
              <a:rPr lang="ru-RU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противовес </a:t>
            </a:r>
            <a:r>
              <a:rPr lang="ru-RU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из высококачественной стали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18605" y="847108"/>
            <a:ext cx="223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chemeClr val="accent1">
                    <a:lumMod val="75000"/>
                  </a:schemeClr>
                </a:solidFill>
                <a:ea typeface="微软雅黑" panose="020B0503020204020204" pitchFamily="34" charset="-122"/>
              </a:rPr>
              <a:t>Срок службы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126047" y="156845"/>
            <a:ext cx="5130431" cy="400093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 anchor="t">
            <a:spAutoFit/>
          </a:bodyPr>
          <a:lstStyle/>
          <a:p>
            <a:r>
              <a:rPr lang="ru-RU" altLang="zh-CN" sz="2000" b="1" dirty="0">
                <a:solidFill>
                  <a:srgbClr val="005A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Коммерческая стиральная машина</a:t>
            </a:r>
            <a:endParaRPr lang="zh-CN" altLang="en-US" sz="2000" b="1" dirty="0">
              <a:solidFill>
                <a:srgbClr val="005A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82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a08fd6c-1688-43d6-b794-afd6df4cf6d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d5c6ed-1349-495c-84b1-074dbd915fde}"/>
</p:tagLst>
</file>

<file path=ppt/theme/theme1.xml><?xml version="1.0" encoding="utf-8"?>
<a:theme xmlns:a="http://schemas.openxmlformats.org/drawingml/2006/main" name="2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1049</Words>
  <Application>Microsoft Office PowerPoint</Application>
  <PresentationFormat>Произвольный</PresentationFormat>
  <Paragraphs>252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微软雅黑</vt:lpstr>
      <vt:lpstr>宋体</vt:lpstr>
      <vt:lpstr>Arial</vt:lpstr>
      <vt:lpstr>Calibri</vt:lpstr>
      <vt:lpstr>Calibri Light</vt:lpstr>
      <vt:lpstr>Effra Medium</vt:lpstr>
      <vt:lpstr>Impact</vt:lpstr>
      <vt:lpstr>黑体</vt:lpstr>
      <vt:lpstr>Source Han Serif SC</vt:lpstr>
      <vt:lpstr>Wingdings</vt:lpstr>
      <vt:lpstr>思源黑体</vt:lpstr>
      <vt:lpstr>23_Office 主题</vt:lpstr>
      <vt:lpstr>30_Office 主题</vt:lpstr>
      <vt:lpstr>Коммерческое оборудование Haier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Haier 产品上市总结及迭代路线图</dc:title>
  <dc:creator>QQ</dc:creator>
  <cp:lastModifiedBy>Julia Vlasova</cp:lastModifiedBy>
  <cp:revision>624</cp:revision>
  <cp:lastPrinted>2020-07-29T02:15:02Z</cp:lastPrinted>
  <dcterms:created xsi:type="dcterms:W3CDTF">2020-07-29T01:53:34Z</dcterms:created>
  <dcterms:modified xsi:type="dcterms:W3CDTF">2022-05-31T10:47:34Z</dcterms:modified>
</cp:coreProperties>
</file>