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  <p:sldMasterId id="2147483671" r:id="rId3"/>
  </p:sldMasterIdLst>
  <p:sldIdLst>
    <p:sldId id="256" r:id="rId4"/>
    <p:sldId id="272" r:id="rId5"/>
    <p:sldId id="271" r:id="rId6"/>
    <p:sldId id="258" r:id="rId7"/>
    <p:sldId id="266" r:id="rId8"/>
    <p:sldId id="274" r:id="rId9"/>
    <p:sldId id="275" r:id="rId10"/>
    <p:sldId id="280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D309"/>
    <a:srgbClr val="FFFF66"/>
    <a:srgbClr val="77C4DF"/>
    <a:srgbClr val="D8DD0D"/>
    <a:srgbClr val="F4EF09"/>
    <a:srgbClr val="F3EE16"/>
    <a:srgbClr val="F8E706"/>
    <a:srgbClr val="6C7D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>
      <p:cViewPr varScale="1">
        <p:scale>
          <a:sx n="105" d="100"/>
          <a:sy n="105" d="100"/>
        </p:scale>
        <p:origin x="9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WSR%202021\&#1057;&#1099;&#1088;&#1085;&#1099;&#1081;%20&#1076;&#1086;&#1084;%20&#1093;&#1072;&#1088;&#1083;&#1080;%20Tochk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WSR%202021\1&#1081;%20&#1075;&#1086;&#1076;%20&#1057;&#1099;&#1088;&#1085;&#1099;&#1081;%20&#1076;&#1086;&#1084;%20&#1093;&#1072;&#1088;&#1083;&#1080;%20Tochk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1-й</a:t>
            </a:r>
            <a:r>
              <a:rPr lang="ru-RU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год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График!$B$3</c:f>
              <c:strCache>
                <c:ptCount val="1"/>
                <c:pt idx="0">
                  <c:v>Постоянные затраты, тыс. руб.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График!$C$3:$M$3</c:f>
              <c:numCache>
                <c:formatCode>_-* #,##0.00_р_._-;\-* #,##0.00_р_._-;_-* "-"??_р_._-;_-@_-</c:formatCode>
                <c:ptCount val="11"/>
                <c:pt idx="0">
                  <c:v>6650000</c:v>
                </c:pt>
                <c:pt idx="1">
                  <c:v>6650000</c:v>
                </c:pt>
                <c:pt idx="2">
                  <c:v>6650000</c:v>
                </c:pt>
                <c:pt idx="3">
                  <c:v>6650000</c:v>
                </c:pt>
                <c:pt idx="4">
                  <c:v>6650000</c:v>
                </c:pt>
                <c:pt idx="5">
                  <c:v>6650000</c:v>
                </c:pt>
                <c:pt idx="6">
                  <c:v>6650000</c:v>
                </c:pt>
                <c:pt idx="7">
                  <c:v>6650000</c:v>
                </c:pt>
                <c:pt idx="8">
                  <c:v>6650000</c:v>
                </c:pt>
                <c:pt idx="9">
                  <c:v>6650000</c:v>
                </c:pt>
                <c:pt idx="10">
                  <c:v>6650000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601-4F30-88E9-6B94A53E744F}"/>
            </c:ext>
          </c:extLst>
        </c:ser>
        <c:ser>
          <c:idx val="1"/>
          <c:order val="1"/>
          <c:tx>
            <c:strRef>
              <c:f>График!$B$4</c:f>
              <c:strCache>
                <c:ptCount val="1"/>
                <c:pt idx="0">
                  <c:v>Переменные затраты, тыс. руб.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График!$C$4:$M$4</c:f>
              <c:numCache>
                <c:formatCode>_-* #,##0.00_р_._-;\-* #,##0.00_р_._-;_-* "-"??_р_._-;_-@_-</c:formatCode>
                <c:ptCount val="11"/>
                <c:pt idx="0">
                  <c:v>6650000</c:v>
                </c:pt>
                <c:pt idx="1">
                  <c:v>6085536</c:v>
                </c:pt>
                <c:pt idx="2">
                  <c:v>5521072</c:v>
                </c:pt>
                <c:pt idx="3">
                  <c:v>4956608</c:v>
                </c:pt>
                <c:pt idx="4">
                  <c:v>4392144</c:v>
                </c:pt>
                <c:pt idx="5">
                  <c:v>3827680</c:v>
                </c:pt>
                <c:pt idx="6">
                  <c:v>3263216</c:v>
                </c:pt>
                <c:pt idx="7">
                  <c:v>2698752.0000000005</c:v>
                </c:pt>
                <c:pt idx="8">
                  <c:v>2134288</c:v>
                </c:pt>
                <c:pt idx="9">
                  <c:v>1569824</c:v>
                </c:pt>
                <c:pt idx="10">
                  <c:v>1005360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01-4F30-88E9-6B94A53E744F}"/>
            </c:ext>
          </c:extLst>
        </c:ser>
        <c:ser>
          <c:idx val="2"/>
          <c:order val="2"/>
          <c:tx>
            <c:strRef>
              <c:f>График!$B$5</c:f>
              <c:strCache>
                <c:ptCount val="1"/>
                <c:pt idx="0">
                  <c:v>Выручка от продаж, тыс. руб.</c:v>
                </c:pt>
              </c:strCache>
            </c:strRef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График!$C$5:$M$5</c:f>
              <c:numCache>
                <c:formatCode>_-* #,##0.00_р_._-;\-* #,##0.00_р_._-;_-* "-"??_р_._-;_-@_-</c:formatCode>
                <c:ptCount val="11"/>
                <c:pt idx="0">
                  <c:v>0</c:v>
                </c:pt>
                <c:pt idx="1">
                  <c:v>1162458</c:v>
                </c:pt>
                <c:pt idx="2">
                  <c:v>2324916</c:v>
                </c:pt>
                <c:pt idx="3">
                  <c:v>3487374</c:v>
                </c:pt>
                <c:pt idx="4">
                  <c:v>4649832</c:v>
                </c:pt>
                <c:pt idx="5">
                  <c:v>5812290</c:v>
                </c:pt>
                <c:pt idx="6">
                  <c:v>6974748</c:v>
                </c:pt>
                <c:pt idx="7">
                  <c:v>8137205.9999999991</c:v>
                </c:pt>
                <c:pt idx="8">
                  <c:v>9299664</c:v>
                </c:pt>
                <c:pt idx="9">
                  <c:v>10462122</c:v>
                </c:pt>
                <c:pt idx="10">
                  <c:v>11624580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601-4F30-88E9-6B94A53E74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3010927"/>
        <c:axId val="1"/>
      </c:lineChart>
      <c:catAx>
        <c:axId val="613010927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_-* #,##0.00_р_._-;\-* #,##0.00_р_._-;_-* &quot;-&quot;??_р_._-;_-@_-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13010927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2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2-й</a:t>
            </a:r>
            <a:r>
              <a:rPr lang="ru-RU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год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График!$B$3</c:f>
              <c:strCache>
                <c:ptCount val="1"/>
                <c:pt idx="0">
                  <c:v>Постоянные затраты, тыс. руб.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График!$C$3:$M$3</c:f>
              <c:numCache>
                <c:formatCode>_-* #,##0.00_р_._-;\-* #,##0.00_р_._-;_-* "-"??_р_._-;_-@_-</c:formatCode>
                <c:ptCount val="11"/>
                <c:pt idx="0">
                  <c:v>6650000</c:v>
                </c:pt>
                <c:pt idx="1">
                  <c:v>6650000</c:v>
                </c:pt>
                <c:pt idx="2">
                  <c:v>6650000</c:v>
                </c:pt>
                <c:pt idx="3">
                  <c:v>6650000</c:v>
                </c:pt>
                <c:pt idx="4">
                  <c:v>6650000</c:v>
                </c:pt>
                <c:pt idx="5">
                  <c:v>6650000</c:v>
                </c:pt>
                <c:pt idx="6">
                  <c:v>6650000</c:v>
                </c:pt>
                <c:pt idx="7">
                  <c:v>6650000</c:v>
                </c:pt>
                <c:pt idx="8">
                  <c:v>6650000</c:v>
                </c:pt>
                <c:pt idx="9">
                  <c:v>6650000</c:v>
                </c:pt>
                <c:pt idx="10">
                  <c:v>6650000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02B-4D8A-A19F-5184532A5159}"/>
            </c:ext>
          </c:extLst>
        </c:ser>
        <c:ser>
          <c:idx val="1"/>
          <c:order val="1"/>
          <c:tx>
            <c:strRef>
              <c:f>График!$B$4</c:f>
              <c:strCache>
                <c:ptCount val="1"/>
                <c:pt idx="0">
                  <c:v>Переменные затраты, тыс. руб.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График!$C$4:$M$4</c:f>
              <c:numCache>
                <c:formatCode>_-* #,##0.00_р_._-;\-* #,##0.00_р_._-;_-* "-"??_р_._-;_-@_-</c:formatCode>
                <c:ptCount val="11"/>
                <c:pt idx="0">
                  <c:v>6650000</c:v>
                </c:pt>
                <c:pt idx="1">
                  <c:v>6085536</c:v>
                </c:pt>
                <c:pt idx="2">
                  <c:v>5521072</c:v>
                </c:pt>
                <c:pt idx="3">
                  <c:v>4956608</c:v>
                </c:pt>
                <c:pt idx="4">
                  <c:v>4392144</c:v>
                </c:pt>
                <c:pt idx="5">
                  <c:v>3827680</c:v>
                </c:pt>
                <c:pt idx="6">
                  <c:v>3263216</c:v>
                </c:pt>
                <c:pt idx="7">
                  <c:v>2698752.0000000005</c:v>
                </c:pt>
                <c:pt idx="8">
                  <c:v>2134288</c:v>
                </c:pt>
                <c:pt idx="9">
                  <c:v>1569824</c:v>
                </c:pt>
                <c:pt idx="10">
                  <c:v>1005360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02B-4D8A-A19F-5184532A5159}"/>
            </c:ext>
          </c:extLst>
        </c:ser>
        <c:ser>
          <c:idx val="2"/>
          <c:order val="2"/>
          <c:tx>
            <c:strRef>
              <c:f>График!$B$5</c:f>
              <c:strCache>
                <c:ptCount val="1"/>
                <c:pt idx="0">
                  <c:v>Выручка от продаж, тыс. руб.</c:v>
                </c:pt>
              </c:strCache>
            </c:strRef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График!$C$5:$M$5</c:f>
              <c:numCache>
                <c:formatCode>_-* #,##0.00_р_._-;\-* #,##0.00_р_._-;_-* "-"??_р_._-;_-@_-</c:formatCode>
                <c:ptCount val="11"/>
                <c:pt idx="0">
                  <c:v>0</c:v>
                </c:pt>
                <c:pt idx="1">
                  <c:v>1162458</c:v>
                </c:pt>
                <c:pt idx="2">
                  <c:v>2324916</c:v>
                </c:pt>
                <c:pt idx="3">
                  <c:v>3487374</c:v>
                </c:pt>
                <c:pt idx="4">
                  <c:v>4649832</c:v>
                </c:pt>
                <c:pt idx="5">
                  <c:v>5812290</c:v>
                </c:pt>
                <c:pt idx="6">
                  <c:v>6974748</c:v>
                </c:pt>
                <c:pt idx="7">
                  <c:v>8137205.9999999991</c:v>
                </c:pt>
                <c:pt idx="8">
                  <c:v>9299664</c:v>
                </c:pt>
                <c:pt idx="9">
                  <c:v>10462122</c:v>
                </c:pt>
                <c:pt idx="10">
                  <c:v>11624580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02B-4D8A-A19F-5184532A51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3010927"/>
        <c:axId val="1"/>
      </c:lineChart>
      <c:catAx>
        <c:axId val="613010927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_-* #,##0.00_р_._-;\-* #,##0.00_р_._-;_-* &quot;-&quot;??_р_._-;_-@_-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13010927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2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28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19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47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19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479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4655"/>
            <a:ext cx="4040188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2479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4655"/>
            <a:ext cx="4041775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451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16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61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426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02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80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289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8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1EC0E-3C3E-4156-9298-8FD8A94B79DC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11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1968288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F1: Устойчивое развитие</a:t>
            </a:r>
          </a:p>
          <a:p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291786" y="2780928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«Рокфор»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DED740-9699-4A49-9143-894D897DC2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163" y="260648"/>
            <a:ext cx="1873434" cy="153769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B7D4AE8-6AC6-4170-AC8F-2551A8E1C6AE}"/>
              </a:ext>
            </a:extLst>
          </p:cNvPr>
          <p:cNvSpPr/>
          <p:nvPr/>
        </p:nvSpPr>
        <p:spPr>
          <a:xfrm>
            <a:off x="3491880" y="400506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  <a:r>
              <a:rPr lang="ru-RU" sz="4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Харланова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</a:t>
            </a:r>
          </a:p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Литвинов Никита</a:t>
            </a:r>
          </a:p>
        </p:txBody>
      </p:sp>
    </p:spTree>
    <p:extLst>
      <p:ext uri="{BB962C8B-B14F-4D97-AF65-F5344CB8AC3E}">
        <p14:creationId xmlns:p14="http://schemas.microsoft.com/office/powerpoint/2010/main" val="296110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43708" y="1382286"/>
            <a:ext cx="669674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Маржинальный доход :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МД=ВР-ЗП,</a:t>
            </a:r>
          </a:p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где МД – маржинальный доход;</a:t>
            </a:r>
          </a:p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ВР - выручка;</a:t>
            </a:r>
          </a:p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ЗП - затраты переменные;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5373216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МД</a:t>
            </a:r>
            <a:r>
              <a:rPr lang="ru-RU" sz="3200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=6 504 360 рублей;</a:t>
            </a:r>
          </a:p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МД</a:t>
            </a:r>
            <a:r>
              <a:rPr lang="ru-RU" sz="3200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=10 619 220 рублей.</a:t>
            </a:r>
          </a:p>
          <a:p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999DF9-E54A-4885-BF77-769C38BAEE71}"/>
              </a:ext>
            </a:extLst>
          </p:cNvPr>
          <p:cNvSpPr txBox="1"/>
          <p:nvPr/>
        </p:nvSpPr>
        <p:spPr>
          <a:xfrm>
            <a:off x="287016" y="908720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1.Экономическая составляющая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5ECDBC-E83C-48F9-B942-389E04C786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29777"/>
            <a:ext cx="1044221" cy="85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1628507"/>
            <a:ext cx="777686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Коэффициент маржинального дохода </a:t>
            </a:r>
          </a:p>
          <a:p>
            <a:pPr algn="ctr"/>
            <a:r>
              <a:rPr lang="ru-RU" sz="40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Кмд</a:t>
            </a: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= МД/ВР</a:t>
            </a:r>
          </a:p>
          <a:p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1год: Кмд</a:t>
            </a:r>
            <a:r>
              <a:rPr lang="ru-RU" sz="2800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= 6 504 360 / 7749720 = 0,84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2год: Кмд</a:t>
            </a:r>
            <a:r>
              <a:rPr lang="ru-RU" sz="2800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= 10 619 220 / 11624580 = 0,91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C4C368-462E-48D7-A29F-207438A60A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91828"/>
            <a:ext cx="1650859" cy="135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85227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 год: в денежном выражении - 5 618 950,91 руб., в натуральном выражении – 8 700,63.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5720042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 год: в денежном выражении – 7 279 579,57 руб., в натуральном выражении – 11 272,01.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F4BCEC5C-501D-4C35-8A58-4AE26574CF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0676920"/>
              </p:ext>
            </p:extLst>
          </p:nvPr>
        </p:nvGraphicFramePr>
        <p:xfrm>
          <a:off x="899592" y="953292"/>
          <a:ext cx="6667124" cy="1678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F4BCEC5C-501D-4C35-8A58-4AE26574CF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0195459"/>
              </p:ext>
            </p:extLst>
          </p:nvPr>
        </p:nvGraphicFramePr>
        <p:xfrm>
          <a:off x="955341" y="3704621"/>
          <a:ext cx="6555626" cy="1881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2147D3B7-CE3B-45F9-B1A2-11E25C7F7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69269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C919FCC-E026-4E33-BFEC-E9EB5ECA2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562431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4103EE9-1585-4508-93F4-78CBA7EBA9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678" y="461179"/>
            <a:ext cx="62055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Расчёт точки безубыточности</a:t>
            </a:r>
            <a:endParaRPr kumimoji="0" lang="ru-RU" altLang="ru-RU" sz="4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2EB7820-02A4-4126-80E4-5EF8656406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309" y="31126"/>
            <a:ext cx="1650859" cy="135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887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7604" y="1268760"/>
            <a:ext cx="74168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Показатели финансовой устойчивости</a:t>
            </a:r>
          </a:p>
          <a:p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01ED8D2-67DA-419B-B54C-AC9B318D8D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033474"/>
              </p:ext>
            </p:extLst>
          </p:nvPr>
        </p:nvGraphicFramePr>
        <p:xfrm>
          <a:off x="899592" y="2132856"/>
          <a:ext cx="7632848" cy="3027808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5117331">
                  <a:extLst>
                    <a:ext uri="{9D8B030D-6E8A-4147-A177-3AD203B41FA5}">
                      <a16:colId xmlns:a16="http://schemas.microsoft.com/office/drawing/2014/main" val="1185862989"/>
                    </a:ext>
                  </a:extLst>
                </a:gridCol>
                <a:gridCol w="1258162">
                  <a:extLst>
                    <a:ext uri="{9D8B030D-6E8A-4147-A177-3AD203B41FA5}">
                      <a16:colId xmlns:a16="http://schemas.microsoft.com/office/drawing/2014/main" val="4284139891"/>
                    </a:ext>
                  </a:extLst>
                </a:gridCol>
                <a:gridCol w="1257355">
                  <a:extLst>
                    <a:ext uri="{9D8B030D-6E8A-4147-A177-3AD203B41FA5}">
                      <a16:colId xmlns:a16="http://schemas.microsoft.com/office/drawing/2014/main" val="1204502779"/>
                    </a:ext>
                  </a:extLst>
                </a:gridCol>
              </a:tblGrid>
              <a:tr h="7380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Показатели</a:t>
                      </a:r>
                      <a:endParaRPr lang="ru-RU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1-й год</a:t>
                      </a:r>
                      <a:endParaRPr lang="ru-RU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2-й год</a:t>
                      </a:r>
                      <a:endParaRPr lang="ru-RU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0803301"/>
                  </a:ext>
                </a:extLst>
              </a:tr>
              <a:tr h="738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Рентабельность собственного капитала (ROE), %</a:t>
                      </a:r>
                      <a:endParaRPr lang="ru-RU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82,39</a:t>
                      </a:r>
                      <a:endParaRPr lang="ru-RU" sz="2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86,64</a:t>
                      </a:r>
                      <a:endParaRPr lang="ru-RU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9516684"/>
                  </a:ext>
                </a:extLst>
              </a:tr>
              <a:tr h="738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Рентабельность продаж (ROS), %</a:t>
                      </a:r>
                      <a:endParaRPr lang="ru-RU" sz="2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23,8</a:t>
                      </a:r>
                      <a:endParaRPr lang="ru-RU" sz="2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34,14</a:t>
                      </a:r>
                      <a:endParaRPr lang="ru-RU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0218091"/>
                  </a:ext>
                </a:extLst>
              </a:tr>
              <a:tr h="738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Коэффициент автономии, п.п.</a:t>
                      </a:r>
                      <a:endParaRPr lang="ru-RU" sz="2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0,62</a:t>
                      </a:r>
                      <a:endParaRPr lang="ru-RU" sz="2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0,57</a:t>
                      </a:r>
                      <a:endParaRPr lang="ru-RU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07695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D89B7B-4617-425B-A219-313DCA1026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309" y="31126"/>
            <a:ext cx="1650859" cy="135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2.Социальная составляющая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B67B5B-CCDE-48D5-8F45-77B95B0BDA8C}"/>
              </a:ext>
            </a:extLst>
          </p:cNvPr>
          <p:cNvSpPr txBox="1"/>
          <p:nvPr/>
        </p:nvSpPr>
        <p:spPr>
          <a:xfrm>
            <a:off x="971600" y="2060848"/>
            <a:ext cx="3672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Безопасность и защита персонала на производстве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Оформление в соответствии с ТК РФ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Курсы повышения квалификации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Налоговые и социальные отчисления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Стимулирующие выплаты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Ежегодный оплачиваемый отпуск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363600-4D28-4D84-9C36-43E7CA03C7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78" y="1839926"/>
            <a:ext cx="3896269" cy="385816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A94B5F-8F09-4E80-BA41-C65E2839DD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38301"/>
            <a:ext cx="1244668" cy="102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42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268760"/>
            <a:ext cx="896448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3.  Экологическая составляющая</a:t>
            </a:r>
          </a:p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937575-A80A-4A74-AD01-AC199DBDCDD7}"/>
              </a:ext>
            </a:extLst>
          </p:cNvPr>
          <p:cNvSpPr txBox="1"/>
          <p:nvPr/>
        </p:nvSpPr>
        <p:spPr>
          <a:xfrm>
            <a:off x="323528" y="1930479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Категория классности отходов в сыроварни –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4 класса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(способны нанести незначительный вред окружающей среде)</a:t>
            </a:r>
          </a:p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 и утилизация пищевых отходов регламентируется Федеральным законом №89-ФЗ «Об отходах производства и потребления», Федеральным законом №52-ФЗ «О санитарно-эпидемиологическом благополучии населения» и Кодексом «Об административных правонарушениях» №195-ФЗ.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FC545B-B653-4645-ABCF-573AC3E31E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45804"/>
            <a:ext cx="3312368" cy="1733472"/>
          </a:xfrm>
          <a:prstGeom prst="rect">
            <a:avLst/>
          </a:prstGeo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6E53D2FE-7F9E-4CAC-A10D-698B6CE9E885}"/>
              </a:ext>
            </a:extLst>
          </p:cNvPr>
          <p:cNvSpPr/>
          <p:nvPr/>
        </p:nvSpPr>
        <p:spPr>
          <a:xfrm>
            <a:off x="3995936" y="4346524"/>
            <a:ext cx="1296144" cy="73866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1888EC9-65C4-4F7C-8480-D8916342E9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58" y="3845804"/>
            <a:ext cx="3077746" cy="18898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61AC0E-6708-45EF-84E3-87E4653385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38301"/>
            <a:ext cx="1244668" cy="102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93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F16EC6C-46B7-4271-B485-D46076DD80A8}"/>
              </a:ext>
            </a:extLst>
          </p:cNvPr>
          <p:cNvSpPr/>
          <p:nvPr/>
        </p:nvSpPr>
        <p:spPr>
          <a:xfrm>
            <a:off x="755576" y="2132856"/>
            <a:ext cx="8712968" cy="445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Инновации сыроварни «Сырный дом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ХарЛи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»: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Blip>
                <a:blip r:embed="rId2"/>
              </a:buBlip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стремиться предоставлять продукцию, которая соответствуют потребностям заказчиков;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Blip>
                <a:blip r:embed="rId2"/>
              </a:buBlip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приобретение программируемой техники;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Blip>
                <a:blip r:embed="rId2"/>
              </a:buBlip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более совершенной технологии производства позволяющей увеличить качество продукции;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Blip>
                <a:blip r:embed="rId2"/>
              </a:buBlip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сотрудничество с мировыми лидерами в области компьютеризированной техники.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6A3B9E0-2ACC-4671-A5A7-5D0452645B1C}"/>
              </a:ext>
            </a:extLst>
          </p:cNvPr>
          <p:cNvSpPr/>
          <p:nvPr/>
        </p:nvSpPr>
        <p:spPr>
          <a:xfrm>
            <a:off x="899592" y="126876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4.Инновационная составляющая.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BA1DCD-164B-49F3-8A32-993025152F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15" y="138300"/>
            <a:ext cx="1465013" cy="120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710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6C8710-8618-4BB6-92E4-FC56FBE514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54325"/>
            <a:ext cx="4798761" cy="39387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DFAAC8-9E88-4DAB-9A0E-FBFD91DF1A4C}"/>
              </a:ext>
            </a:extLst>
          </p:cNvPr>
          <p:cNvSpPr txBox="1"/>
          <p:nvPr/>
        </p:nvSpPr>
        <p:spPr>
          <a:xfrm>
            <a:off x="1331640" y="4293096"/>
            <a:ext cx="7128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53068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265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Arial Cyr</vt:lpstr>
      <vt:lpstr>Calibri</vt:lpstr>
      <vt:lpstr>Century Gothic</vt:lpstr>
      <vt:lpstr>Times New Roman</vt:lpstr>
      <vt:lpstr>Wingdings</vt:lpstr>
      <vt:lpstr>Тема Office</vt:lpstr>
      <vt:lpstr>1_Office Theme</vt:lpstr>
      <vt:lpstr>7_Office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Андрей Маркин</cp:lastModifiedBy>
  <cp:revision>34</cp:revision>
  <dcterms:created xsi:type="dcterms:W3CDTF">2019-10-27T13:57:11Z</dcterms:created>
  <dcterms:modified xsi:type="dcterms:W3CDTF">2021-10-25T14:44:54Z</dcterms:modified>
</cp:coreProperties>
</file>