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  <p:sldMasterId id="2147483664" r:id="rId4"/>
  </p:sldMasterIdLst>
  <p:notesMasterIdLst>
    <p:notesMasterId r:id="rId15"/>
  </p:notesMasterIdLst>
  <p:sldIdLst>
    <p:sldId id="256" r:id="rId5"/>
    <p:sldId id="269" r:id="rId6"/>
    <p:sldId id="270" r:id="rId7"/>
    <p:sldId id="257" r:id="rId8"/>
    <p:sldId id="258" r:id="rId9"/>
    <p:sldId id="271" r:id="rId10"/>
    <p:sldId id="267" r:id="rId11"/>
    <p:sldId id="266" r:id="rId12"/>
    <p:sldId id="268" r:id="rId13"/>
    <p:sldId id="26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989"/>
    <a:srgbClr val="9E0000"/>
    <a:srgbClr val="FF4F4F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789" autoAdjust="0"/>
  </p:normalViewPr>
  <p:slideViewPr>
    <p:cSldViewPr>
      <p:cViewPr varScale="1">
        <p:scale>
          <a:sx n="106" d="100"/>
          <a:sy n="106" d="100"/>
        </p:scale>
        <p:origin x="168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5D8F9E-3EF1-418C-8F93-ADD24AEFF048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7C6BC3-1DB7-4F0C-83D1-B85F6A9A3B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741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7C6BC3-1DB7-4F0C-83D1-B85F6A9A3B9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460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7C6BC3-1DB7-4F0C-83D1-B85F6A9A3B9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847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447E-C492-4580-9160-E9F9A2D31FC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2108D-5420-40E4-8D3F-1ADB26988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628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447E-C492-4580-9160-E9F9A2D31FC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2108D-5420-40E4-8D3F-1ADB26988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839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447E-C492-4580-9160-E9F9A2D31FC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2108D-5420-40E4-8D3F-1ADB26988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576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793B-D91C-4AE4-BC98-9CFAA6EDEB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C45A7-4B7C-40CF-B381-341173585B0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796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C793B-D91C-4AE4-BC98-9CFAA6EDEB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C45A7-4B7C-40CF-B381-341173585B0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7966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447E-C492-4580-9160-E9F9A2D31FC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2108D-5420-40E4-8D3F-1ADB26988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213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447E-C492-4580-9160-E9F9A2D31FC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2108D-5420-40E4-8D3F-1ADB26988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806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447E-C492-4580-9160-E9F9A2D31FC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2108D-5420-40E4-8D3F-1ADB26988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491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447E-C492-4580-9160-E9F9A2D31FC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2108D-5420-40E4-8D3F-1ADB26988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677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447E-C492-4580-9160-E9F9A2D31FC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2108D-5420-40E4-8D3F-1ADB26988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952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447E-C492-4580-9160-E9F9A2D31FC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2108D-5420-40E4-8D3F-1ADB26988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937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447E-C492-4580-9160-E9F9A2D31FC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2108D-5420-40E4-8D3F-1ADB26988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124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447E-C492-4580-9160-E9F9A2D31FC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2108D-5420-40E4-8D3F-1ADB26988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096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C447E-C492-4580-9160-E9F9A2D31FCF}" type="datetimeFigureOut">
              <a:rPr lang="ru-RU" smtClean="0"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2108D-5420-40E4-8D3F-1ADB269887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643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C793B-D91C-4AE4-BC98-9CFAA6EDEB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C45A7-4B7C-40CF-B381-341173585B0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514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C793B-D91C-4AE4-BC98-9CFAA6EDEB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C45A7-4B7C-40CF-B381-341173585B0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514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1" r="64493"/>
          <a:stretch/>
        </p:blipFill>
        <p:spPr>
          <a:xfrm>
            <a:off x="0" y="0"/>
            <a:ext cx="1577009" cy="6858000"/>
          </a:xfrm>
          <a:prstGeom prst="rect">
            <a:avLst/>
          </a:prstGeom>
        </p:spPr>
      </p:pic>
      <p:sp>
        <p:nvSpPr>
          <p:cNvPr id="13" name="Прямоугольник 12"/>
          <p:cNvSpPr/>
          <p:nvPr userDrawn="1"/>
        </p:nvSpPr>
        <p:spPr>
          <a:xfrm>
            <a:off x="0" y="0"/>
            <a:ext cx="1577009" cy="68580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7009" y="1465729"/>
            <a:ext cx="6938342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188" y="291547"/>
            <a:ext cx="6953161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sudact.ru/law/reshenie-soveta-evraziiskoi-ekonomicheskoi-komissii-ot-09102013_3/tr-ts-0332013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8357" y="1412776"/>
            <a:ext cx="669674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В1: Наша команда</a:t>
            </a:r>
          </a:p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«Рокфор»</a:t>
            </a:r>
          </a:p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</a:t>
            </a:r>
            <a:r>
              <a:rPr lang="ru-RU" sz="3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Харланова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</a:t>
            </a:r>
          </a:p>
          <a:p>
            <a:pPr algn="ctr"/>
            <a:r>
              <a:rPr lang="ru-RU" sz="36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Литвинов Никита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1B1919-0DA4-4B8D-8908-BCE48FC123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683" y="116632"/>
            <a:ext cx="1729418" cy="1419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3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3717032"/>
            <a:ext cx="69127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ea typeface="BatangChe" panose="02030609000101010101" pitchFamily="49" charset="-127"/>
              </a:rPr>
              <a:t>СПАСИБО ЗА ВНИМАНИЕ!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A28D3BA-E9C3-4849-9FDC-DBB0C62FBB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340768"/>
            <a:ext cx="3860133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499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1B1919-0DA4-4B8D-8908-BCE48FC123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683" y="116632"/>
            <a:ext cx="1729418" cy="14194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65D6FAF-3173-4F7E-9CBC-213615F37045}"/>
              </a:ext>
            </a:extLst>
          </p:cNvPr>
          <p:cNvSpPr txBox="1"/>
          <p:nvPr/>
        </p:nvSpPr>
        <p:spPr>
          <a:xfrm>
            <a:off x="1331333" y="1985938"/>
            <a:ext cx="69853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Краткосрочные и долгосрочные цели проекта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CD33077-823F-48B4-8AE3-2DEC9B739DB5}"/>
              </a:ext>
            </a:extLst>
          </p:cNvPr>
          <p:cNvSpPr/>
          <p:nvPr/>
        </p:nvSpPr>
        <p:spPr>
          <a:xfrm>
            <a:off x="827584" y="3212976"/>
            <a:ext cx="7992888" cy="261520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71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Краткосрочные цели проекта: выход на рынок сельскохозяйственной продукции, создание базы постоянных клиентов, закрепление в штате сыроварни постоянных сотрудников, создание положительного образа сыроварни, получение прибыли.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Долгосрочные цели проекта: закрепление на рынке сельскохозяйственных товаров, увеличение количества основного персонала, расширение списка производимой продукции, выход на новые рынки, минимизация издержек, расширение сферы влияния и как следствие выход на региональный рынок.</a:t>
            </a:r>
          </a:p>
        </p:txBody>
      </p:sp>
    </p:spTree>
    <p:extLst>
      <p:ext uri="{BB962C8B-B14F-4D97-AF65-F5344CB8AC3E}">
        <p14:creationId xmlns:p14="http://schemas.microsoft.com/office/powerpoint/2010/main" val="577026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B1B1919-0DA4-4B8D-8908-BCE48FC123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683" y="116632"/>
            <a:ext cx="1729418" cy="141948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2A615B4-9415-4A45-83F3-0BEED3304DEB}"/>
              </a:ext>
            </a:extLst>
          </p:cNvPr>
          <p:cNvPicPr/>
          <p:nvPr/>
        </p:nvPicPr>
        <p:blipFill rotWithShape="1">
          <a:blip r:embed="rId3"/>
          <a:srcRect l="30350" t="13791" r="12689" b="27600"/>
          <a:stretch/>
        </p:blipFill>
        <p:spPr bwMode="auto">
          <a:xfrm>
            <a:off x="168493" y="1865006"/>
            <a:ext cx="4362478" cy="25202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9D57607-1464-4BE3-9EF8-A0CA29464B13}"/>
              </a:ext>
            </a:extLst>
          </p:cNvPr>
          <p:cNvSpPr txBox="1"/>
          <p:nvPr/>
        </p:nvSpPr>
        <p:spPr>
          <a:xfrm>
            <a:off x="235921" y="4665910"/>
            <a:ext cx="4362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Географическое положение ИП «Сырный дом </a:t>
            </a:r>
            <a:r>
              <a:rPr lang="ru-RU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ХарЛи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»: Курская область, Дмитриевский район, с. Крупец, д. 302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CD6C6E-7CDF-4920-A0F1-9EC24918E7BB}"/>
              </a:ext>
            </a:extLst>
          </p:cNvPr>
          <p:cNvSpPr txBox="1"/>
          <p:nvPr/>
        </p:nvSpPr>
        <p:spPr>
          <a:xfrm>
            <a:off x="5171984" y="2636912"/>
            <a:ext cx="37180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Основной вид деятельности для нашей сыроварни – код ОКВЭД 10.51.3 - Производство сыра и сырных продуктов.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16C5A1-B3F7-4915-A6B7-B7429EFEE3AB}"/>
              </a:ext>
            </a:extLst>
          </p:cNvPr>
          <p:cNvSpPr txBox="1"/>
          <p:nvPr/>
        </p:nvSpPr>
        <p:spPr>
          <a:xfrm>
            <a:off x="4764398" y="4158078"/>
            <a:ext cx="43624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качество и безопасность регулируются регламентом </a:t>
            </a:r>
            <a:r>
              <a:rPr lang="ru-RU" sz="2000" b="1" u="sng" dirty="0">
                <a:solidFill>
                  <a:schemeClr val="bg1"/>
                </a:solidFill>
                <a:latin typeface="Century Gothic" panose="020B0502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ТР ТС 033/2013</a:t>
            </a:r>
            <a:endParaRPr lang="ru-RU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096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620688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>Конкурентоспособность идеи открытия частной сыроварни</a:t>
            </a: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22D7CC46-BA1C-4FFC-B051-EE6D1C6C9B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832499"/>
              </p:ext>
            </p:extLst>
          </p:nvPr>
        </p:nvGraphicFramePr>
        <p:xfrm>
          <a:off x="1043608" y="1746397"/>
          <a:ext cx="7488832" cy="315581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744416">
                  <a:extLst>
                    <a:ext uri="{9D8B030D-6E8A-4147-A177-3AD203B41FA5}">
                      <a16:colId xmlns:a16="http://schemas.microsoft.com/office/drawing/2014/main" val="2454694882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3402250577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Преимущества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Недостатки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8492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kern="1200" dirty="0">
                          <a:solidFill>
                            <a:schemeClr val="bg1"/>
                          </a:solidFill>
                          <a:effectLst/>
                        </a:rPr>
                        <a:t>благоприятным фактором для открытия сыроварни стало наложение санкций на большую часть зарубежных сыров, а также увеличение спроса на фермерские продукты;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kern="1200" dirty="0">
                          <a:solidFill>
                            <a:schemeClr val="bg1"/>
                          </a:solidFill>
                          <a:effectLst/>
                        </a:rPr>
                        <a:t>основу клиентской базы составляют юридические лица, поэтому при высоком уровне корпоративного обслуживания можно рассчитывать на долгосрочное сотрудничество, что обеспечит сыроварню стабильным доходом;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kern="1200" dirty="0">
                          <a:solidFill>
                            <a:schemeClr val="bg1"/>
                          </a:solidFill>
                          <a:effectLst/>
                        </a:rPr>
                        <a:t>относительно низкий уровень конкуренции и низкий порог вхождения на рынок: вложения могут ограничиваться покупкой оборудования и выбором поставщиков сырья.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kern="1200" dirty="0">
                          <a:solidFill>
                            <a:schemeClr val="bg1"/>
                          </a:solidFill>
                          <a:effectLst/>
                        </a:rPr>
                        <a:t>отсутствие клиентской базы;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kern="1200" dirty="0">
                          <a:solidFill>
                            <a:schemeClr val="bg1"/>
                          </a:solidFill>
                          <a:effectLst/>
                        </a:rPr>
                        <a:t>неопытность;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kern="1200" dirty="0">
                          <a:solidFill>
                            <a:schemeClr val="bg1"/>
                          </a:solidFill>
                          <a:effectLst/>
                        </a:rPr>
                        <a:t>нулевая деловая репутация;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kern="1200" dirty="0">
                          <a:solidFill>
                            <a:schemeClr val="bg1"/>
                          </a:solidFill>
                          <a:effectLst/>
                        </a:rPr>
                        <a:t>возможны ресурсные недостатки.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480821"/>
                  </a:ext>
                </a:extLst>
              </a:tr>
            </a:tbl>
          </a:graphicData>
        </a:graphic>
      </p:graphicFrame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1D63BBC-D3C4-4883-86CE-D3E5A71E60E8}"/>
              </a:ext>
            </a:extLst>
          </p:cNvPr>
          <p:cNvSpPr/>
          <p:nvPr/>
        </p:nvSpPr>
        <p:spPr>
          <a:xfrm>
            <a:off x="539552" y="4969529"/>
            <a:ext cx="7992888" cy="1704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Основными конкурентами будут аграрные предприятия Курской области: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Молокозавод «Сырная долина» (г. Курск);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ООО ТП «Молоко Черноземья» (г. Курск).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D6733D4-7796-4EC0-8AD9-0E52F7EFCC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797" y="116632"/>
            <a:ext cx="877303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57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315481F-9601-4E06-A3BF-86255F11F731}"/>
              </a:ext>
            </a:extLst>
          </p:cNvPr>
          <p:cNvSpPr txBox="1"/>
          <p:nvPr/>
        </p:nvSpPr>
        <p:spPr>
          <a:xfrm>
            <a:off x="2555776" y="82079"/>
            <a:ext cx="44644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5 сил конкуренции Майкла Портера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14EA0F71-EC41-421A-8617-19248B3063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898927"/>
              </p:ext>
            </p:extLst>
          </p:nvPr>
        </p:nvGraphicFramePr>
        <p:xfrm>
          <a:off x="1619672" y="1268760"/>
          <a:ext cx="5544615" cy="16823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8411">
                  <a:extLst>
                    <a:ext uri="{9D8B030D-6E8A-4147-A177-3AD203B41FA5}">
                      <a16:colId xmlns:a16="http://schemas.microsoft.com/office/drawing/2014/main" val="3953817342"/>
                    </a:ext>
                  </a:extLst>
                </a:gridCol>
                <a:gridCol w="846922">
                  <a:extLst>
                    <a:ext uri="{9D8B030D-6E8A-4147-A177-3AD203B41FA5}">
                      <a16:colId xmlns:a16="http://schemas.microsoft.com/office/drawing/2014/main" val="3155179889"/>
                    </a:ext>
                  </a:extLst>
                </a:gridCol>
                <a:gridCol w="1573301">
                  <a:extLst>
                    <a:ext uri="{9D8B030D-6E8A-4147-A177-3AD203B41FA5}">
                      <a16:colId xmlns:a16="http://schemas.microsoft.com/office/drawing/2014/main" val="1479201406"/>
                    </a:ext>
                  </a:extLst>
                </a:gridCol>
                <a:gridCol w="1009950">
                  <a:extLst>
                    <a:ext uri="{9D8B030D-6E8A-4147-A177-3AD203B41FA5}">
                      <a16:colId xmlns:a16="http://schemas.microsoft.com/office/drawing/2014/main" val="3635014940"/>
                    </a:ext>
                  </a:extLst>
                </a:gridCol>
                <a:gridCol w="646031">
                  <a:extLst>
                    <a:ext uri="{9D8B030D-6E8A-4147-A177-3AD203B41FA5}">
                      <a16:colId xmlns:a16="http://schemas.microsoft.com/office/drawing/2014/main" val="2149338879"/>
                    </a:ext>
                  </a:extLst>
                </a:gridCol>
              </a:tblGrid>
              <a:tr h="164068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</a:rPr>
                        <a:t>Товары - заменители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223113"/>
                  </a:ext>
                </a:extLst>
              </a:tr>
              <a:tr h="12459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Параметр оценки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Комментарии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Оценка параметра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510821"/>
                  </a:ext>
                </a:extLst>
              </a:tr>
              <a:tr h="1245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2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0330384"/>
                  </a:ext>
                </a:extLst>
              </a:tr>
              <a:tr h="32195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Товары-заменители "цена-качество"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способные обеспечить тоже самое качество по более низким ценам</a:t>
                      </a:r>
                      <a:endParaRPr lang="ru-RU" sz="6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существуют и занимают высокую долю на рынке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существуют, но только вошли на рынок и их доля мала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не существуют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837204"/>
                  </a:ext>
                </a:extLst>
              </a:tr>
              <a:tr h="2105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9676695"/>
                  </a:ext>
                </a:extLst>
              </a:tr>
              <a:tr h="19038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ИТОГОВЫЙ БАЛЛ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0130781"/>
                  </a:ext>
                </a:extLst>
              </a:tr>
              <a:tr h="15548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 балл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низкий уровень угрозы со стороны товаров-заменителей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7304297"/>
                  </a:ext>
                </a:extLst>
              </a:tr>
              <a:tr h="22405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2 балла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средний уровень угрозы со стороны товаров-заменителей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4477269"/>
                  </a:ext>
                </a:extLst>
              </a:tr>
              <a:tr h="14443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 балла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98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высокий уровень угрозы со стороны товаров-заменителей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98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1884631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CFDDF894-8D4B-460D-B8B4-47022CA1B6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113133"/>
              </p:ext>
            </p:extLst>
          </p:nvPr>
        </p:nvGraphicFramePr>
        <p:xfrm>
          <a:off x="971600" y="3217744"/>
          <a:ext cx="7200799" cy="35581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89068">
                  <a:extLst>
                    <a:ext uri="{9D8B030D-6E8A-4147-A177-3AD203B41FA5}">
                      <a16:colId xmlns:a16="http://schemas.microsoft.com/office/drawing/2014/main" val="427619412"/>
                    </a:ext>
                  </a:extLst>
                </a:gridCol>
                <a:gridCol w="1791093">
                  <a:extLst>
                    <a:ext uri="{9D8B030D-6E8A-4147-A177-3AD203B41FA5}">
                      <a16:colId xmlns:a16="http://schemas.microsoft.com/office/drawing/2014/main" val="3916427550"/>
                    </a:ext>
                  </a:extLst>
                </a:gridCol>
                <a:gridCol w="1157632">
                  <a:extLst>
                    <a:ext uri="{9D8B030D-6E8A-4147-A177-3AD203B41FA5}">
                      <a16:colId xmlns:a16="http://schemas.microsoft.com/office/drawing/2014/main" val="3504274272"/>
                    </a:ext>
                  </a:extLst>
                </a:gridCol>
                <a:gridCol w="1230491">
                  <a:extLst>
                    <a:ext uri="{9D8B030D-6E8A-4147-A177-3AD203B41FA5}">
                      <a16:colId xmlns:a16="http://schemas.microsoft.com/office/drawing/2014/main" val="1222922613"/>
                    </a:ext>
                  </a:extLst>
                </a:gridCol>
                <a:gridCol w="1232515">
                  <a:extLst>
                    <a:ext uri="{9D8B030D-6E8A-4147-A177-3AD203B41FA5}">
                      <a16:colId xmlns:a16="http://schemas.microsoft.com/office/drawing/2014/main" val="3866381983"/>
                    </a:ext>
                  </a:extLst>
                </a:gridCol>
              </a:tblGrid>
              <a:tr h="17519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</a:rPr>
                        <a:t>Оценка уровня внутриотраслевой конкуренции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 dirty="0">
                          <a:effectLst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8505623"/>
                  </a:ext>
                </a:extLst>
              </a:tr>
              <a:tr h="12686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Параметр оценки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Комментарии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Оценка параметра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5486324"/>
                  </a:ext>
                </a:extLst>
              </a:tr>
              <a:tr h="1220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7574523"/>
                  </a:ext>
                </a:extLst>
              </a:tr>
              <a:tr h="35642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Количество игроков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Чем больше игроков на рынке, тем выше уровень конкуренции и риск потери доли рынка</a:t>
                      </a:r>
                      <a:endParaRPr lang="ru-RU" sz="6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Высокий уровень насыщения рынка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Средний уровень насыщения рынка (3-10)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Небольшое количество игроков</a:t>
                      </a:r>
                      <a:br>
                        <a:rPr lang="ru-RU" sz="600" u="none" strike="noStrike" dirty="0">
                          <a:effectLst/>
                        </a:rPr>
                      </a:br>
                      <a:r>
                        <a:rPr lang="ru-RU" sz="600" u="none" strike="noStrike" dirty="0">
                          <a:effectLst/>
                        </a:rPr>
                        <a:t> (1-3)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7177023"/>
                  </a:ext>
                </a:extLst>
              </a:tr>
              <a:tr h="169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975234"/>
                  </a:ext>
                </a:extLst>
              </a:tr>
              <a:tr h="35642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Темп роста рынка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Чем ниже темп роста рынка, тем выше риск постоянного передела рынка</a:t>
                      </a:r>
                      <a:endParaRPr lang="ru-RU" sz="6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Стагнация или снижение объема рынка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Замедляющийся, но растущий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Высокий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4118106"/>
                  </a:ext>
                </a:extLst>
              </a:tr>
              <a:tr h="151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0236581"/>
                  </a:ext>
                </a:extLst>
              </a:tr>
              <a:tr h="57390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Уровень дифференциации продукта на рынке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Чем ниже дифференциация продукта, чем выше стандартизация продукта - тем выше риск переключения потребителя между различными компаниями рынка</a:t>
                      </a:r>
                      <a:endParaRPr lang="ru-RU" sz="6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Компании продают стандартизированный товар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Товар на рынке стандартизирован по ключевым свойствам, но отличается по дополнительным преимуществам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Продукты компаний значимо отличаются между собой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7170665"/>
                  </a:ext>
                </a:extLst>
              </a:tr>
              <a:tr h="169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2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5553423"/>
                  </a:ext>
                </a:extLst>
              </a:tr>
              <a:tr h="45308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Ограничение в повышении цен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Чем меньше возможностей в повышении цен, тем выше риск потери прибыли при постоянном росте затрат</a:t>
                      </a:r>
                      <a:endParaRPr lang="ru-RU" sz="6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Жесткая ценовая конкуренция на рынке, отсутствуют возможности в повышении цен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Есть возможность к повышению цен только в рамках покрытия роста затрат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Всегда есть возможность к повышению цены для покрытия роста затрат и повышения прибыли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614618"/>
                  </a:ext>
                </a:extLst>
              </a:tr>
              <a:tr h="1872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2906361"/>
                  </a:ext>
                </a:extLst>
              </a:tr>
              <a:tr h="1860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ИТОГОВЫЙ БАЛЛ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346723"/>
                  </a:ext>
                </a:extLst>
              </a:tr>
              <a:tr h="19935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4 балла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Низкий уровень внутриотраслевой конкуренции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453676"/>
                  </a:ext>
                </a:extLst>
              </a:tr>
              <a:tr h="1691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5-8 баллов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Средний уровень внутриотраслевой конкуренции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782392"/>
                  </a:ext>
                </a:extLst>
              </a:tr>
              <a:tr h="16310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9-12 баллов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98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Высокий уровень внутриотраслевой конкуренции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98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4298213"/>
                  </a:ext>
                </a:extLst>
              </a:tr>
            </a:tbl>
          </a:graphicData>
        </a:graphic>
      </p:graphicFrame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036A415F-8C88-4EAA-9485-93F26CA36B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683" y="116632"/>
            <a:ext cx="1729418" cy="1419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550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C3EAB7FF-686B-4047-93C4-C854C862BB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573069"/>
              </p:ext>
            </p:extLst>
          </p:nvPr>
        </p:nvGraphicFramePr>
        <p:xfrm>
          <a:off x="179512" y="132643"/>
          <a:ext cx="3888432" cy="40895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6097">
                  <a:extLst>
                    <a:ext uri="{9D8B030D-6E8A-4147-A177-3AD203B41FA5}">
                      <a16:colId xmlns:a16="http://schemas.microsoft.com/office/drawing/2014/main" val="2478107845"/>
                    </a:ext>
                  </a:extLst>
                </a:gridCol>
                <a:gridCol w="967190">
                  <a:extLst>
                    <a:ext uri="{9D8B030D-6E8A-4147-A177-3AD203B41FA5}">
                      <a16:colId xmlns:a16="http://schemas.microsoft.com/office/drawing/2014/main" val="640696556"/>
                    </a:ext>
                  </a:extLst>
                </a:gridCol>
                <a:gridCol w="625122">
                  <a:extLst>
                    <a:ext uri="{9D8B030D-6E8A-4147-A177-3AD203B41FA5}">
                      <a16:colId xmlns:a16="http://schemas.microsoft.com/office/drawing/2014/main" val="4151390471"/>
                    </a:ext>
                  </a:extLst>
                </a:gridCol>
                <a:gridCol w="664465">
                  <a:extLst>
                    <a:ext uri="{9D8B030D-6E8A-4147-A177-3AD203B41FA5}">
                      <a16:colId xmlns:a16="http://schemas.microsoft.com/office/drawing/2014/main" val="3341814870"/>
                    </a:ext>
                  </a:extLst>
                </a:gridCol>
                <a:gridCol w="665558">
                  <a:extLst>
                    <a:ext uri="{9D8B030D-6E8A-4147-A177-3AD203B41FA5}">
                      <a16:colId xmlns:a16="http://schemas.microsoft.com/office/drawing/2014/main" val="3113874359"/>
                    </a:ext>
                  </a:extLst>
                </a:gridCol>
              </a:tblGrid>
              <a:tr h="121987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Оценка угрозы входа новых игроков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340661"/>
                  </a:ext>
                </a:extLst>
              </a:tr>
              <a:tr h="8277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Параметр оценки</a:t>
                      </a:r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Комментарии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Оценка параметра</a:t>
                      </a:r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7111259"/>
                  </a:ext>
                </a:extLst>
              </a:tr>
              <a:tr h="827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3</a:t>
                      </a:r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2</a:t>
                      </a:r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1</a:t>
                      </a:r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9864178"/>
                  </a:ext>
                </a:extLst>
              </a:tr>
              <a:tr h="21308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Экономия на масштабе при производстве товара или услуги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Чем больше объем производства, тем ниже стоимость закупки материалов для производства товара, тем в меньшей степени постоянные издержки производства влияют на единицу продукции</a:t>
                      </a:r>
                      <a:endParaRPr lang="ru-RU" sz="5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отсутствует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 dirty="0">
                          <a:effectLst/>
                        </a:rPr>
                        <a:t>существует только у нескольких игроков рынка</a:t>
                      </a:r>
                      <a:endParaRPr lang="ru-RU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значимая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4635864"/>
                  </a:ext>
                </a:extLst>
              </a:tr>
              <a:tr h="1180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1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7948601"/>
                  </a:ext>
                </a:extLst>
              </a:tr>
              <a:tr h="21308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Сильные марки с высоким уровнем знания и лояльности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Чем сильнее чувствуют себя существующие торговые марки в отрасли, тем сложнее новым игрокам в нее вступить.</a:t>
                      </a:r>
                      <a:endParaRPr lang="ru-RU" sz="5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отсутствуют крупные игроки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2-3 крупных игрока держат около 50% рынка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2-3 крупных игрока держат более 80% рынка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4397839"/>
                  </a:ext>
                </a:extLst>
              </a:tr>
              <a:tr h="902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2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9965311"/>
                  </a:ext>
                </a:extLst>
              </a:tr>
              <a:tr h="21308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Дифференциация продукта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Чем выше разнообразие товаров и услуг в отрасли, тем сложнее новым игрокам вступить на рынок и занять свободную нишу</a:t>
                      </a:r>
                      <a:endParaRPr lang="ru-RU" sz="5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низкий уровень разнообразия товара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существуют микро-ниши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 dirty="0">
                          <a:effectLst/>
                        </a:rPr>
                        <a:t>все возможные ниши заняты игроками</a:t>
                      </a:r>
                      <a:endParaRPr lang="ru-RU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163846"/>
                  </a:ext>
                </a:extLst>
              </a:tr>
              <a:tr h="1011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2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25341"/>
                  </a:ext>
                </a:extLst>
              </a:tr>
              <a:tr h="21308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Уровень инвестиций и затрат для входа в отрасль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Чем выше начальный уровень инвестиций для вступления в отрасль, тем сложнее войти в отрасль новым игрокам.</a:t>
                      </a:r>
                      <a:endParaRPr lang="ru-RU" sz="5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низкий (окупается за  1-3 месяца работы)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средний (окупается за 6-12 месяцев работы)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высокий (окупается более чем за 1 год работы)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18822"/>
                  </a:ext>
                </a:extLst>
              </a:tr>
              <a:tr h="1083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2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917011"/>
                  </a:ext>
                </a:extLst>
              </a:tr>
              <a:tr h="21308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Доступ к каналам распределения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Чем сложнее добраться до целевой аудитории на рынке, тем ниже привлекательность отрасли</a:t>
                      </a:r>
                      <a:endParaRPr lang="ru-RU" sz="5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доступ к каналам распределения полностью открыт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доступ к каналам распределения требует умеренных инвестиций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 dirty="0">
                          <a:effectLst/>
                        </a:rPr>
                        <a:t>доступ к каналам распределения ограничен</a:t>
                      </a:r>
                      <a:endParaRPr lang="ru-RU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6447047"/>
                  </a:ext>
                </a:extLst>
              </a:tr>
              <a:tr h="1119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2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120158"/>
                  </a:ext>
                </a:extLst>
              </a:tr>
              <a:tr h="21308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Политика правительства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Правительство может лимитировать и закрыть возможность входа в отрасль с помощью лицензирования, ограничения доступа к источникам сырья и другим важным ресурсам, регламентирования уровня цен</a:t>
                      </a:r>
                      <a:endParaRPr lang="ru-RU" sz="5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нет ограничивающих актов со стороны государства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государство вмешивается в деятельность отрасли, но на низком уровне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государство полностью регламентирует отрасль и устанавливает ограничения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8845620"/>
                  </a:ext>
                </a:extLst>
              </a:tr>
              <a:tr h="1180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2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8740966"/>
                  </a:ext>
                </a:extLst>
              </a:tr>
              <a:tr h="26575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Готовность существующих игроков к снижению цен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Если игроки могут снизить цены для сохранения доли рынка - это значимый барьер для входа новых игроков</a:t>
                      </a:r>
                      <a:endParaRPr lang="ru-RU" sz="5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игроки не пойдут на снижение цен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крупные игроки не пойдут на снижение цен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 dirty="0">
                          <a:effectLst/>
                        </a:rPr>
                        <a:t>при любой попытке ввода более дешевого предложения существующие игроки снижают цены</a:t>
                      </a:r>
                      <a:endParaRPr lang="ru-RU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8843652"/>
                  </a:ext>
                </a:extLst>
              </a:tr>
              <a:tr h="1119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2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220768"/>
                  </a:ext>
                </a:extLst>
              </a:tr>
              <a:tr h="21308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Темп роста отрасли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Чем выше темп роста отрасли, тем охотнее новые игроки желают войти на рынок</a:t>
                      </a:r>
                      <a:endParaRPr lang="ru-RU" sz="5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высокий и растущий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>
                          <a:effectLst/>
                        </a:rPr>
                        <a:t>замедляющийся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u="none" strike="noStrike" dirty="0">
                          <a:effectLst/>
                        </a:rPr>
                        <a:t>стагнация или падение</a:t>
                      </a:r>
                      <a:endParaRPr lang="ru-RU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9115560"/>
                  </a:ext>
                </a:extLst>
              </a:tr>
              <a:tr h="1047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 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2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2320464"/>
                  </a:ext>
                </a:extLst>
              </a:tr>
              <a:tr h="13505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ИТОГОВЫЙ БАЛЛ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15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3037775"/>
                  </a:ext>
                </a:extLst>
              </a:tr>
              <a:tr h="9584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8 баллов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Низкий уровень угрозы входа новых игроков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606909"/>
                  </a:ext>
                </a:extLst>
              </a:tr>
              <a:tr h="9584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9-16 баллов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Средний уровень угрозы входа новых игроков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4391210"/>
                  </a:ext>
                </a:extLst>
              </a:tr>
              <a:tr h="14830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17-24 балла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98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Высокий уровень угрозы входа новых игроков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5" marR="5085" marT="508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98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1098535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669C8D6C-9D2F-4C95-977D-48780DFCBD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585676"/>
              </p:ext>
            </p:extLst>
          </p:nvPr>
        </p:nvGraphicFramePr>
        <p:xfrm>
          <a:off x="4211960" y="342835"/>
          <a:ext cx="4464495" cy="38188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9222">
                  <a:extLst>
                    <a:ext uri="{9D8B030D-6E8A-4147-A177-3AD203B41FA5}">
                      <a16:colId xmlns:a16="http://schemas.microsoft.com/office/drawing/2014/main" val="2156705878"/>
                    </a:ext>
                  </a:extLst>
                </a:gridCol>
                <a:gridCol w="1110478">
                  <a:extLst>
                    <a:ext uri="{9D8B030D-6E8A-4147-A177-3AD203B41FA5}">
                      <a16:colId xmlns:a16="http://schemas.microsoft.com/office/drawing/2014/main" val="785967235"/>
                    </a:ext>
                  </a:extLst>
                </a:gridCol>
                <a:gridCol w="717732">
                  <a:extLst>
                    <a:ext uri="{9D8B030D-6E8A-4147-A177-3AD203B41FA5}">
                      <a16:colId xmlns:a16="http://schemas.microsoft.com/office/drawing/2014/main" val="398415941"/>
                    </a:ext>
                  </a:extLst>
                </a:gridCol>
                <a:gridCol w="762904">
                  <a:extLst>
                    <a:ext uri="{9D8B030D-6E8A-4147-A177-3AD203B41FA5}">
                      <a16:colId xmlns:a16="http://schemas.microsoft.com/office/drawing/2014/main" val="3817373163"/>
                    </a:ext>
                  </a:extLst>
                </a:gridCol>
                <a:gridCol w="764159">
                  <a:extLst>
                    <a:ext uri="{9D8B030D-6E8A-4147-A177-3AD203B41FA5}">
                      <a16:colId xmlns:a16="http://schemas.microsoft.com/office/drawing/2014/main" val="1304675713"/>
                    </a:ext>
                  </a:extLst>
                </a:gridCol>
              </a:tblGrid>
              <a:tr h="128060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</a:rPr>
                        <a:t>Рыночная власть покупателя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3804889"/>
                  </a:ext>
                </a:extLst>
              </a:tr>
              <a:tr h="9725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Параметр оценки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Комментарии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Оценка параметра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3192732"/>
                  </a:ext>
                </a:extLst>
              </a:tr>
              <a:tr h="972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3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1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0444062"/>
                  </a:ext>
                </a:extLst>
              </a:tr>
              <a:tr h="41560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Доля покупателей с большим объемом продаж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Если покупатели сконцентрированы и совершают закупки в больших масштабах, компания будет вынуждена постоянно идти им на уступки </a:t>
                      </a:r>
                      <a:endParaRPr lang="ru-RU" sz="6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более 80% продаж приходится на нескольких клиентов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Незначительная часть клиентов держит около 50% продаж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Объем продаж равномерно распределен между всеми клиентами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841016"/>
                  </a:ext>
                </a:extLst>
              </a:tr>
              <a:tr h="1643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148674"/>
                  </a:ext>
                </a:extLst>
              </a:tr>
              <a:tr h="49776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Склонность к переключению на товары субституты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Чем ниже уникальность товара компании, тем выше вероятность того, что покупатель сможет найти альтернативу и не понести дополнительных рисков</a:t>
                      </a:r>
                      <a:endParaRPr lang="ru-RU" sz="6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товар компании не уникален, существуют полные аналоги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товар компании частично уникален, есть отличительные хар-ки, важные для клиентов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товар компании полностью уникален, аналогов нет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587740"/>
                  </a:ext>
                </a:extLst>
              </a:tr>
              <a:tr h="972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1040248"/>
                  </a:ext>
                </a:extLst>
              </a:tr>
              <a:tr h="49776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Чувствительность к цене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Чем выше чувствительность к цене, тем выше вероятность того, что покупатель купит товар по более низкой цене у конкурентов</a:t>
                      </a:r>
                      <a:endParaRPr lang="ru-RU" sz="6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покупатель всегда будет переключаться на товар с более низкой ценой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покупатель будет переключаться только при значимой разнице в цене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покупатель абсолютно не чувствителен к цене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59148"/>
                  </a:ext>
                </a:extLst>
              </a:tr>
              <a:tr h="972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72016"/>
                  </a:ext>
                </a:extLst>
              </a:tr>
              <a:tr h="49776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Потребители не удовлетворены качеством существующего на рынке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Неудовлетворенность качеством порождает скрытый спрос, который может быть удовлетворен новым игроком рынка или конкурентом</a:t>
                      </a:r>
                      <a:endParaRPr lang="ru-RU" sz="6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неудовлетворенность ключевыми характеристиками товара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неудовлетворенность второстепенными характеристиками товара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полная удовлетворенность качеством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3324970"/>
                  </a:ext>
                </a:extLst>
              </a:tr>
              <a:tr h="972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1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 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3232208"/>
                  </a:ext>
                </a:extLst>
              </a:tr>
              <a:tr h="14859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ИТОГОВЫЙ БАЛЛ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679537"/>
                  </a:ext>
                </a:extLst>
              </a:tr>
              <a:tr h="23075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4 балла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Низкий уровень угрозы ухода клиентов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349405"/>
                  </a:ext>
                </a:extLst>
              </a:tr>
              <a:tr h="23075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5-8 баллов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Средний уровень угрозы ухода клиентов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3888057"/>
                  </a:ext>
                </a:extLst>
              </a:tr>
              <a:tr h="23075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9-12 баллов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98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Высокий уровень угрозы потери клиентов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60" marR="7160" marT="71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98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4699416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A8FB5901-4E7A-4742-891D-84EEE5B20D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6973569"/>
              </p:ext>
            </p:extLst>
          </p:nvPr>
        </p:nvGraphicFramePr>
        <p:xfrm>
          <a:off x="2123728" y="4264030"/>
          <a:ext cx="5348584" cy="24693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3120">
                  <a:extLst>
                    <a:ext uri="{9D8B030D-6E8A-4147-A177-3AD203B41FA5}">
                      <a16:colId xmlns:a16="http://schemas.microsoft.com/office/drawing/2014/main" val="1222599498"/>
                    </a:ext>
                  </a:extLst>
                </a:gridCol>
                <a:gridCol w="1624956">
                  <a:extLst>
                    <a:ext uri="{9D8B030D-6E8A-4147-A177-3AD203B41FA5}">
                      <a16:colId xmlns:a16="http://schemas.microsoft.com/office/drawing/2014/main" val="741168290"/>
                    </a:ext>
                  </a:extLst>
                </a:gridCol>
                <a:gridCol w="1050254">
                  <a:extLst>
                    <a:ext uri="{9D8B030D-6E8A-4147-A177-3AD203B41FA5}">
                      <a16:colId xmlns:a16="http://schemas.microsoft.com/office/drawing/2014/main" val="1529933877"/>
                    </a:ext>
                  </a:extLst>
                </a:gridCol>
                <a:gridCol w="1050254">
                  <a:extLst>
                    <a:ext uri="{9D8B030D-6E8A-4147-A177-3AD203B41FA5}">
                      <a16:colId xmlns:a16="http://schemas.microsoft.com/office/drawing/2014/main" val="653677441"/>
                    </a:ext>
                  </a:extLst>
                </a:gridCol>
              </a:tblGrid>
              <a:tr h="160231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050" u="none" strike="noStrike" dirty="0">
                          <a:effectLst/>
                        </a:rPr>
                        <a:t>Оценка угрозы для Вашего бизнеса со стороны поставщиков</a:t>
                      </a:r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6895467"/>
                  </a:ext>
                </a:extLst>
              </a:tr>
              <a:tr h="11533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Параметр оценки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Комментарии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>
                          <a:effectLst/>
                        </a:rPr>
                        <a:t>Оценка параметра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700" u="none" strike="noStrike" dirty="0">
                          <a:effectLst/>
                        </a:rPr>
                        <a:t> 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1708558"/>
                  </a:ext>
                </a:extLst>
              </a:tr>
              <a:tr h="184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2</a:t>
                      </a:r>
                      <a:endParaRPr lang="ru-RU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83712"/>
                  </a:ext>
                </a:extLst>
              </a:tr>
              <a:tr h="1918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Количество поставщиков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Чем меньше поставщиков, тем выше вероятность необоснованного повышения цен</a:t>
                      </a:r>
                      <a:endParaRPr lang="ru-RU" sz="6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Незначительное количество поставщиков или монополия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Широкий выбор поставщиков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1085631"/>
                  </a:ext>
                </a:extLst>
              </a:tr>
              <a:tr h="1153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1947716"/>
                  </a:ext>
                </a:extLst>
              </a:tr>
              <a:tr h="1904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Ограниченность ресурсов поставщиков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Чем выше ограниченность объемов ресурсов поставщиков, тем выше вероятность роста цен</a:t>
                      </a:r>
                      <a:endParaRPr lang="ru-RU" sz="6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ограниченность в объемах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неограниченность в объемах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8240819"/>
                  </a:ext>
                </a:extLst>
              </a:tr>
              <a:tr h="1153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8978103"/>
                  </a:ext>
                </a:extLst>
              </a:tr>
              <a:tr h="28356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Издержки переключения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Чем выше издержки переключения, тем выше угроза к росту цен</a:t>
                      </a:r>
                      <a:endParaRPr lang="ru-RU" sz="6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высокие издержки к переключению на других поставщиков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низкие издержки к переключению на других поставщиков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615605"/>
                  </a:ext>
                </a:extLst>
              </a:tr>
              <a:tr h="1153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7682324"/>
                  </a:ext>
                </a:extLst>
              </a:tr>
              <a:tr h="1918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Приоритетность направления для поставщика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Чем ниже приоритетность отрасли для поставщика, тем меньше внимания и усилий он в нее вкладывает, тем выше риск некачественной работы </a:t>
                      </a:r>
                      <a:endParaRPr lang="ru-RU" sz="6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>
                          <a:effectLst/>
                        </a:rPr>
                        <a:t>низкая приоритетность отрасли для поставщика</a:t>
                      </a:r>
                      <a:endParaRPr lang="ru-RU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высокая приоритетность отрасли для поставщика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903938"/>
                  </a:ext>
                </a:extLst>
              </a:tr>
              <a:tr h="1835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1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949597"/>
                  </a:ext>
                </a:extLst>
              </a:tr>
              <a:tr h="17651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u="none" strike="noStrike" dirty="0">
                          <a:effectLst/>
                        </a:rPr>
                        <a:t>ИТОГОВЫЙ БАЛЛ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4158820"/>
                  </a:ext>
                </a:extLst>
              </a:tr>
              <a:tr h="14592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4 балла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низкий уровень влияния поставщиков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8602324"/>
                  </a:ext>
                </a:extLst>
              </a:tr>
              <a:tr h="14592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5-6 баллов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средний уровень влияния поставщиков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9784841"/>
                  </a:ext>
                </a:extLst>
              </a:tr>
              <a:tr h="14592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600" u="none" strike="noStrike" dirty="0">
                          <a:effectLst/>
                        </a:rPr>
                        <a:t>7-8 баллов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98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высокий уровень влияния поставщиков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56" marR="8256" marT="825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98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7529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580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476672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Литвинов Никита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857771"/>
              </p:ext>
            </p:extLst>
          </p:nvPr>
        </p:nvGraphicFramePr>
        <p:xfrm>
          <a:off x="323528" y="1412778"/>
          <a:ext cx="8424936" cy="43221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6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88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6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Командные роли</a:t>
                      </a:r>
                      <a:endParaRPr lang="ru-RU" sz="2400" dirty="0"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Реализатор</a:t>
                      </a:r>
                      <a:r>
                        <a:rPr lang="ru-RU" sz="2400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sz="240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q"/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Претворяет идеи в практические дела</a:t>
                      </a:r>
                      <a:endParaRPr lang="ru-RU" sz="20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65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Контролер</a:t>
                      </a:r>
                      <a:endParaRPr lang="ru-RU" sz="2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Доводит деятельность до продукта</a:t>
                      </a:r>
                      <a:endParaRPr lang="ru-RU" sz="2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5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  <a:tabLst>
                          <a:tab pos="630555" algn="l"/>
                        </a:tabLs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Избавляет команду от ошибок</a:t>
                      </a:r>
                      <a:endParaRPr lang="ru-RU" sz="2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31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Обращает внимание на требующего этого вещи</a:t>
                      </a:r>
                      <a:endParaRPr lang="ru-RU" sz="2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2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Стремится получить наилучший результат из возможных</a:t>
                      </a:r>
                      <a:endParaRPr lang="ru-RU" sz="2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08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Гармонизатор</a:t>
                      </a:r>
                      <a:endParaRPr lang="ru-RU" sz="2400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ru-RU" sz="2000" b="1" dirty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Разряжает обстановку, сглаживает противоречия между «трудными» личностями и помогает им конструктивно сосуществовать в одной команде, направляя их в конструктивное русло.</a:t>
                      </a:r>
                      <a:endParaRPr lang="ru-RU" sz="2000" b="1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B2167AB-4030-4ECD-A3F0-3DAF7750F3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683" y="116632"/>
            <a:ext cx="1729418" cy="1419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357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461863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Харланова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30347"/>
              </p:ext>
            </p:extLst>
          </p:nvPr>
        </p:nvGraphicFramePr>
        <p:xfrm>
          <a:off x="323528" y="1124745"/>
          <a:ext cx="8496944" cy="56207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28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540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407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Командные роли</a:t>
                      </a:r>
                      <a:endParaRPr lang="ru-RU" sz="24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34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Мотиватор</a:t>
                      </a:r>
                      <a:r>
                        <a:rPr lang="ru-RU" sz="24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sz="2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36449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270510" algn="l"/>
                          <a:tab pos="630555" algn="l"/>
                        </a:tabLs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Зачинщик мероприятий, постоянно тянет команду за собой</a:t>
                      </a:r>
                      <a:endParaRPr lang="ru-RU" sz="2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7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36449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270510" algn="l"/>
                          <a:tab pos="630555" algn="l"/>
                        </a:tabLs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Вытаскивает команду из рутины</a:t>
                      </a:r>
                      <a:endParaRPr lang="ru-RU" sz="2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7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36449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  <a:tabLst>
                          <a:tab pos="270510" algn="l"/>
                          <a:tab pos="630555" algn="l"/>
                        </a:tabLs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Часто достигает очень высокого темпа</a:t>
                      </a:r>
                      <a:endParaRPr lang="ru-RU" sz="2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Использует разнообразные подходы к делу</a:t>
                      </a:r>
                      <a:endParaRPr lang="ru-RU" sz="2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4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Аналитик </a:t>
                      </a:r>
                      <a:endParaRPr lang="ru-RU" sz="2400" dirty="0"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70510" algn="l"/>
                          <a:tab pos="630555" algn="l"/>
                        </a:tabLst>
                      </a:pPr>
                      <a:r>
                        <a:rPr lang="ru-RU" sz="2000" b="1" dirty="0"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Привержен лучшей идее, а не собственной</a:t>
                      </a: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81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Blip>
                          <a:blip r:embed="rId4"/>
                        </a:buBlip>
                        <a:tabLst>
                          <a:tab pos="270510" algn="l"/>
                          <a:tab pos="630555" algn="l"/>
                        </a:tabLst>
                        <a:defRPr/>
                      </a:pPr>
                      <a:r>
                        <a:rPr lang="ru-RU" sz="2000" b="1" dirty="0">
                          <a:solidFill>
                            <a:srgbClr val="92D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Способен оценить конкурирующие предложения</a:t>
                      </a:r>
                      <a:endParaRPr lang="ru-RU" sz="2000" b="1" dirty="0">
                        <a:solidFill>
                          <a:srgbClr val="92D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87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CC66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Генератор идей</a:t>
                      </a:r>
                      <a:endParaRPr lang="ru-RU" sz="2400" dirty="0">
                        <a:solidFill>
                          <a:srgbClr val="CC66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5"/>
                        </a:buBlip>
                      </a:pPr>
                      <a:r>
                        <a:rPr lang="ru-RU" sz="2000" b="1" dirty="0">
                          <a:solidFill>
                            <a:srgbClr val="CC66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Выдвигает новые идеи, пути решения поставленной задачи</a:t>
                      </a:r>
                      <a:endParaRPr lang="ru-RU" sz="2000" b="1" dirty="0">
                        <a:solidFill>
                          <a:srgbClr val="CC66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234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Изыскатель</a:t>
                      </a:r>
                      <a:endParaRPr lang="ru-RU" sz="2400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6"/>
                        </a:buBlip>
                        <a:tabLst>
                          <a:tab pos="630555" algn="l"/>
                        </a:tabLst>
                      </a:pPr>
                      <a:r>
                        <a:rPr lang="ru-RU" sz="2000" b="1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Обнаруживает новое во внешней среде: идеи, ресурсы</a:t>
                      </a:r>
                      <a:endParaRPr lang="ru-RU" sz="2000" b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234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6"/>
                        </a:buBlip>
                      </a:pPr>
                      <a:r>
                        <a:rPr lang="ru-RU" sz="2000" b="1" dirty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Налаживает полезные внешние контакты и проводит переговоры</a:t>
                      </a:r>
                      <a:endParaRPr lang="ru-RU" sz="2000" b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9FBD044-821D-4C17-B856-2808FFA822E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683" y="116632"/>
            <a:ext cx="1729418" cy="1419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159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3862606"/>
            <a:ext cx="743189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успеха команды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меньше стресса;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понимания роли работы;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глубокое чувство ответственности за вклад в дело всей команды;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повышенное удовлетворение от работы;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плотный контроль;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 для развития;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открытое общение.</a:t>
            </a:r>
            <a:b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Рисунок 22">
            <a:extLst>
              <a:ext uri="{FF2B5EF4-FFF2-40B4-BE49-F238E27FC236}">
                <a16:creationId xmlns:a16="http://schemas.microsoft.com/office/drawing/2014/main" id="{6B2A4F45-C7BF-44DF-8A5B-255902CA6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845" y="124458"/>
            <a:ext cx="828675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Рисунок 23">
            <a:extLst>
              <a:ext uri="{FF2B5EF4-FFF2-40B4-BE49-F238E27FC236}">
                <a16:creationId xmlns:a16="http://schemas.microsoft.com/office/drawing/2014/main" id="{F79A7133-BD60-47DC-B907-FDD492D10F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846" y="1091738"/>
            <a:ext cx="828675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8F93AAAE-D92D-424D-A62E-274C238531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888" y="26064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B7EC48A-9741-4727-94CF-169894E30A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808" y="163850"/>
            <a:ext cx="381450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kumimoji="0" lang="ru-RU" altLang="ru-RU" sz="12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Сыр «Российский </a:t>
            </a:r>
            <a:r>
              <a:rPr kumimoji="0" lang="ru-RU" altLang="ru-RU" sz="1200" b="1" i="1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ХарЛи</a:t>
            </a:r>
            <a:r>
              <a:rPr kumimoji="0" lang="ru-RU" altLang="ru-RU" sz="12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kumimoji="0" lang="ru-RU" altLang="ru-RU" sz="600" b="1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Тип: полутвердый</a:t>
            </a:r>
            <a:endParaRPr kumimoji="0" lang="ru-RU" altLang="ru-RU" sz="600" b="1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Жирность: 50%</a:t>
            </a:r>
            <a:endParaRPr kumimoji="0" lang="ru-RU" altLang="ru-RU" sz="600" b="1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Цена за 1 кг. 645 руб. 81 коп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ru-RU" altLang="ru-RU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971D34A-206D-4A71-9FF3-4659C85F6F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2159" y="1089417"/>
            <a:ext cx="37712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kumimoji="0" lang="ru-RU" altLang="ru-RU" sz="12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Сыр «Моцарелла </a:t>
            </a:r>
            <a:r>
              <a:rPr kumimoji="0" lang="ru-RU" altLang="ru-RU" sz="1200" b="1" i="1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ХарЛи</a:t>
            </a:r>
            <a:r>
              <a:rPr kumimoji="0" lang="ru-RU" altLang="ru-RU" sz="12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kumimoji="0" lang="ru-RU" altLang="ru-RU" sz="600" b="1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Тип: Мягкий</a:t>
            </a:r>
            <a:endParaRPr kumimoji="0" lang="ru-RU" altLang="ru-RU" sz="600" b="1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Жирность: 50%</a:t>
            </a:r>
            <a:endParaRPr kumimoji="0" lang="ru-RU" altLang="ru-RU" sz="600" b="1" i="1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Цена за 1 кг. 349 руб. 54 коп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Рисунок 7" descr="C:\Users\Admin\AppData\Local\Microsoft\Windows\INetCache\Content.MSO\7644D042.tmp">
            <a:extLst>
              <a:ext uri="{FF2B5EF4-FFF2-40B4-BE49-F238E27FC236}">
                <a16:creationId xmlns:a16="http://schemas.microsoft.com/office/drawing/2014/main" id="{21DDF32B-1627-4D0F-A694-439D1B8FFB39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683" y="1920414"/>
            <a:ext cx="4590756" cy="19318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81954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1488</Words>
  <Application>Microsoft Office PowerPoint</Application>
  <PresentationFormat>Экран (4:3)</PresentationFormat>
  <Paragraphs>329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10</vt:i4>
      </vt:variant>
    </vt:vector>
  </HeadingPairs>
  <TitlesOfParts>
    <vt:vector size="26" baseType="lpstr">
      <vt:lpstr>Arial Unicode MS</vt:lpstr>
      <vt:lpstr>BatangChe</vt:lpstr>
      <vt:lpstr>Arial</vt:lpstr>
      <vt:lpstr>Arial Black</vt:lpstr>
      <vt:lpstr>Bookman Old Style</vt:lpstr>
      <vt:lpstr>Calibri</vt:lpstr>
      <vt:lpstr>Calibri Light</vt:lpstr>
      <vt:lpstr>Century Gothic</vt:lpstr>
      <vt:lpstr>Courier New</vt:lpstr>
      <vt:lpstr>Symbol</vt:lpstr>
      <vt:lpstr>Times New Roman</vt:lpstr>
      <vt:lpstr>Wingdings</vt:lpstr>
      <vt:lpstr>Тема Office</vt:lpstr>
      <vt:lpstr>1_Тема Office</vt:lpstr>
      <vt:lpstr>2_Тема Office</vt:lpstr>
      <vt:lpstr>6_Office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Старикова Татьяна</dc:creator>
  <cp:lastModifiedBy>Андрей Маркин</cp:lastModifiedBy>
  <cp:revision>34</cp:revision>
  <dcterms:created xsi:type="dcterms:W3CDTF">2019-10-20T12:51:47Z</dcterms:created>
  <dcterms:modified xsi:type="dcterms:W3CDTF">2021-10-24T18:42:04Z</dcterms:modified>
</cp:coreProperties>
</file>