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68" r:id="rId3"/>
    <p:sldMasterId id="2147483670" r:id="rId4"/>
    <p:sldMasterId id="2147483676" r:id="rId5"/>
  </p:sldMasterIdLst>
  <p:sldIdLst>
    <p:sldId id="256" r:id="rId6"/>
    <p:sldId id="257" r:id="rId7"/>
    <p:sldId id="258" r:id="rId8"/>
    <p:sldId id="260" r:id="rId9"/>
    <p:sldId id="261" r:id="rId10"/>
    <p:sldId id="262" r:id="rId11"/>
    <p:sldId id="263" r:id="rId12"/>
    <p:sldId id="264" r:id="rId13"/>
    <p:sldId id="273" r:id="rId14"/>
    <p:sldId id="270" r:id="rId15"/>
    <p:sldId id="276" r:id="rId16"/>
    <p:sldId id="283" r:id="rId17"/>
    <p:sldId id="28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600"/>
    <a:srgbClr val="EFF96B"/>
    <a:srgbClr val="C496E6"/>
    <a:srgbClr val="9846D6"/>
    <a:srgbClr val="28E11F"/>
    <a:srgbClr val="2B1B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90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50;&#1091;&#1088;&#1089;&#1082;%20&#1090;&#1077;&#1093;&#1085;&#1080;&#1082;&#1091;&#1084;%20&#1089;&#1074;&#1103;&#1079;&#1080;\&#1092;&#1080;&#1085;&#1072;&#1085;&#1089;&#1086;&#1074;&#1099;&#1077;%20&#1088;&#1072;&#1089;&#1095;&#1105;&#1090;&#1099;%20Start%20Toda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WSR%202021\&#1092;&#1080;&#1085;&#1072;&#1085;&#1089;&#1086;&#1074;&#1099;&#1077;%20&#1088;&#1072;&#1089;&#1095;&#1105;&#1090;&#1099;%20&#1057;&#1099;&#1088;&#1085;&#1099;&#1081;%20&#1076;&#1086;&#1084;%20&#1061;&#1072;&#1088;&#1051;&#1080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WSR%202021\&#1092;&#1080;&#1085;&#1072;&#1085;&#1089;&#1086;&#1074;&#1099;&#1077;%20&#1088;&#1072;&#1089;&#1095;&#1105;&#1090;&#1099;%20&#1057;&#1099;&#1088;&#1085;&#1099;&#1081;%20&#1076;&#1086;&#1084;%20&#1061;&#1072;&#1088;&#1051;&#1080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WSR%202021\&#1092;&#1080;&#1085;&#1072;&#1085;&#1089;&#1086;&#1074;&#1099;&#1077;%20&#1088;&#1072;&#1089;&#1095;&#1105;&#1090;&#1099;%20&#1057;&#1099;&#1088;&#1085;&#1099;&#1081;%20&#1076;&#1086;&#1084;%20&#1061;&#1072;&#1088;&#1051;&#1080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WSR%202021\&#1092;&#1080;&#1085;&#1072;&#1085;&#1089;&#1086;&#1074;&#1099;&#1077;%20&#1088;&#1072;&#1089;&#1095;&#1105;&#1090;&#1099;%20&#1057;&#1099;&#1088;&#1085;&#1099;&#1081;%20&#1076;&#1086;&#1084;%20&#1061;&#1072;&#1088;&#1051;&#108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5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gradFill>
          <a:gsLst>
            <a:gs pos="0">
              <a:schemeClr val="accent4">
                <a:lumMod val="75000"/>
              </a:schemeClr>
            </a:gs>
            <a:gs pos="55000">
              <a:srgbClr val="FFFF00"/>
            </a:gs>
            <a:gs pos="20000">
              <a:srgbClr val="FFC000"/>
            </a:gs>
            <a:gs pos="87000">
              <a:schemeClr val="accent4">
                <a:lumMod val="20000"/>
                <a:lumOff val="80000"/>
              </a:schemeClr>
            </a:gs>
          </a:gsLst>
          <a:lin ang="5400000" scaled="1"/>
        </a:gradFill>
        <a:ln>
          <a:solidFill>
            <a:schemeClr val="bg1">
              <a:lumMod val="50000"/>
            </a:schemeClr>
          </a:solidFill>
        </a:ln>
        <a:effectLst/>
        <a:sp3d>
          <a:contourClr>
            <a:schemeClr val="bg1">
              <a:lumMod val="50000"/>
            </a:schemeClr>
          </a:contourClr>
        </a:sp3d>
      </c:spPr>
    </c:sideWall>
    <c:backWall>
      <c:thickness val="0"/>
      <c:spPr>
        <a:gradFill>
          <a:gsLst>
            <a:gs pos="0">
              <a:schemeClr val="accent4">
                <a:lumMod val="75000"/>
              </a:schemeClr>
            </a:gs>
            <a:gs pos="55000">
              <a:srgbClr val="FFFF00"/>
            </a:gs>
            <a:gs pos="20000">
              <a:srgbClr val="FFC000"/>
            </a:gs>
            <a:gs pos="87000">
              <a:schemeClr val="accent4">
                <a:lumMod val="20000"/>
                <a:lumOff val="80000"/>
              </a:schemeClr>
            </a:gs>
          </a:gsLst>
          <a:lin ang="5400000" scaled="1"/>
        </a:gradFill>
        <a:ln>
          <a:solidFill>
            <a:schemeClr val="bg1">
              <a:lumMod val="50000"/>
            </a:schemeClr>
          </a:solidFill>
        </a:ln>
        <a:effectLst/>
        <a:sp3d>
          <a:contourClr>
            <a:schemeClr val="bg1">
              <a:lumMod val="50000"/>
            </a:schemeClr>
          </a:contourClr>
        </a:sp3d>
      </c:spPr>
    </c:backWall>
    <c:plotArea>
      <c:layout>
        <c:manualLayout>
          <c:layoutTarget val="inner"/>
          <c:xMode val="edge"/>
          <c:yMode val="edge"/>
          <c:x val="0.14535635904862745"/>
          <c:y val="0.13372447346520711"/>
          <c:w val="0.53118864778687824"/>
          <c:h val="0.5398502016516227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'лист 3'!$B$15:$B$16</c:f>
              <c:strCache>
                <c:ptCount val="2"/>
                <c:pt idx="0">
                  <c:v>1- й год</c:v>
                </c:pt>
                <c:pt idx="1">
                  <c:v>Объем производства, руб.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'лист 3'!$A$17:$A$28</c:f>
              <c:strCache>
                <c:ptCount val="12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  <c:pt idx="9">
                  <c:v>Июнь</c:v>
                </c:pt>
                <c:pt idx="10">
                  <c:v>Июль</c:v>
                </c:pt>
                <c:pt idx="11">
                  <c:v>Август</c:v>
                </c:pt>
              </c:strCache>
            </c:strRef>
          </c:cat>
          <c:val>
            <c:numRef>
              <c:f>'лист 3'!$B$17:$B$28</c:f>
              <c:numCache>
                <c:formatCode>General</c:formatCode>
                <c:ptCount val="12"/>
                <c:pt idx="0">
                  <c:v>645810</c:v>
                </c:pt>
                <c:pt idx="1">
                  <c:v>645810</c:v>
                </c:pt>
                <c:pt idx="2">
                  <c:v>645810</c:v>
                </c:pt>
                <c:pt idx="3">
                  <c:v>645810</c:v>
                </c:pt>
                <c:pt idx="4">
                  <c:v>645810</c:v>
                </c:pt>
                <c:pt idx="5">
                  <c:v>645810</c:v>
                </c:pt>
                <c:pt idx="6">
                  <c:v>645810</c:v>
                </c:pt>
                <c:pt idx="7">
                  <c:v>710391</c:v>
                </c:pt>
                <c:pt idx="8">
                  <c:v>774972</c:v>
                </c:pt>
                <c:pt idx="9">
                  <c:v>839553</c:v>
                </c:pt>
                <c:pt idx="10">
                  <c:v>904134</c:v>
                </c:pt>
                <c:pt idx="11">
                  <c:v>968715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73-4EF5-AFF6-98AFA68E0CE7}"/>
            </c:ext>
          </c:extLst>
        </c:ser>
        <c:ser>
          <c:idx val="1"/>
          <c:order val="1"/>
          <c:tx>
            <c:strRef>
              <c:f>'лист 3'!$C$15:$C$16</c:f>
              <c:strCache>
                <c:ptCount val="2"/>
                <c:pt idx="0">
                  <c:v>1- й год</c:v>
                </c:pt>
                <c:pt idx="1">
                  <c:v>Затраты на производство, руб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  <a:sp3d/>
          </c:spPr>
          <c:invertIfNegative val="0"/>
          <c:cat>
            <c:strRef>
              <c:f>'лист 3'!$A$17:$A$28</c:f>
              <c:strCache>
                <c:ptCount val="12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  <c:pt idx="9">
                  <c:v>Июнь</c:v>
                </c:pt>
                <c:pt idx="10">
                  <c:v>Июль</c:v>
                </c:pt>
                <c:pt idx="11">
                  <c:v>Август</c:v>
                </c:pt>
              </c:strCache>
            </c:strRef>
          </c:cat>
          <c:val>
            <c:numRef>
              <c:f>'лист 3'!$C$17:$C$28</c:f>
              <c:numCache>
                <c:formatCode>General</c:formatCode>
                <c:ptCount val="12"/>
                <c:pt idx="0">
                  <c:v>496780</c:v>
                </c:pt>
                <c:pt idx="1">
                  <c:v>496780</c:v>
                </c:pt>
                <c:pt idx="2">
                  <c:v>496780</c:v>
                </c:pt>
                <c:pt idx="3">
                  <c:v>496780</c:v>
                </c:pt>
                <c:pt idx="4">
                  <c:v>496780</c:v>
                </c:pt>
                <c:pt idx="5">
                  <c:v>496780</c:v>
                </c:pt>
                <c:pt idx="6">
                  <c:v>496780</c:v>
                </c:pt>
                <c:pt idx="7">
                  <c:v>546458</c:v>
                </c:pt>
                <c:pt idx="8">
                  <c:v>596136</c:v>
                </c:pt>
                <c:pt idx="9">
                  <c:v>645814</c:v>
                </c:pt>
                <c:pt idx="10">
                  <c:v>695492</c:v>
                </c:pt>
                <c:pt idx="11">
                  <c:v>745170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C73-4EF5-AFF6-98AFA68E0CE7}"/>
            </c:ext>
          </c:extLst>
        </c:ser>
        <c:ser>
          <c:idx val="2"/>
          <c:order val="2"/>
          <c:tx>
            <c:strRef>
              <c:f>'лист 3'!$D$15:$D$16</c:f>
              <c:strCache>
                <c:ptCount val="2"/>
                <c:pt idx="0">
                  <c:v>2 -й год</c:v>
                </c:pt>
                <c:pt idx="1">
                  <c:v>Объем производства, руб.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  <a:sp3d/>
          </c:spPr>
          <c:invertIfNegative val="0"/>
          <c:cat>
            <c:strRef>
              <c:f>'лист 3'!$A$17:$A$28</c:f>
              <c:strCache>
                <c:ptCount val="12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  <c:pt idx="9">
                  <c:v>Июнь</c:v>
                </c:pt>
                <c:pt idx="10">
                  <c:v>Июль</c:v>
                </c:pt>
                <c:pt idx="11">
                  <c:v>Август</c:v>
                </c:pt>
              </c:strCache>
            </c:strRef>
          </c:cat>
          <c:val>
            <c:numRef>
              <c:f>'лист 3'!$D$17:$D$28</c:f>
              <c:numCache>
                <c:formatCode>General</c:formatCode>
                <c:ptCount val="12"/>
                <c:pt idx="0">
                  <c:v>968715</c:v>
                </c:pt>
                <c:pt idx="1">
                  <c:v>968715</c:v>
                </c:pt>
                <c:pt idx="2">
                  <c:v>968715</c:v>
                </c:pt>
                <c:pt idx="3">
                  <c:v>968715</c:v>
                </c:pt>
                <c:pt idx="4">
                  <c:v>968715</c:v>
                </c:pt>
                <c:pt idx="5">
                  <c:v>968715</c:v>
                </c:pt>
                <c:pt idx="6">
                  <c:v>968715</c:v>
                </c:pt>
                <c:pt idx="7">
                  <c:v>1033296</c:v>
                </c:pt>
                <c:pt idx="8">
                  <c:v>1097877</c:v>
                </c:pt>
                <c:pt idx="9">
                  <c:v>1162458</c:v>
                </c:pt>
                <c:pt idx="10">
                  <c:v>1227039</c:v>
                </c:pt>
                <c:pt idx="11">
                  <c:v>1291620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73-4EF5-AFF6-98AFA68E0CE7}"/>
            </c:ext>
          </c:extLst>
        </c:ser>
        <c:ser>
          <c:idx val="3"/>
          <c:order val="3"/>
          <c:tx>
            <c:strRef>
              <c:f>'лист 3'!$E$15:$E$16</c:f>
              <c:strCache>
                <c:ptCount val="2"/>
                <c:pt idx="0">
                  <c:v>2 -й год</c:v>
                </c:pt>
                <c:pt idx="1">
                  <c:v>Затраты на производство, руб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  <a:sp3d/>
          </c:spPr>
          <c:invertIfNegative val="0"/>
          <c:cat>
            <c:strRef>
              <c:f>'лист 3'!$A$17:$A$28</c:f>
              <c:strCache>
                <c:ptCount val="12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  <c:pt idx="9">
                  <c:v>Июнь</c:v>
                </c:pt>
                <c:pt idx="10">
                  <c:v>Июль</c:v>
                </c:pt>
                <c:pt idx="11">
                  <c:v>Август</c:v>
                </c:pt>
              </c:strCache>
            </c:strRef>
          </c:cat>
          <c:val>
            <c:numRef>
              <c:f>'лист 3'!$E$17:$E$28</c:f>
              <c:numCache>
                <c:formatCode>General</c:formatCode>
                <c:ptCount val="12"/>
                <c:pt idx="0">
                  <c:v>745170</c:v>
                </c:pt>
                <c:pt idx="1">
                  <c:v>745170</c:v>
                </c:pt>
                <c:pt idx="2">
                  <c:v>745170</c:v>
                </c:pt>
                <c:pt idx="3">
                  <c:v>745170</c:v>
                </c:pt>
                <c:pt idx="4">
                  <c:v>745170</c:v>
                </c:pt>
                <c:pt idx="5">
                  <c:v>745170</c:v>
                </c:pt>
                <c:pt idx="6">
                  <c:v>745170</c:v>
                </c:pt>
                <c:pt idx="7">
                  <c:v>794848</c:v>
                </c:pt>
                <c:pt idx="8">
                  <c:v>844526</c:v>
                </c:pt>
                <c:pt idx="9">
                  <c:v>894204</c:v>
                </c:pt>
                <c:pt idx="10">
                  <c:v>943882</c:v>
                </c:pt>
                <c:pt idx="11">
                  <c:v>993560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C73-4EF5-AFF6-98AFA68E0C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82559184"/>
        <c:axId val="497061040"/>
        <c:axId val="0"/>
      </c:bar3DChart>
      <c:catAx>
        <c:axId val="582559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97061040"/>
        <c:crosses val="autoZero"/>
        <c:auto val="1"/>
        <c:lblAlgn val="ctr"/>
        <c:lblOffset val="100"/>
        <c:noMultiLvlLbl val="0"/>
      </c:catAx>
      <c:valAx>
        <c:axId val="497061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 sz="1400" b="1" i="0" baseline="0" dirty="0">
                    <a:solidFill>
                      <a:sysClr val="windowText" lastClr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Объем производства, </a:t>
                </a:r>
                <a:r>
                  <a:rPr lang="ru-RU" sz="1400" b="1" i="0" baseline="0" dirty="0" err="1">
                    <a:solidFill>
                      <a:sysClr val="windowText" lastClr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руб</a:t>
                </a:r>
                <a:endParaRPr lang="ru-RU" sz="1400" b="1" dirty="0">
                  <a:solidFill>
                    <a:sysClr val="windowText" lastClr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2.8153543687253854E-2"/>
              <c:y val="0.1156158574973151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ru-RU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82559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004514036342791"/>
          <c:y val="0.15902276290288733"/>
          <c:w val="0.25132722397335566"/>
          <c:h val="0.641028332996836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>
        <a:alpha val="85000"/>
      </a:schemeClr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1-й год</a:t>
            </a:r>
          </a:p>
        </c:rich>
      </c:tx>
      <c:layout>
        <c:manualLayout>
          <c:xMode val="edge"/>
          <c:yMode val="edge"/>
          <c:x val="0.30358553829419971"/>
          <c:y val="0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'лист 4'!$B$2:$B$3</c:f>
              <c:strCache>
                <c:ptCount val="2"/>
                <c:pt idx="0">
                  <c:v>1-й год</c:v>
                </c:pt>
                <c:pt idx="1">
                  <c:v>Сумма, руб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explosion val="25"/>
          <c:dLbls>
            <c:dLbl>
              <c:idx val="4"/>
              <c:layout>
                <c:manualLayout>
                  <c:x val="-7.6661642880577432E-2"/>
                  <c:y val="-0.19426428109546953"/>
                </c:manualLayout>
              </c:layout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7C5-4C71-A496-B0FA518EA491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dLblPos val="bestFit"/>
            <c:showLegendKey val="1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'лист 4'!$A$4:$A$11</c:f>
              <c:strCache>
                <c:ptCount val="8"/>
                <c:pt idx="0">
                  <c:v>1. Регистрация</c:v>
                </c:pt>
                <c:pt idx="1">
                  <c:v>2. Реклама</c:v>
                </c:pt>
                <c:pt idx="2">
                  <c:v>3. Коммунальные платежи</c:v>
                </c:pt>
                <c:pt idx="3">
                  <c:v>4. Заработная плата с отчислениями на социальные нужды</c:v>
                </c:pt>
                <c:pt idx="4">
                  <c:v>5. Расходы на содержание транспорта</c:v>
                </c:pt>
                <c:pt idx="5">
                  <c:v>6. Материалы и сырье</c:v>
                </c:pt>
                <c:pt idx="6">
                  <c:v>7. Оборудование</c:v>
                </c:pt>
                <c:pt idx="7">
                  <c:v>8. Прочие расходы</c:v>
                </c:pt>
              </c:strCache>
            </c:strRef>
          </c:cat>
          <c:val>
            <c:numRef>
              <c:f>'лист 4'!$B$4:$B$11</c:f>
              <c:numCache>
                <c:formatCode>0.00</c:formatCode>
                <c:ptCount val="8"/>
                <c:pt idx="0">
                  <c:v>1550</c:v>
                </c:pt>
                <c:pt idx="1">
                  <c:v>18000</c:v>
                </c:pt>
                <c:pt idx="2">
                  <c:v>147000</c:v>
                </c:pt>
                <c:pt idx="3">
                  <c:v>1116000</c:v>
                </c:pt>
                <c:pt idx="4">
                  <c:v>112160</c:v>
                </c:pt>
                <c:pt idx="5">
                  <c:v>3600000</c:v>
                </c:pt>
                <c:pt idx="6">
                  <c:v>770056</c:v>
                </c:pt>
                <c:pt idx="7">
                  <c:v>196594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7C5-4C71-A496-B0FA518EA491}"/>
            </c:ext>
          </c:extLst>
        </c:ser>
        <c:ser>
          <c:idx val="1"/>
          <c:order val="1"/>
          <c:tx>
            <c:strRef>
              <c:f>'лист 4'!$C$2:$C$3</c:f>
              <c:strCache>
                <c:ptCount val="2"/>
                <c:pt idx="0">
                  <c:v>1-й год</c:v>
                </c:pt>
                <c:pt idx="1">
                  <c:v>Структура, %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'лист 4'!$A$4:$A$11</c:f>
              <c:strCache>
                <c:ptCount val="8"/>
                <c:pt idx="0">
                  <c:v>1. Регистрация</c:v>
                </c:pt>
                <c:pt idx="1">
                  <c:v>2. Реклама</c:v>
                </c:pt>
                <c:pt idx="2">
                  <c:v>3. Коммунальные платежи</c:v>
                </c:pt>
                <c:pt idx="3">
                  <c:v>4. Заработная плата с отчислениями на социальные нужды</c:v>
                </c:pt>
                <c:pt idx="4">
                  <c:v>5. Расходы на содержание транспорта</c:v>
                </c:pt>
                <c:pt idx="5">
                  <c:v>6. Материалы и сырье</c:v>
                </c:pt>
                <c:pt idx="6">
                  <c:v>7. Оборудование</c:v>
                </c:pt>
                <c:pt idx="7">
                  <c:v>8. Прочие расходы</c:v>
                </c:pt>
              </c:strCache>
            </c:strRef>
          </c:cat>
          <c:val>
            <c:numRef>
              <c:f>'лист 4'!$C$4:$C$11</c:f>
              <c:numCache>
                <c:formatCode>0.00</c:formatCode>
                <c:ptCount val="8"/>
                <c:pt idx="0">
                  <c:v>2.6000778345880805E-2</c:v>
                </c:pt>
                <c:pt idx="1">
                  <c:v>0.30194452272635774</c:v>
                </c:pt>
                <c:pt idx="2">
                  <c:v>2.4658802689319215</c:v>
                </c:pt>
                <c:pt idx="3">
                  <c:v>18.720560409034182</c:v>
                </c:pt>
                <c:pt idx="4">
                  <c:v>1.8814498704993494</c:v>
                </c:pt>
                <c:pt idx="5">
                  <c:v>60.388904545271551</c:v>
                </c:pt>
                <c:pt idx="6">
                  <c:v>12.917455077364897</c:v>
                </c:pt>
                <c:pt idx="7">
                  <c:v>3.297804527825865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7C5-4C71-A496-B0FA518EA49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71419783464567"/>
          <c:y val="1.9459867694158122E-2"/>
          <c:w val="0.3372330216535433"/>
          <c:h val="0.98054013230584192"/>
        </c:manualLayout>
      </c:layout>
      <c:overlay val="0"/>
      <c:spPr>
        <a:ln>
          <a:noFill/>
        </a:ln>
      </c:spPr>
    </c:legend>
    <c:plotVisOnly val="1"/>
    <c:dispBlanksAs val="gap"/>
    <c:showDLblsOverMax val="0"/>
  </c:chart>
  <c:spPr>
    <a:solidFill>
      <a:schemeClr val="accent1">
        <a:alpha val="56000"/>
      </a:schemeClr>
    </a:solidFill>
    <a:ln>
      <a:noFill/>
    </a:ln>
  </c:spPr>
  <c:txPr>
    <a:bodyPr/>
    <a:lstStyle/>
    <a:p>
      <a:pPr>
        <a:defRPr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2-й год</a:t>
            </a:r>
          </a:p>
        </c:rich>
      </c:tx>
      <c:layout>
        <c:manualLayout>
          <c:xMode val="edge"/>
          <c:yMode val="edge"/>
          <c:x val="0.40336963276467502"/>
          <c:y val="3.4075757383761292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773463888927892E-2"/>
          <c:y val="0.18316621198711691"/>
          <c:w val="0.95426712359493582"/>
          <c:h val="0.809647676107215"/>
        </c:manualLayout>
      </c:layout>
      <c:pie3DChart>
        <c:varyColors val="1"/>
        <c:ser>
          <c:idx val="0"/>
          <c:order val="0"/>
          <c:tx>
            <c:strRef>
              <c:f>'лист 4'!$D$2:$D$3</c:f>
              <c:strCache>
                <c:ptCount val="2"/>
                <c:pt idx="0">
                  <c:v>2-й год</c:v>
                </c:pt>
                <c:pt idx="1">
                  <c:v>Сумма, руб.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explosion val="25"/>
          <c:dLbls>
            <c:numFmt formatCode="0.00%" sourceLinked="0"/>
            <c:spPr>
              <a:noFill/>
              <a:ln>
                <a:noFill/>
              </a:ln>
              <a:effectLst/>
            </c:spPr>
            <c:showLegendKey val="1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'лист 4'!$D$4:$D$11</c:f>
              <c:numCache>
                <c:formatCode>0.00</c:formatCode>
                <c:ptCount val="8"/>
                <c:pt idx="0">
                  <c:v>0</c:v>
                </c:pt>
                <c:pt idx="1">
                  <c:v>21200</c:v>
                </c:pt>
                <c:pt idx="2">
                  <c:v>30000</c:v>
                </c:pt>
                <c:pt idx="3">
                  <c:v>1250000</c:v>
                </c:pt>
                <c:pt idx="4">
                  <c:v>112160</c:v>
                </c:pt>
                <c:pt idx="5">
                  <c:v>5400000</c:v>
                </c:pt>
                <c:pt idx="6">
                  <c:v>648000</c:v>
                </c:pt>
                <c:pt idx="7">
                  <c:v>194000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58-45DB-B44A-FA95994A982A}"/>
            </c:ext>
          </c:extLst>
        </c:ser>
        <c:ser>
          <c:idx val="1"/>
          <c:order val="1"/>
          <c:tx>
            <c:strRef>
              <c:f>'лист 4'!$E$2:$E$3</c:f>
              <c:strCache>
                <c:ptCount val="2"/>
                <c:pt idx="0">
                  <c:v>2-й год</c:v>
                </c:pt>
                <c:pt idx="1">
                  <c:v>Структура, %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'лист 4'!$E$4:$E$11</c:f>
              <c:numCache>
                <c:formatCode>0.00</c:formatCode>
                <c:ptCount val="8"/>
                <c:pt idx="0" formatCode="General">
                  <c:v>0</c:v>
                </c:pt>
                <c:pt idx="1">
                  <c:v>0.27693015090080675</c:v>
                </c:pt>
                <c:pt idx="2">
                  <c:v>0.39188228901057565</c:v>
                </c:pt>
                <c:pt idx="3">
                  <c:v>16.328428708773984</c:v>
                </c:pt>
                <c:pt idx="4">
                  <c:v>1.4651172511808719</c:v>
                </c:pt>
                <c:pt idx="5">
                  <c:v>70.53881202190361</c:v>
                </c:pt>
                <c:pt idx="6">
                  <c:v>8.4646574426284324</c:v>
                </c:pt>
                <c:pt idx="7">
                  <c:v>2.5341721356017222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C58-45DB-B44A-FA95994A982A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solidFill>
      <a:schemeClr val="accent1">
        <a:alpha val="56000"/>
      </a:schemeClr>
    </a:solidFill>
    <a:ln>
      <a:noFill/>
    </a:ln>
  </c:spPr>
  <c:txPr>
    <a:bodyPr/>
    <a:lstStyle/>
    <a:p>
      <a:pPr>
        <a:defRPr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инвестиций ИП "Сырный дом ХарЛи</a:t>
            </a:r>
          </a:p>
        </c:rich>
      </c:tx>
      <c:overlay val="0"/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'лист 2'!$A$3</c:f>
              <c:strCache>
                <c:ptCount val="1"/>
                <c:pt idx="0">
                  <c:v>инвестиции, 1-го года, тыс. руб.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cat>
            <c:strRef>
              <c:f>'лист 2'!$B$2:$M$2</c:f>
              <c:strCache>
                <c:ptCount val="12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  <c:pt idx="9">
                  <c:v>июнь</c:v>
                </c:pt>
                <c:pt idx="10">
                  <c:v>июль</c:v>
                </c:pt>
                <c:pt idx="11">
                  <c:v>август</c:v>
                </c:pt>
              </c:strCache>
            </c:strRef>
          </c:cat>
          <c:val>
            <c:numRef>
              <c:f>'лист 2'!$B$3:$M$3</c:f>
              <c:numCache>
                <c:formatCode>0</c:formatCode>
                <c:ptCount val="12"/>
                <c:pt idx="0">
                  <c:v>370</c:v>
                </c:pt>
                <c:pt idx="1">
                  <c:v>470</c:v>
                </c:pt>
                <c:pt idx="2">
                  <c:v>570</c:v>
                </c:pt>
                <c:pt idx="3">
                  <c:v>670</c:v>
                </c:pt>
                <c:pt idx="4">
                  <c:v>770</c:v>
                </c:pt>
                <c:pt idx="5">
                  <c:v>870</c:v>
                </c:pt>
                <c:pt idx="6">
                  <c:v>970</c:v>
                </c:pt>
                <c:pt idx="7">
                  <c:v>1070</c:v>
                </c:pt>
                <c:pt idx="8">
                  <c:v>1170</c:v>
                </c:pt>
                <c:pt idx="9">
                  <c:v>1270</c:v>
                </c:pt>
                <c:pt idx="10">
                  <c:v>1370</c:v>
                </c:pt>
                <c:pt idx="11">
                  <c:v>1470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FD1-466B-9339-5B8DDE392A01}"/>
            </c:ext>
          </c:extLst>
        </c:ser>
        <c:ser>
          <c:idx val="1"/>
          <c:order val="1"/>
          <c:tx>
            <c:strRef>
              <c:f>'лист 2'!$A$4</c:f>
              <c:strCache>
                <c:ptCount val="1"/>
                <c:pt idx="0">
                  <c:v>инвестиции, 2-го года, тыс. руб.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strRef>
              <c:f>'лист 2'!$B$2:$M$2</c:f>
              <c:strCache>
                <c:ptCount val="12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  <c:pt idx="9">
                  <c:v>июнь</c:v>
                </c:pt>
                <c:pt idx="10">
                  <c:v>июль</c:v>
                </c:pt>
                <c:pt idx="11">
                  <c:v>август</c:v>
                </c:pt>
              </c:strCache>
            </c:strRef>
          </c:cat>
          <c:val>
            <c:numRef>
              <c:f>'лист 2'!$B$4:$M$4</c:f>
              <c:numCache>
                <c:formatCode>0</c:formatCode>
                <c:ptCount val="12"/>
                <c:pt idx="0">
                  <c:v>150</c:v>
                </c:pt>
                <c:pt idx="1">
                  <c:v>450</c:v>
                </c:pt>
                <c:pt idx="2">
                  <c:v>750</c:v>
                </c:pt>
                <c:pt idx="3">
                  <c:v>1050</c:v>
                </c:pt>
                <c:pt idx="4">
                  <c:v>1350</c:v>
                </c:pt>
                <c:pt idx="5">
                  <c:v>1650</c:v>
                </c:pt>
                <c:pt idx="6">
                  <c:v>1950</c:v>
                </c:pt>
                <c:pt idx="7">
                  <c:v>2250</c:v>
                </c:pt>
                <c:pt idx="8">
                  <c:v>2550</c:v>
                </c:pt>
                <c:pt idx="9">
                  <c:v>2850</c:v>
                </c:pt>
                <c:pt idx="10">
                  <c:v>3150</c:v>
                </c:pt>
                <c:pt idx="11">
                  <c:v>3450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FD1-466B-9339-5B8DDE392A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/>
        <c:smooth val="0"/>
        <c:axId val="131123200"/>
        <c:axId val="140364032"/>
      </c:lineChart>
      <c:catAx>
        <c:axId val="1311232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40364032"/>
        <c:crosses val="autoZero"/>
        <c:auto val="1"/>
        <c:lblAlgn val="ctr"/>
        <c:lblOffset val="100"/>
        <c:noMultiLvlLbl val="0"/>
      </c:catAx>
      <c:valAx>
        <c:axId val="14036403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ru-RU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Сумма инвестиций</a:t>
                </a:r>
                <a:r>
                  <a:rPr lang="ru-RU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в тыс. руб</a:t>
                </a:r>
                <a:endParaRPr lang="ru-RU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2.284527518172378E-2"/>
              <c:y val="0.11677042960303539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crossAx val="131123200"/>
        <c:crosses val="autoZero"/>
        <c:crossBetween val="between"/>
      </c:valAx>
      <c:spPr>
        <a:gradFill>
          <a:gsLst>
            <a:gs pos="0">
              <a:srgbClr val="FFC000"/>
            </a:gs>
            <a:gs pos="50000">
              <a:srgbClr val="FFFF00"/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7000">
          <a:srgbClr val="FFC000">
            <a:lumMod val="100000"/>
          </a:srgbClr>
        </a:gs>
        <a:gs pos="62000">
          <a:srgbClr val="00B0F0">
            <a:lumMod val="74000"/>
            <a:lumOff val="26000"/>
          </a:srgbClr>
        </a:gs>
        <a:gs pos="93000">
          <a:schemeClr val="bg1"/>
        </a:gs>
      </a:gsLst>
      <a:lin ang="13200000" scaled="0"/>
      <a:tileRect/>
    </a:gradFill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освоения инвестиций</a:t>
            </a:r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'лист 2'!$A$11</c:f>
              <c:strCache>
                <c:ptCount val="1"/>
                <c:pt idx="0">
                  <c:v>Норма доходности, %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'лист 2'!$B$10:$Q$10</c:f>
              <c:numCache>
                <c:formatCode>General</c:formatCode>
                <c:ptCount val="16"/>
                <c:pt idx="0">
                  <c:v>370</c:v>
                </c:pt>
                <c:pt idx="1">
                  <c:v>470</c:v>
                </c:pt>
                <c:pt idx="2">
                  <c:v>570</c:v>
                </c:pt>
                <c:pt idx="3">
                  <c:v>670</c:v>
                </c:pt>
                <c:pt idx="4">
                  <c:v>770</c:v>
                </c:pt>
                <c:pt idx="5">
                  <c:v>870</c:v>
                </c:pt>
                <c:pt idx="6">
                  <c:v>970</c:v>
                </c:pt>
                <c:pt idx="7">
                  <c:v>1070</c:v>
                </c:pt>
                <c:pt idx="8">
                  <c:v>1170</c:v>
                </c:pt>
                <c:pt idx="9">
                  <c:v>1270</c:v>
                </c:pt>
                <c:pt idx="10">
                  <c:v>1370</c:v>
                </c:pt>
                <c:pt idx="11">
                  <c:v>1470</c:v>
                </c:pt>
                <c:pt idx="12">
                  <c:v>1570</c:v>
                </c:pt>
                <c:pt idx="13">
                  <c:v>1670</c:v>
                </c:pt>
                <c:pt idx="14">
                  <c:v>1770</c:v>
                </c:pt>
                <c:pt idx="15">
                  <c:v>1870</c:v>
                </c:pt>
              </c:numCache>
            </c:numRef>
          </c:cat>
          <c:val>
            <c:numRef>
              <c:f>'лист 2'!$B$11:$Q$11</c:f>
              <c:numCache>
                <c:formatCode>General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</c:v>
                </c:pt>
                <c:pt idx="4">
                  <c:v>10</c:v>
                </c:pt>
                <c:pt idx="5">
                  <c:v>15</c:v>
                </c:pt>
                <c:pt idx="6">
                  <c:v>20</c:v>
                </c:pt>
                <c:pt idx="7">
                  <c:v>25</c:v>
                </c:pt>
                <c:pt idx="8">
                  <c:v>30</c:v>
                </c:pt>
                <c:pt idx="9">
                  <c:v>35</c:v>
                </c:pt>
                <c:pt idx="10">
                  <c:v>40</c:v>
                </c:pt>
                <c:pt idx="11">
                  <c:v>45</c:v>
                </c:pt>
                <c:pt idx="12">
                  <c:v>50</c:v>
                </c:pt>
                <c:pt idx="13">
                  <c:v>55</c:v>
                </c:pt>
                <c:pt idx="14">
                  <c:v>60</c:v>
                </c:pt>
                <c:pt idx="15">
                  <c:v>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9CA-4B57-B6E9-E8A0F0D859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/>
        <c:smooth val="0"/>
        <c:axId val="38016512"/>
        <c:axId val="388078336"/>
      </c:lineChart>
      <c:catAx>
        <c:axId val="380165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900" b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ru-RU" sz="900" b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Сумма инвестиций, тыс. руб</a:t>
                </a:r>
              </a:p>
            </c:rich>
          </c:tx>
          <c:layout>
            <c:manualLayout>
              <c:xMode val="edge"/>
              <c:yMode val="edge"/>
              <c:x val="0.35070383126154703"/>
              <c:y val="0.92159175300604168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388078336"/>
        <c:crosses val="autoZero"/>
        <c:auto val="1"/>
        <c:lblAlgn val="ctr"/>
        <c:lblOffset val="100"/>
        <c:noMultiLvlLbl val="0"/>
      </c:catAx>
      <c:valAx>
        <c:axId val="38807833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ru-RU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Норма доходности, </a:t>
                </a:r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</a:t>
                </a:r>
                <a:endParaRPr lang="ru-RU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1.032742761092389E-2"/>
              <c:y val="0.3784925945749537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38016512"/>
        <c:crosses val="autoZero"/>
        <c:crossBetween val="between"/>
      </c:valAx>
      <c:spPr>
        <a:gradFill flip="none" rotWithShape="1">
          <a:gsLst>
            <a:gs pos="7000">
              <a:srgbClr val="FFC000">
                <a:lumMod val="100000"/>
              </a:srgbClr>
            </a:gs>
            <a:gs pos="62000">
              <a:srgbClr val="FFFF00"/>
            </a:gs>
            <a:gs pos="93000">
              <a:schemeClr val="bg1"/>
            </a:gs>
          </a:gsLst>
          <a:lin ang="5400000" scaled="1"/>
          <a:tileRect/>
        </a:gradFill>
      </c:spPr>
    </c:plotArea>
    <c:legend>
      <c:legendPos val="r"/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gradFill>
      <a:gsLst>
        <a:gs pos="7000">
          <a:srgbClr val="FFC000">
            <a:lumMod val="100000"/>
          </a:srgbClr>
        </a:gs>
        <a:gs pos="62000">
          <a:srgbClr val="00B0F0">
            <a:lumMod val="74000"/>
            <a:lumOff val="26000"/>
          </a:srgbClr>
        </a:gs>
        <a:gs pos="97000">
          <a:srgbClr val="FFC000">
            <a:alpha val="89000"/>
            <a:lumMod val="30000"/>
            <a:lumOff val="70000"/>
          </a:srgbClr>
        </a:gs>
      </a:gsLst>
      <a:lin ang="13200000" scaled="0"/>
    </a:gradFill>
  </c:sp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08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991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618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545" y="222195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1545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4040188" cy="304801"/>
          </a:xfrm>
          <a:solidFill>
            <a:schemeClr val="accent5">
              <a:lumMod val="20000"/>
              <a:lumOff val="80000"/>
              <a:alpha val="39000"/>
            </a:schemeClr>
          </a:solidFill>
        </p:spPr>
        <p:txBody>
          <a:bodyPr tIns="320040" anchor="b">
            <a:noAutofit/>
          </a:bodyPr>
          <a:lstStyle>
            <a:lvl1pPr marL="0" indent="0">
              <a:buNone/>
              <a:defRPr sz="1800" b="1" cap="all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4040188" cy="4068763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57400"/>
            <a:ext cx="4041775" cy="40687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2"/>
          </p:nvPr>
        </p:nvSpPr>
        <p:spPr>
          <a:xfrm>
            <a:off x="4648200" y="1752601"/>
            <a:ext cx="4040188" cy="304801"/>
          </a:xfrm>
          <a:solidFill>
            <a:schemeClr val="accent5">
              <a:lumMod val="20000"/>
              <a:lumOff val="80000"/>
              <a:alpha val="39000"/>
            </a:schemeClr>
          </a:solidFill>
        </p:spPr>
        <p:txBody>
          <a:bodyPr tIns="320040" anchor="b">
            <a:noAutofit/>
          </a:bodyPr>
          <a:lstStyle>
            <a:lvl1pPr marL="0" indent="0">
              <a:buNone/>
              <a:defRPr sz="1800" b="1" cap="all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35555">
                    <a:lumMod val="75000"/>
                  </a:srgbClr>
                </a:solidFill>
              </a:rPr>
              <a:t>Copyright 2009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E5428-0538-4901-A50B-7930C1440CED}" type="slidenum">
              <a:rPr lang="en-US">
                <a:solidFill>
                  <a:srgbClr val="F35555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3555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660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09600" y="809400"/>
            <a:ext cx="8229600" cy="63976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954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35555">
                    <a:lumMod val="75000"/>
                  </a:srgbClr>
                </a:solidFill>
              </a:rPr>
              <a:t>Copyright 2009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45157-EF62-4EBC-8CE8-02C065936510}" type="slidenum">
              <a:rPr lang="en-US">
                <a:solidFill>
                  <a:srgbClr val="F35555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3555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3591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545" y="222195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1545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8859B-733F-4B90-96B2-F7BFA16916E8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E3A0F-980B-45CF-9482-4A0246C344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82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35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043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305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964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925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698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602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521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6B86D-5F62-4306-AAE8-A22AFF91EA7E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293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5138" y="884238"/>
            <a:ext cx="82296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24000"/>
            <a:ext cx="8229600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42088"/>
            <a:ext cx="2895600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srgbClr val="F35555">
                    <a:lumMod val="75000"/>
                  </a:srgbClr>
                </a:solidFill>
              </a:rPr>
              <a:t>Copyright 2009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542088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C684B5-15BE-4BDB-9FD5-47B19153C385}" type="slidenum">
              <a:rPr lang="en-US">
                <a:solidFill>
                  <a:srgbClr val="F35555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35555">
                  <a:lumMod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46101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defRPr sz="3200" kern="1200">
          <a:solidFill>
            <a:srgbClr val="461010"/>
          </a:solidFill>
          <a:latin typeface="+mn-lt"/>
          <a:ea typeface="+mn-ea"/>
          <a:cs typeface="+mn-cs"/>
        </a:defRPr>
      </a:lvl1pPr>
      <a:lvl2pPr marL="627063" indent="-169863"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buChar char="•"/>
        <a:defRPr sz="2800" kern="1200">
          <a:solidFill>
            <a:srgbClr val="461010"/>
          </a:solidFill>
          <a:latin typeface="+mn-lt"/>
          <a:ea typeface="+mn-ea"/>
          <a:cs typeface="+mn-cs"/>
        </a:defRPr>
      </a:lvl2pPr>
      <a:lvl3pPr marL="1030288" indent="-115888"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buChar char="•"/>
        <a:defRPr sz="2400" kern="1200">
          <a:solidFill>
            <a:srgbClr val="461010"/>
          </a:solidFill>
          <a:latin typeface="+mn-lt"/>
          <a:ea typeface="+mn-ea"/>
          <a:cs typeface="+mn-cs"/>
        </a:defRPr>
      </a:lvl3pPr>
      <a:lvl4pPr marL="1482725" indent="-111125"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buChar char="•"/>
        <a:defRPr sz="2000" kern="1200">
          <a:solidFill>
            <a:srgbClr val="461010"/>
          </a:solidFill>
          <a:latin typeface="+mn-lt"/>
          <a:ea typeface="+mn-ea"/>
          <a:cs typeface="+mn-cs"/>
        </a:defRPr>
      </a:lvl4pPr>
      <a:lvl5pPr marL="1944688" indent="-115888"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buChar char="•"/>
        <a:defRPr sz="2000" kern="1200">
          <a:solidFill>
            <a:srgbClr val="46101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5138" y="884238"/>
            <a:ext cx="82296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24000"/>
            <a:ext cx="8229600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42088"/>
            <a:ext cx="2895600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srgbClr val="F35555">
                    <a:lumMod val="75000"/>
                  </a:srgbClr>
                </a:solidFill>
              </a:rPr>
              <a:t>Copyright 2009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542088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C684B5-15BE-4BDB-9FD5-47B19153C385}" type="slidenum">
              <a:rPr lang="en-US">
                <a:solidFill>
                  <a:srgbClr val="F35555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35555">
                  <a:lumMod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46101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defRPr sz="3200" kern="1200">
          <a:solidFill>
            <a:srgbClr val="461010"/>
          </a:solidFill>
          <a:latin typeface="+mn-lt"/>
          <a:ea typeface="+mn-ea"/>
          <a:cs typeface="+mn-cs"/>
        </a:defRPr>
      </a:lvl1pPr>
      <a:lvl2pPr marL="627063" indent="-169863"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buChar char="•"/>
        <a:defRPr sz="2800" kern="1200">
          <a:solidFill>
            <a:srgbClr val="461010"/>
          </a:solidFill>
          <a:latin typeface="+mn-lt"/>
          <a:ea typeface="+mn-ea"/>
          <a:cs typeface="+mn-cs"/>
        </a:defRPr>
      </a:lvl2pPr>
      <a:lvl3pPr marL="1030288" indent="-115888"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buChar char="•"/>
        <a:defRPr sz="2400" kern="1200">
          <a:solidFill>
            <a:srgbClr val="461010"/>
          </a:solidFill>
          <a:latin typeface="+mn-lt"/>
          <a:ea typeface="+mn-ea"/>
          <a:cs typeface="+mn-cs"/>
        </a:defRPr>
      </a:lvl3pPr>
      <a:lvl4pPr marL="1482725" indent="-111125"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buChar char="•"/>
        <a:defRPr sz="2000" kern="1200">
          <a:solidFill>
            <a:srgbClr val="461010"/>
          </a:solidFill>
          <a:latin typeface="+mn-lt"/>
          <a:ea typeface="+mn-ea"/>
          <a:cs typeface="+mn-cs"/>
        </a:defRPr>
      </a:lvl4pPr>
      <a:lvl5pPr marL="1944688" indent="-115888"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buChar char="•"/>
        <a:defRPr sz="2000" kern="1200">
          <a:solidFill>
            <a:srgbClr val="46101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0B425B-6B19-458D-ACF0-2FCEAD578888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10/25/2021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9748BE-3BED-4461-A043-1F7A4D95847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nv-lab.ru/catalog_info.php?ID=1930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03648" y="1459586"/>
            <a:ext cx="8496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Модуль 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G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 1: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Финансовые показатели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40984" y="2936914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Команда «Рокфор»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F706957-5D3A-4E86-9F7D-3CB5BAD9D84B}"/>
              </a:ext>
            </a:extLst>
          </p:cNvPr>
          <p:cNvSpPr/>
          <p:nvPr/>
        </p:nvSpPr>
        <p:spPr>
          <a:xfrm>
            <a:off x="3654152" y="407707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</a:t>
            </a:r>
            <a:r>
              <a:rPr lang="ru-RU" sz="4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Харланова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</a:t>
            </a:r>
          </a:p>
          <a:p>
            <a:pPr algn="ctr"/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Литвинов Никита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1E46FB7-8A36-4B72-9F2A-E5FD0E5293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062" y="54408"/>
            <a:ext cx="1801426" cy="147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775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819425C-B9DE-4B5F-A253-5E6D89B5F29C}"/>
              </a:ext>
            </a:extLst>
          </p:cNvPr>
          <p:cNvSpPr/>
          <p:nvPr/>
        </p:nvSpPr>
        <p:spPr>
          <a:xfrm>
            <a:off x="1475656" y="1779638"/>
            <a:ext cx="7272808" cy="3298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4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Кп</a:t>
            </a: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ΣМП / РП, 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где МП-сумма маржинальной прибыли (сумма покрытия), руб.;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РП- выручка реализации продукции, руб.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1-й год Кп1 = 6 504 360 / 7 749 720 = 0,84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2-й год Кп2 = 10 619 220 /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11624580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0,91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E984B09-7814-4128-9C9E-8D6ABA82AB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01048"/>
            <a:ext cx="1801426" cy="147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7145996-A1EA-4B84-B898-20562DEEA00A}"/>
              </a:ext>
            </a:extLst>
          </p:cNvPr>
          <p:cNvSpPr/>
          <p:nvPr/>
        </p:nvSpPr>
        <p:spPr>
          <a:xfrm>
            <a:off x="1115616" y="2132856"/>
            <a:ext cx="7812868" cy="3497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ПЛ= ΣМП/П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МП- сумма покрытия;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 – чистая прибыль.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1-й год ПЛ 1 = 6504360 / 1788360 = 3,64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2 -й год ПЛ 2 = 10619220 / 3969220 = 2,68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5F7872E-4169-4664-B78C-266F9CB91F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7058" y="188640"/>
            <a:ext cx="1801426" cy="147859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74DB560-4C37-431A-A44B-C49387C7CA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2623"/>
              </p:ext>
            </p:extLst>
          </p:nvPr>
        </p:nvGraphicFramePr>
        <p:xfrm>
          <a:off x="1475656" y="2276872"/>
          <a:ext cx="6552727" cy="3277351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{1FECB4D8-DB02-4DC6-A0A2-4F2EBAE1DC90}</a:tableStyleId>
              </a:tblPr>
              <a:tblGrid>
                <a:gridCol w="4320480">
                  <a:extLst>
                    <a:ext uri="{9D8B030D-6E8A-4147-A177-3AD203B41FA5}">
                      <a16:colId xmlns:a16="http://schemas.microsoft.com/office/drawing/2014/main" val="658008207"/>
                    </a:ext>
                  </a:extLst>
                </a:gridCol>
                <a:gridCol w="1132154">
                  <a:extLst>
                    <a:ext uri="{9D8B030D-6E8A-4147-A177-3AD203B41FA5}">
                      <a16:colId xmlns:a16="http://schemas.microsoft.com/office/drawing/2014/main" val="3832565927"/>
                    </a:ext>
                  </a:extLst>
                </a:gridCol>
                <a:gridCol w="1100093">
                  <a:extLst>
                    <a:ext uri="{9D8B030D-6E8A-4147-A177-3AD203B41FA5}">
                      <a16:colId xmlns:a16="http://schemas.microsoft.com/office/drawing/2014/main" val="2125730627"/>
                    </a:ext>
                  </a:extLst>
                </a:gridCol>
              </a:tblGrid>
              <a:tr h="496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Показатели</a:t>
                      </a:r>
                      <a:endParaRPr lang="ru-RU" sz="3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1-й год</a:t>
                      </a:r>
                      <a:endParaRPr lang="ru-RU" sz="3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2-й год</a:t>
                      </a:r>
                      <a:endParaRPr lang="ru-RU" sz="3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95414012"/>
                  </a:ext>
                </a:extLst>
              </a:tr>
              <a:tr h="467682">
                <a:tc>
                  <a:txBody>
                    <a:bodyPr/>
                    <a:lstStyle/>
                    <a:p>
                      <a:pPr indent="127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Доход (выручка), руб.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7749720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11624580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965136051"/>
                  </a:ext>
                </a:extLst>
              </a:tr>
              <a:tr h="461436">
                <a:tc>
                  <a:txBody>
                    <a:bodyPr/>
                    <a:lstStyle/>
                    <a:p>
                      <a:pPr indent="127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Расход, руб.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5961360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7655360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4434959"/>
                  </a:ext>
                </a:extLst>
              </a:tr>
              <a:tr h="461436">
                <a:tc>
                  <a:txBody>
                    <a:bodyPr/>
                    <a:lstStyle/>
                    <a:p>
                      <a:pPr indent="127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Прибыль до налогообложения, руб.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1788360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3969220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583577383"/>
                  </a:ext>
                </a:extLst>
              </a:tr>
              <a:tr h="461436">
                <a:tc>
                  <a:txBody>
                    <a:bodyPr/>
                    <a:lstStyle/>
                    <a:p>
                      <a:pPr indent="127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Налоги УСН 15% (доходы - расходы), руб.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268254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595383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189880266"/>
                  </a:ext>
                </a:extLst>
              </a:tr>
              <a:tr h="467682">
                <a:tc>
                  <a:txBody>
                    <a:bodyPr/>
                    <a:lstStyle/>
                    <a:p>
                      <a:pPr indent="127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Чистая прибыль, руб.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1520106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3373837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843211808"/>
                  </a:ext>
                </a:extLst>
              </a:tr>
              <a:tr h="461436">
                <a:tc>
                  <a:txBody>
                    <a:bodyPr/>
                    <a:lstStyle/>
                    <a:p>
                      <a:pPr indent="127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Рентабельность, %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25,50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44,07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816657731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1FF65D22-A41A-4F12-AEE6-CE983CF548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1700808"/>
            <a:ext cx="856195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27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Распределение прибыли ИП «Сырный дом </a:t>
            </a:r>
            <a:r>
              <a:rPr kumimoji="0" lang="ru-RU" altLang="ru-RU" sz="24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ХарЛи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»</a:t>
            </a:r>
            <a:endParaRPr kumimoji="0" lang="ru-RU" altLang="ru-RU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39722A0-869F-48E2-9183-BFFA69088D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062" y="54408"/>
            <a:ext cx="1801426" cy="147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498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583ADAF-9598-42EC-8647-2BDFDF83A4CD}"/>
              </a:ext>
            </a:extLst>
          </p:cNvPr>
          <p:cNvSpPr txBox="1"/>
          <p:nvPr/>
        </p:nvSpPr>
        <p:spPr>
          <a:xfrm>
            <a:off x="971600" y="4797152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Спасибо за внимание!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284D086-ADE3-4D12-BBC0-E9B3A9CB95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692697"/>
            <a:ext cx="5112568" cy="4196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109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1124744"/>
            <a:ext cx="6912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Планируемый объём производства и затрат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5DCCFFDC-3D8E-466F-82CF-28BB51593E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9751201"/>
              </p:ext>
            </p:extLst>
          </p:nvPr>
        </p:nvGraphicFramePr>
        <p:xfrm>
          <a:off x="1187624" y="2636912"/>
          <a:ext cx="7704856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D1C2AC8-C52C-47FC-B4B7-57ADD61C76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062" y="54408"/>
            <a:ext cx="1801426" cy="147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743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EB22625-B514-4EA7-8A7A-45018980AD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96471"/>
              </p:ext>
            </p:extLst>
          </p:nvPr>
        </p:nvGraphicFramePr>
        <p:xfrm>
          <a:off x="611560" y="1124744"/>
          <a:ext cx="7668852" cy="4968547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4880612">
                  <a:extLst>
                    <a:ext uri="{9D8B030D-6E8A-4147-A177-3AD203B41FA5}">
                      <a16:colId xmlns:a16="http://schemas.microsoft.com/office/drawing/2014/main" val="3571736977"/>
                    </a:ext>
                  </a:extLst>
                </a:gridCol>
                <a:gridCol w="1013616">
                  <a:extLst>
                    <a:ext uri="{9D8B030D-6E8A-4147-A177-3AD203B41FA5}">
                      <a16:colId xmlns:a16="http://schemas.microsoft.com/office/drawing/2014/main" val="1179448031"/>
                    </a:ext>
                  </a:extLst>
                </a:gridCol>
                <a:gridCol w="676009">
                  <a:extLst>
                    <a:ext uri="{9D8B030D-6E8A-4147-A177-3AD203B41FA5}">
                      <a16:colId xmlns:a16="http://schemas.microsoft.com/office/drawing/2014/main" val="1763035669"/>
                    </a:ext>
                  </a:extLst>
                </a:gridCol>
                <a:gridCol w="1098615">
                  <a:extLst>
                    <a:ext uri="{9D8B030D-6E8A-4147-A177-3AD203B41FA5}">
                      <a16:colId xmlns:a16="http://schemas.microsoft.com/office/drawing/2014/main" val="4182331270"/>
                    </a:ext>
                  </a:extLst>
                </a:gridCol>
              </a:tblGrid>
              <a:tr h="242729">
                <a:tc gridSpan="4"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Необходимое оборудование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230780"/>
                  </a:ext>
                </a:extLst>
              </a:tr>
              <a:tr h="577663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Наименование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Стоимость ед., руб.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К-во, шт.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Стоимость всего, руб.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3433631235"/>
                  </a:ext>
                </a:extLst>
              </a:tr>
              <a:tr h="377105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1. Сыроварня на 500 литров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370 </a:t>
                      </a:r>
                      <a:r>
                        <a:rPr lang="en-US" sz="1100" dirty="0"/>
                        <a:t>000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/>
                        <a:t>1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370 000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4194491285"/>
                  </a:ext>
                </a:extLst>
              </a:tr>
              <a:tr h="377105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/>
                        <a:t>2</a:t>
                      </a:r>
                      <a:r>
                        <a:rPr lang="ru-RU" sz="1100" dirty="0"/>
                        <a:t>. Сплит-система и увлажнитель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48 000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1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48 000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990779641"/>
                  </a:ext>
                </a:extLst>
              </a:tr>
              <a:tr h="3771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/>
                        <a:t>3.Холодильная камера </a:t>
                      </a:r>
                      <a:r>
                        <a:rPr lang="ru-RU" sz="1100" dirty="0" err="1"/>
                        <a:t>Polair</a:t>
                      </a:r>
                      <a:r>
                        <a:rPr lang="ru-RU" sz="1100" dirty="0"/>
                        <a:t> КХН-11.75 (2560х2560х2200 мм)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148 272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/>
                        <a:t>1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148 272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2258667196"/>
                  </a:ext>
                </a:extLst>
              </a:tr>
              <a:tr h="377105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4. </a:t>
                      </a:r>
                      <a:r>
                        <a:rPr lang="ru-RU" sz="1100" u="none" dirty="0" err="1"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pH</a:t>
                      </a:r>
                      <a:r>
                        <a:rPr lang="ru-RU" sz="1100" u="none" dirty="0"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-метр KL-03 (II)</a:t>
                      </a:r>
                      <a:endParaRPr lang="ru-RU" sz="1100" u="none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1 984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1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1 984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2360367826"/>
                  </a:ext>
                </a:extLst>
              </a:tr>
              <a:tr h="377105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/>
                        <a:t>5. </a:t>
                      </a:r>
                      <a:r>
                        <a:rPr lang="ru-RU" sz="1100" dirty="0"/>
                        <a:t>Пресс для сыра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2 500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2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5 000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2076067403"/>
                  </a:ext>
                </a:extLst>
              </a:tr>
              <a:tr h="377105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6. Формы для сыра 3-4 кг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1 800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3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5 400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2200196608"/>
                  </a:ext>
                </a:extLst>
              </a:tr>
              <a:tr h="377105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7. Центробежный самовсасывающий насос </a:t>
                      </a:r>
                      <a:r>
                        <a:rPr lang="ru-RU" sz="1100" dirty="0" err="1"/>
                        <a:t>ОНЦс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58 400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1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58 400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3267690572"/>
                  </a:ext>
                </a:extLst>
              </a:tr>
              <a:tr h="377105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8. Лабораторные весы EK-i/EW-i AND с широким функционалом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25 000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2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50 000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253464935"/>
                  </a:ext>
                </a:extLst>
              </a:tr>
              <a:tr h="377105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9. Стеллаж для созревания сыра Стандарт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35 000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1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35 000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559587978"/>
                  </a:ext>
                </a:extLst>
              </a:tr>
              <a:tr h="377105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10. Стол технологический с ванной и сливом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48 000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1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48 000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3561450390"/>
                  </a:ext>
                </a:extLst>
              </a:tr>
              <a:tr h="377105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Итого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х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х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770 056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551555916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31BC14-0AEC-4F52-86C2-6B7D95726E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454" y="54408"/>
            <a:ext cx="1304034" cy="1070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136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7415867"/>
              </p:ext>
            </p:extLst>
          </p:nvPr>
        </p:nvGraphicFramePr>
        <p:xfrm>
          <a:off x="1000076" y="1908655"/>
          <a:ext cx="4291062" cy="4261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8737071"/>
              </p:ext>
            </p:extLst>
          </p:nvPr>
        </p:nvGraphicFramePr>
        <p:xfrm>
          <a:off x="5291138" y="1908655"/>
          <a:ext cx="3601342" cy="4261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DCD0569F-EFFE-4021-B328-C8FC913C34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664" y="1268760"/>
            <a:ext cx="64347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Структуру затрат ИП «Сырный дом </a:t>
            </a:r>
            <a:r>
              <a:rPr kumimoji="0" lang="ru-RU" altLang="ru-RU" sz="20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ХарЛИ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endParaRPr kumimoji="0" lang="ru-RU" altLang="ru-RU" sz="3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E25DB04-14FE-43CC-8ACF-3BE14FE7DD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994" y="54408"/>
            <a:ext cx="1479494" cy="121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492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CFA92AD4-6BF5-4BD0-BCD0-ED4AA8EF03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3608" y="187494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407345"/>
              </p:ext>
            </p:extLst>
          </p:nvPr>
        </p:nvGraphicFramePr>
        <p:xfrm>
          <a:off x="1031064" y="2086427"/>
          <a:ext cx="7632848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E0148D84-53F4-4550-924E-3459F0F88B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6444" y="1076710"/>
            <a:ext cx="69220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Прогноз размера инвестиций, тыс. руб.</a:t>
            </a:r>
            <a:endParaRPr kumimoji="0" lang="ru-RU" altLang="ru-RU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9D4505B-997B-44E4-B205-300641672F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3888" y="54408"/>
            <a:ext cx="1360600" cy="111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157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D413B691-CD3D-4588-8031-C5D50DE8C5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00000000-0008-0000-0100-000004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9863177"/>
              </p:ext>
            </p:extLst>
          </p:nvPr>
        </p:nvGraphicFramePr>
        <p:xfrm>
          <a:off x="683568" y="2121073"/>
          <a:ext cx="7776864" cy="38282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2DFEFEB9-123A-4080-9267-637183C909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003" y="1412776"/>
            <a:ext cx="751199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Прогноз эффективности инвестиций</a:t>
            </a:r>
            <a:endParaRPr kumimoji="0" lang="ru-RU" altLang="ru-RU" sz="4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17BC9EF-2EF9-40A6-B920-668FD16494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062" y="54408"/>
            <a:ext cx="1801426" cy="147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452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45B42F2B-345F-4574-B65B-FC22945008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197398"/>
              </p:ext>
            </p:extLst>
          </p:nvPr>
        </p:nvGraphicFramePr>
        <p:xfrm>
          <a:off x="552120" y="1772816"/>
          <a:ext cx="8039760" cy="4561978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2705844">
                  <a:extLst>
                    <a:ext uri="{9D8B030D-6E8A-4147-A177-3AD203B41FA5}">
                      <a16:colId xmlns:a16="http://schemas.microsoft.com/office/drawing/2014/main" val="278866934"/>
                    </a:ext>
                  </a:extLst>
                </a:gridCol>
                <a:gridCol w="1807407">
                  <a:extLst>
                    <a:ext uri="{9D8B030D-6E8A-4147-A177-3AD203B41FA5}">
                      <a16:colId xmlns:a16="http://schemas.microsoft.com/office/drawing/2014/main" val="1820751113"/>
                    </a:ext>
                  </a:extLst>
                </a:gridCol>
                <a:gridCol w="1807407">
                  <a:extLst>
                    <a:ext uri="{9D8B030D-6E8A-4147-A177-3AD203B41FA5}">
                      <a16:colId xmlns:a16="http://schemas.microsoft.com/office/drawing/2014/main" val="180210264"/>
                    </a:ext>
                  </a:extLst>
                </a:gridCol>
                <a:gridCol w="1719102">
                  <a:extLst>
                    <a:ext uri="{9D8B030D-6E8A-4147-A177-3AD203B41FA5}">
                      <a16:colId xmlns:a16="http://schemas.microsoft.com/office/drawing/2014/main" val="2932213792"/>
                    </a:ext>
                  </a:extLst>
                </a:gridCol>
              </a:tblGrid>
              <a:tr h="28147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Движения денежного потока по проекту</a:t>
                      </a:r>
                      <a:endParaRPr lang="ru-RU" sz="28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Годы</a:t>
                      </a:r>
                      <a:endParaRPr lang="ru-RU" sz="28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157462"/>
                  </a:ext>
                </a:extLst>
              </a:tr>
              <a:tr h="3429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28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663224221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Инвестиции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1470000,00</a:t>
                      </a:r>
                      <a:endParaRPr lang="ru-RU" sz="28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3450000,00</a:t>
                      </a:r>
                      <a:endParaRPr lang="ru-RU" sz="28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058220901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Финансирование, всего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1470000,00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3450000,00</a:t>
                      </a:r>
                      <a:endParaRPr lang="ru-RU" sz="28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053977630"/>
                  </a:ext>
                </a:extLst>
              </a:tr>
              <a:tr h="5819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 том числе, собственные средства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325000,00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520000,00</a:t>
                      </a:r>
                      <a:endParaRPr lang="ru-RU" sz="28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99254080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Доход (выручка)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7749720,00</a:t>
                      </a:r>
                      <a:endParaRPr lang="ru-RU" sz="28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11624580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734038258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Расходы</a:t>
                      </a:r>
                      <a:endParaRPr lang="ru-RU" sz="28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5961360,00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7655360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820761160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Прибыль до налогообложения</a:t>
                      </a:r>
                      <a:endParaRPr lang="ru-RU" sz="28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1788360,00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3969220,00</a:t>
                      </a:r>
                      <a:endParaRPr lang="ru-RU" sz="28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02837286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Налоги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268254,00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595383,00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89526942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Чистый денежный поток (NCF)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1520106,00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3373837,00</a:t>
                      </a:r>
                      <a:endParaRPr lang="ru-RU" sz="28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37663915"/>
                  </a:ext>
                </a:extLst>
              </a:tr>
              <a:tr h="281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Индекс доходности(PI)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0,97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1,02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84643100"/>
                  </a:ext>
                </a:extLst>
              </a:tr>
              <a:tr h="5819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Период окупаемости инвестиционных затрат(PP)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1,03</a:t>
                      </a:r>
                      <a:endParaRPr lang="ru-RU" sz="28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0,98</a:t>
                      </a:r>
                      <a:endParaRPr lang="ru-RU" sz="28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945335781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3E24A7CA-7560-40DF-A242-0C402D3C6F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6649" y="1124744"/>
            <a:ext cx="70615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Движения денежного потока по проекту</a:t>
            </a:r>
            <a:endParaRPr kumimoji="0" lang="ru-RU" altLang="ru-RU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1DBFB8E-D6F2-455F-B03C-A3CF0A0642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994" y="54408"/>
            <a:ext cx="1479494" cy="121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35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695780AF-7FEC-42D0-B50A-5DA58E0400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416341"/>
              </p:ext>
            </p:extLst>
          </p:nvPr>
        </p:nvGraphicFramePr>
        <p:xfrm>
          <a:off x="1547664" y="1988840"/>
          <a:ext cx="6552729" cy="4511433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1278648">
                  <a:extLst>
                    <a:ext uri="{9D8B030D-6E8A-4147-A177-3AD203B41FA5}">
                      <a16:colId xmlns:a16="http://schemas.microsoft.com/office/drawing/2014/main" val="1738809518"/>
                    </a:ext>
                  </a:extLst>
                </a:gridCol>
                <a:gridCol w="1288692">
                  <a:extLst>
                    <a:ext uri="{9D8B030D-6E8A-4147-A177-3AD203B41FA5}">
                      <a16:colId xmlns:a16="http://schemas.microsoft.com/office/drawing/2014/main" val="3758289818"/>
                    </a:ext>
                  </a:extLst>
                </a:gridCol>
                <a:gridCol w="1288692">
                  <a:extLst>
                    <a:ext uri="{9D8B030D-6E8A-4147-A177-3AD203B41FA5}">
                      <a16:colId xmlns:a16="http://schemas.microsoft.com/office/drawing/2014/main" val="3008739277"/>
                    </a:ext>
                  </a:extLst>
                </a:gridCol>
                <a:gridCol w="1288692">
                  <a:extLst>
                    <a:ext uri="{9D8B030D-6E8A-4147-A177-3AD203B41FA5}">
                      <a16:colId xmlns:a16="http://schemas.microsoft.com/office/drawing/2014/main" val="292212871"/>
                    </a:ext>
                  </a:extLst>
                </a:gridCol>
                <a:gridCol w="1308561">
                  <a:extLst>
                    <a:ext uri="{9D8B030D-6E8A-4147-A177-3AD203B41FA5}">
                      <a16:colId xmlns:a16="http://schemas.microsoft.com/office/drawing/2014/main" val="3941212384"/>
                    </a:ext>
                  </a:extLst>
                </a:gridCol>
                <a:gridCol w="99444">
                  <a:extLst>
                    <a:ext uri="{9D8B030D-6E8A-4147-A177-3AD203B41FA5}">
                      <a16:colId xmlns:a16="http://schemas.microsoft.com/office/drawing/2014/main" val="4197413788"/>
                    </a:ext>
                  </a:extLst>
                </a:gridCol>
              </a:tblGrid>
              <a:tr h="221943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entury Gothic" panose="020B0502020202020204" pitchFamily="34" charset="0"/>
                        </a:rPr>
                        <a:t>Месяцы</a:t>
                      </a:r>
                      <a:endParaRPr lang="ru-RU" sz="20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1- й год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entury Gothic" panose="020B0502020202020204" pitchFamily="34" charset="0"/>
                        </a:rPr>
                        <a:t>2 -й год</a:t>
                      </a:r>
                      <a:endParaRPr lang="ru-RU" sz="20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6503775"/>
                  </a:ext>
                </a:extLst>
              </a:tr>
              <a:tr h="4589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entury Gothic" panose="020B0502020202020204" pitchFamily="34" charset="0"/>
                        </a:rPr>
                        <a:t>Объем </a:t>
                      </a:r>
                      <a:r>
                        <a:rPr lang="ru-RU" sz="1200" dirty="0" err="1">
                          <a:effectLst/>
                          <a:latin typeface="Century Gothic" panose="020B0502020202020204" pitchFamily="34" charset="0"/>
                        </a:rPr>
                        <a:t>произ-ва</a:t>
                      </a:r>
                      <a:r>
                        <a:rPr lang="ru-RU" sz="1200" dirty="0">
                          <a:effectLst/>
                          <a:latin typeface="Century Gothic" panose="020B0502020202020204" pitchFamily="34" charset="0"/>
                        </a:rPr>
                        <a:t>, руб.</a:t>
                      </a:r>
                      <a:endParaRPr lang="ru-RU" sz="20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Затраты на произ-во, руб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entury Gothic" panose="020B0502020202020204" pitchFamily="34" charset="0"/>
                        </a:rPr>
                        <a:t>Объем </a:t>
                      </a:r>
                      <a:r>
                        <a:rPr lang="ru-RU" sz="1200" dirty="0" err="1">
                          <a:effectLst/>
                          <a:latin typeface="Century Gothic" panose="020B0502020202020204" pitchFamily="34" charset="0"/>
                        </a:rPr>
                        <a:t>произ-ва</a:t>
                      </a:r>
                      <a:r>
                        <a:rPr lang="ru-RU" sz="1200" dirty="0">
                          <a:effectLst/>
                          <a:latin typeface="Century Gothic" panose="020B0502020202020204" pitchFamily="34" charset="0"/>
                        </a:rPr>
                        <a:t>, руб.</a:t>
                      </a:r>
                      <a:endParaRPr lang="ru-RU" sz="20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Затраты на произ-во, руб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89702108"/>
                  </a:ext>
                </a:extLst>
              </a:tr>
              <a:tr h="3107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Сентябрь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645810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496780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968715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745170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96500942"/>
                  </a:ext>
                </a:extLst>
              </a:tr>
              <a:tr h="3107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Октябрь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645810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496780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968715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745170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62445340"/>
                  </a:ext>
                </a:extLst>
              </a:tr>
              <a:tr h="3107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Ноябрь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645810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496780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968715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745170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57822898"/>
                  </a:ext>
                </a:extLst>
              </a:tr>
              <a:tr h="3107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Декабрь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645810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496780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968715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745170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37670110"/>
                  </a:ext>
                </a:extLst>
              </a:tr>
              <a:tr h="3107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Январь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645810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496780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968715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745170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76857260"/>
                  </a:ext>
                </a:extLst>
              </a:tr>
              <a:tr h="3107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Февраль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645810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496780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968715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745170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66984017"/>
                  </a:ext>
                </a:extLst>
              </a:tr>
              <a:tr h="3107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Март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645810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496780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968715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745170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79479542"/>
                  </a:ext>
                </a:extLst>
              </a:tr>
              <a:tr h="3107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Апрель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710391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546458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1033296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794848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41374542"/>
                  </a:ext>
                </a:extLst>
              </a:tr>
              <a:tr h="3107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Май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774972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596136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1097877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844526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63503365"/>
                  </a:ext>
                </a:extLst>
              </a:tr>
              <a:tr h="3107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Июнь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839553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645814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1162458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894204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2068360"/>
                  </a:ext>
                </a:extLst>
              </a:tr>
              <a:tr h="3107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Июль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904134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695492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1227039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943882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96956430"/>
                  </a:ext>
                </a:extLst>
              </a:tr>
              <a:tr h="3107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Август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968715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745170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1291620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entury Gothic" panose="020B0502020202020204" pitchFamily="34" charset="0"/>
                        </a:rPr>
                        <a:t>993560</a:t>
                      </a:r>
                      <a:endParaRPr lang="ru-RU" sz="20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  <a:endParaRPr lang="ru-RU" sz="20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72099167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7155F815-568E-4CCE-9B0F-73CF927BF4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1336894"/>
            <a:ext cx="80634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Данные по объемам производства и затратам</a:t>
            </a:r>
            <a:endParaRPr kumimoji="0" lang="ru-RU" altLang="ru-RU" sz="105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4B7F276-1F10-4F9E-BB91-4EE75D9986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332" y="334911"/>
            <a:ext cx="1330678" cy="1092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641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 descr="coin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839154"/>
            <a:ext cx="3048000" cy="1983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1268760"/>
            <a:ext cx="6552728" cy="43204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lnSpcReduction="10000"/>
          </a:bodyPr>
          <a:lstStyle/>
          <a:p>
            <a:pPr>
              <a:spcBef>
                <a:spcPct val="0"/>
              </a:spcBef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Расчет маржинальной прибыли, руб.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CEB93C0E-E0A2-4028-82F2-1D3ED26AFF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637751"/>
              </p:ext>
            </p:extLst>
          </p:nvPr>
        </p:nvGraphicFramePr>
        <p:xfrm>
          <a:off x="1187624" y="2018846"/>
          <a:ext cx="6768752" cy="38584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5386">
                  <a:extLst>
                    <a:ext uri="{9D8B030D-6E8A-4147-A177-3AD203B41FA5}">
                      <a16:colId xmlns:a16="http://schemas.microsoft.com/office/drawing/2014/main" val="3189292470"/>
                    </a:ext>
                  </a:extLst>
                </a:gridCol>
                <a:gridCol w="1431458">
                  <a:extLst>
                    <a:ext uri="{9D8B030D-6E8A-4147-A177-3AD203B41FA5}">
                      <a16:colId xmlns:a16="http://schemas.microsoft.com/office/drawing/2014/main" val="1739613552"/>
                    </a:ext>
                  </a:extLst>
                </a:gridCol>
                <a:gridCol w="1451908">
                  <a:extLst>
                    <a:ext uri="{9D8B030D-6E8A-4147-A177-3AD203B41FA5}">
                      <a16:colId xmlns:a16="http://schemas.microsoft.com/office/drawing/2014/main" val="2434606176"/>
                    </a:ext>
                  </a:extLst>
                </a:gridCol>
              </a:tblGrid>
              <a:tr h="4696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Показатели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1год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2год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630977"/>
                  </a:ext>
                </a:extLst>
              </a:tr>
              <a:tr h="3679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Выручка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7749720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11624580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642382388"/>
                  </a:ext>
                </a:extLst>
              </a:tr>
              <a:tr h="3679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Себестоимость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5961360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7655360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67263502"/>
                  </a:ext>
                </a:extLst>
              </a:tr>
              <a:tr h="395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Переменные затраты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1245360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1005360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2432086"/>
                  </a:ext>
                </a:extLst>
              </a:tr>
              <a:tr h="3679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Маржинальная прибыль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6504360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10619220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31665715"/>
                  </a:ext>
                </a:extLst>
              </a:tr>
              <a:tr h="3871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Постоянные затраты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4716000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6650000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48632867"/>
                  </a:ext>
                </a:extLst>
              </a:tr>
              <a:tr h="3679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Операционная прибыль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1788360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3969220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32429457"/>
                  </a:ext>
                </a:extLst>
              </a:tr>
              <a:tr h="398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Прибыль до налогообложения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1788360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3969220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0204639"/>
                  </a:ext>
                </a:extLst>
              </a:tr>
              <a:tr h="3679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Налог УСН (доходы-расходы)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268254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595383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05843637"/>
                  </a:ext>
                </a:extLst>
              </a:tr>
              <a:tr h="3679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Чистая прибыль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1520106</a:t>
                      </a:r>
                      <a:endParaRPr lang="ru-RU" sz="32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3373837</a:t>
                      </a:r>
                      <a:endParaRPr lang="ru-RU" sz="3200" b="1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63414451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D8E0546-B928-4BFD-969F-C6E397DB8A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432" y="242945"/>
            <a:ext cx="1512168" cy="124117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gold_coins">
      <a:dk1>
        <a:sysClr val="windowText" lastClr="000000"/>
      </a:dk1>
      <a:lt1>
        <a:sysClr val="window" lastClr="FFFFFF"/>
      </a:lt1>
      <a:dk2>
        <a:srgbClr val="5E1616"/>
      </a:dk2>
      <a:lt2>
        <a:srgbClr val="FEFAC9"/>
      </a:lt2>
      <a:accent1>
        <a:srgbClr val="F35555"/>
      </a:accent1>
      <a:accent2>
        <a:srgbClr val="F3A447"/>
      </a:accent2>
      <a:accent3>
        <a:srgbClr val="E7BC29"/>
      </a:accent3>
      <a:accent4>
        <a:srgbClr val="D7D58D"/>
      </a:accent4>
      <a:accent5>
        <a:srgbClr val="C97D7D"/>
      </a:accent5>
      <a:accent6>
        <a:srgbClr val="CB8B77"/>
      </a:accent6>
      <a:hlink>
        <a:srgbClr val="FF0000"/>
      </a:hlink>
      <a:folHlink>
        <a:srgbClr val="FF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Perpetua" pitchFamily="18" charset="0"/>
            <a:ea typeface="+mj-ea"/>
            <a:cs typeface="+mj-cs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gold_coins">
      <a:dk1>
        <a:sysClr val="windowText" lastClr="000000"/>
      </a:dk1>
      <a:lt1>
        <a:sysClr val="window" lastClr="FFFFFF"/>
      </a:lt1>
      <a:dk2>
        <a:srgbClr val="5E1616"/>
      </a:dk2>
      <a:lt2>
        <a:srgbClr val="FEFAC9"/>
      </a:lt2>
      <a:accent1>
        <a:srgbClr val="F35555"/>
      </a:accent1>
      <a:accent2>
        <a:srgbClr val="F3A447"/>
      </a:accent2>
      <a:accent3>
        <a:srgbClr val="E7BC29"/>
      </a:accent3>
      <a:accent4>
        <a:srgbClr val="D7D58D"/>
      </a:accent4>
      <a:accent5>
        <a:srgbClr val="C97D7D"/>
      </a:accent5>
      <a:accent6>
        <a:srgbClr val="CB8B77"/>
      </a:accent6>
      <a:hlink>
        <a:srgbClr val="FF0000"/>
      </a:hlink>
      <a:folHlink>
        <a:srgbClr val="FF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Perpetua" pitchFamily="18" charset="0"/>
            <a:ea typeface="+mj-ea"/>
            <a:cs typeface="+mj-cs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</TotalTime>
  <Words>579</Words>
  <Application>Microsoft Office PowerPoint</Application>
  <PresentationFormat>Экран (4:3)</PresentationFormat>
  <Paragraphs>258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 Unicode MS</vt:lpstr>
      <vt:lpstr>Arial</vt:lpstr>
      <vt:lpstr>Calibri</vt:lpstr>
      <vt:lpstr>Century Gothic</vt:lpstr>
      <vt:lpstr>Times New Roman</vt:lpstr>
      <vt:lpstr>Тема Office</vt:lpstr>
      <vt:lpstr>Office Theme</vt:lpstr>
      <vt:lpstr>2_Office Theme</vt:lpstr>
      <vt:lpstr>3_Office Theme</vt:lpstr>
      <vt:lpstr>6_Office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Старикова Татьяна</dc:creator>
  <cp:lastModifiedBy>Андрей Маркин</cp:lastModifiedBy>
  <cp:revision>44</cp:revision>
  <dcterms:created xsi:type="dcterms:W3CDTF">2019-10-26T15:24:44Z</dcterms:created>
  <dcterms:modified xsi:type="dcterms:W3CDTF">2021-10-25T19:10:28Z</dcterms:modified>
</cp:coreProperties>
</file>