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87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5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7.mp4"/><Relationship Id="rId7" Type="http://schemas.openxmlformats.org/officeDocument/2006/relationships/image" Target="../media/image19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7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628800" y="-1323528"/>
            <a:ext cx="10585176" cy="9721080"/>
            <a:chOff x="-2628800" y="-1323528"/>
            <a:chExt cx="10585176" cy="9721080"/>
          </a:xfrm>
        </p:grpSpPr>
        <p:sp>
          <p:nvSpPr>
            <p:cNvPr id="5" name="Овал 4"/>
            <p:cNvSpPr/>
            <p:nvPr/>
          </p:nvSpPr>
          <p:spPr>
            <a:xfrm>
              <a:off x="-2628800" y="-1323528"/>
              <a:ext cx="10585176" cy="9721080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7534" y="316974"/>
              <a:ext cx="54366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«Оперативное принятие решения по предложению клиенту дополнительного банковского продукта (кросс-продажа)».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9552" y="4581128"/>
              <a:ext cx="511256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Практическое занятие по </a:t>
              </a:r>
            </a:p>
            <a:p>
              <a:pPr algn="ctr"/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МДК 02.01. Организация кредитной работы</a:t>
              </a:r>
            </a:p>
            <a:p>
              <a:pPr algn="ctr"/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38.02.07 Банковское дело</a:t>
              </a:r>
            </a:p>
            <a:p>
              <a:pPr algn="ctr"/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Преподавателя : ОАПОУ «ДАТК»</a:t>
              </a:r>
            </a:p>
            <a:p>
              <a:pPr algn="ctr"/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Маркина Андрея Алексеевича</a:t>
              </a:r>
            </a:p>
            <a:p>
              <a:pPr algn="ctr"/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Курская область, г. Дмитриев</a:t>
              </a:r>
            </a:p>
            <a:p>
              <a:pPr algn="ctr"/>
              <a:r>
                <a: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2021 г.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2132856"/>
              <a:ext cx="3096344" cy="2342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51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528" y="438342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79366" y="4974088"/>
            <a:ext cx="2256251" cy="58477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У Вас есть еще рассрочки?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6799" y="3487667"/>
            <a:ext cx="2256251" cy="95410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в каких банках Вы обслуживаетесь и какими услугами там пользуетесь?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44206" y="4845084"/>
            <a:ext cx="2263109" cy="83099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А не хотите застраховать ваш кредит?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51064" y="3578214"/>
            <a:ext cx="2256251" cy="73866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давайте оформим Вам карту нашего банка?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06799" y="3487125"/>
            <a:ext cx="2256251" cy="954107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Александр, в каких банках Вы обслуживаетесь и какими услугами там пользуетесь?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97055" y="381339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41320" y="379544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77623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41320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" name="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2970" y="312674"/>
            <a:ext cx="4556699" cy="2563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528" y="438342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79365" y="4586572"/>
            <a:ext cx="2256251" cy="203132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я прошу Вас не беспокоиться, я ведь просил разрешения задавать Вам вопросы, и мне это нужно для того, чтобы сделать Ваше обслуживание быстрым, простым и комфортным, только для этого.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6799" y="3721057"/>
            <a:ext cx="2256251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ведите себя прилично, я работаю!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44206" y="4845084"/>
            <a:ext cx="2263109" cy="1077218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Мне необходимо знать всю информацию о клиенте, чтобы ускориться.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51064" y="3578214"/>
            <a:ext cx="2256251" cy="73866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все хорошо, мне это нужно для работы с вашей рассрочкой!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77085" y="4586571"/>
            <a:ext cx="2256251" cy="2031325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Александр, я прошу Вас не беспокоиться, я ведь просил разрешения задавать Вам вопросы, и мне это нужно для того, чтобы сделать Ваше обслуживание быстрым, простым и комфортным, только для этого.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97055" y="381339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41320" y="379544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77623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41320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" name="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2970" y="312674"/>
            <a:ext cx="4556699" cy="2563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34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528" y="438342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71367" y="4897145"/>
            <a:ext cx="2256251" cy="73866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Мне необходимо знать какими еще услугами Вы не пользуетесь.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6799" y="3721057"/>
            <a:ext cx="2256251" cy="73866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это мои должностные обязанности.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44205" y="4371127"/>
            <a:ext cx="2263109" cy="2246769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Зная банковские продукты которыми Вы пользуетесь, я могу лучше понять Вашу опытность. Я могу предположить, что если Вы пользуетесь услугами Премиум банка, то Вы пользуетесь Интернет-Банкингом, а это в корне меняет дело!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51064" y="3810832"/>
            <a:ext cx="2256251" cy="30777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В этом состоит моя работа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44205" y="4383715"/>
            <a:ext cx="2256251" cy="2246769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Зная банковские продукты которыми Вы пользуетесь, я могу лучше понять Вашу опытность. Я могу предположить, что если Вы пользуетесь услугами Премиум банка, то Вы пользуетесь Интернет-Банкингом, а это в корне меняет дело!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97055" y="381339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41320" y="379544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77623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41320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" name="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3688" y="424605"/>
            <a:ext cx="4158724" cy="2339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1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528" y="438342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89655" y="4491436"/>
            <a:ext cx="2256251" cy="203132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я Вам ничего не предлагаю оформлять, я просто обязан Вас ознакомить с интересной и выгодной возможностью, прошу Вас, уделить мне минуту Вашего внимания – это очень Важно.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6799" y="3595389"/>
            <a:ext cx="2256251" cy="73866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не хотите оформить какую-то из этих услуг?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51064" y="4789423"/>
            <a:ext cx="2263109" cy="95410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В нашем банке большое разнообразие услуг и в мои обязанности входит ознакомить вас с ними.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57922" y="3595389"/>
            <a:ext cx="2256251" cy="73866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Я просто хочу ознакомить Вас с услугами нашего банка.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86160" y="4500875"/>
            <a:ext cx="2256251" cy="2031325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Александр, я Вам ничего не предлагаю оформлять, я просто обязан Вас ознакомить с интересной и выгодной возможностью, прошу Вас, уделить мне минуту Вашего внимания – это очень Важно.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97055" y="381339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41320" y="379544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77623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41320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" name="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188640"/>
            <a:ext cx="3660599" cy="2059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51008" y="270892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1368" y="2708920"/>
            <a:ext cx="5035948" cy="646331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Александр, я Вас услышал, квитанцию пустил на печать!</a:t>
            </a:r>
          </a:p>
        </p:txBody>
      </p:sp>
    </p:spTree>
    <p:extLst>
      <p:ext uri="{BB962C8B-B14F-4D97-AF65-F5344CB8AC3E}">
        <p14:creationId xmlns:p14="http://schemas.microsoft.com/office/powerpoint/2010/main" val="376248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16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3288" y="476494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6799" y="3595389"/>
            <a:ext cx="5000517" cy="1169551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На самом деле, для того чтоб платить по Вашей рассрочке, абсолютно не нужно ехать в банк, есть один способ, который позволит Вам, платить по рассрочке не уходя с рабочего места и это совершенно бесплатно. Вы не теряете время и деньги на поездку в банк, и не нужно ожидать в очереди.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06799" y="4941168"/>
            <a:ext cx="5000517" cy="1815882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Посмотрите, вот карта в пакете “комфорт”, которую можно пополнить картой другого банка абсолютно бесплатно – даже Вашей зарплатной </a:t>
            </a:r>
            <a:r>
              <a:rPr lang="ru-RU" sz="1400" b="1"/>
              <a:t>картой Премиум </a:t>
            </a:r>
            <a:r>
              <a:rPr lang="ru-RU" sz="1400" b="1" dirty="0"/>
              <a:t>банка, после того как пополните её на необходимую сумму, Вы можете оплатить рассрочку. Все это можно сделать через интернет-банк, который для этой карты бесплатный – вы опытный пользователь, знаете как пользоваться интернет-банком – у нас все просто и аналогично.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1008" y="2708920"/>
            <a:ext cx="2780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Третий этап: презентация в случае если мало времени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1368" y="2708920"/>
            <a:ext cx="5035948" cy="646331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Ему нужно продавать не продукт! Ему нужно продать «ВРЕМЯ»!</a:t>
            </a:r>
          </a:p>
        </p:txBody>
      </p:sp>
      <p:pic>
        <p:nvPicPr>
          <p:cNvPr id="3" name="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3145" y="193772"/>
            <a:ext cx="4158724" cy="2339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66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34" grpId="0" animBg="1"/>
      <p:bldP spid="36" grpId="0" animBg="1"/>
      <p:bldP spid="16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51520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528" y="3840456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35896" y="2815107"/>
            <a:ext cx="5000517" cy="1815882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Платеж который Вы делаете с помощью Интернет-Банка, можно заверить печатью банка, в любое удобное для Вас время совершенно бесплатно, таким образом, Вам не нужно будет отпрашиваться с работы в отчетный период и тратить деньги на проезд. Вы опытный пользователь, система интернет-банк очень похожа, карта имеет свои преимущества, они описаны в рекламном буклете, который я Вам дам с собой.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35895" y="5716362"/>
            <a:ext cx="5000517" cy="95410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Вот смотрите, я так же делаю свои платежи за коммунальные услуги через интернет-банк, а потом моя коллега подтверждает их штампом – таким образом я плачу за услуги без очереди и комиссии.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520" y="2132856"/>
            <a:ext cx="278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Небольшая работа с возражениями</a:t>
            </a:r>
          </a:p>
        </p:txBody>
      </p:sp>
      <p:pic>
        <p:nvPicPr>
          <p:cNvPr id="2" name="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193772"/>
            <a:ext cx="4158724" cy="2339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35896" y="4903439"/>
            <a:ext cx="5000516" cy="646331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 нужно давить на клиента, покажите ему личный пример, дайте ему альтернативу.</a:t>
            </a:r>
          </a:p>
        </p:txBody>
      </p:sp>
    </p:spTree>
    <p:extLst>
      <p:ext uri="{BB962C8B-B14F-4D97-AF65-F5344CB8AC3E}">
        <p14:creationId xmlns:p14="http://schemas.microsoft.com/office/powerpoint/2010/main" val="29459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34" grpId="0" animBg="1"/>
      <p:bldP spid="36" grpId="0" animBg="1"/>
      <p:bldP spid="16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528" y="4334053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87367" y="5007966"/>
            <a:ext cx="2256251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Давайте оформим вам эту услугу?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6799" y="3703111"/>
            <a:ext cx="2256251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Нет, Вам приходить не </a:t>
            </a:r>
            <a:r>
              <a:rPr lang="ru-RU" sz="1400" b="1" dirty="0" err="1"/>
              <a:t>обязательно.Оформляем</a:t>
            </a:r>
            <a:r>
              <a:rPr lang="ru-RU" sz="1400" b="1" dirty="0"/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51064" y="4789423"/>
            <a:ext cx="2263109" cy="1600438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Этого делать не обязательно, во-первых Вам придет СМС, что кредит закрыт, во-вторых Вы будете видеть информацию о закрытии в интернет банке.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57922" y="3595389"/>
            <a:ext cx="2256251" cy="95410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Вам требуется приходить в банк лишь для просмотра информации по вашей рассрочке.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57921" y="4789423"/>
            <a:ext cx="2256251" cy="1600438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Этого делать не обязательно, во-первых Вам придет СМС, что кредит закрыт, во-вторых Вы будете видеть информацию о закрытии в интернет банке.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97055" y="381339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41320" y="379544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77623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41320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" name="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2970" y="312674"/>
            <a:ext cx="4556699" cy="2563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528" y="4711539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2564904"/>
            <a:ext cx="5472608" cy="954107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i="1" dirty="0">
                <a:solidFill>
                  <a:schemeClr val="bg1"/>
                </a:solidFill>
              </a:rPr>
              <a:t>Подписать буклет: Александру от ……(имя) – как пример (то есть Вы персонализируете рекламный материал).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i="1" dirty="0">
                <a:solidFill>
                  <a:schemeClr val="bg1"/>
                </a:solidFill>
              </a:rPr>
              <a:t>Самый наглый Вариант – пришить степлером к квитанции об оплате – 70% клиентов не противятся этому.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520" y="2811124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Два способа: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520" y="3417769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Четвертый этап: продажа и оформление продукта: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39222" y="5100299"/>
            <a:ext cx="2256251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Может Вы после работы зайдете для оформления?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46752" y="4358536"/>
            <a:ext cx="2256251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Хотите договоримся о встрече?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51064" y="5100299"/>
            <a:ext cx="2263109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Это очень выгодная услуга, давайте оформим?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51064" y="4250814"/>
            <a:ext cx="2256251" cy="73866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Может на работе Вас подождут, пока я буду оформлять услугу?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46752" y="4358536"/>
            <a:ext cx="2256251" cy="523220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Хотите договоримся о встрече?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37008" y="4450869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41320" y="4450869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37008" y="5192632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41320" y="5192632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9" name="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1871" y="438482"/>
            <a:ext cx="3288642" cy="1849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7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6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4" grpId="0" animBg="1"/>
      <p:bldP spid="17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432" y="317972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6488" y="3297068"/>
            <a:ext cx="2256251" cy="73866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Я задам, еще несколько вопросов для быстрого оформления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6488" y="2708920"/>
            <a:ext cx="2256251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Мне нужен паспорт, СНИЛС, Ваш телефон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9906" y="3404790"/>
            <a:ext cx="2263109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Очень быстро, Вы даже не заметите.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0800" y="2601198"/>
            <a:ext cx="2256251" cy="73866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Мгновенно, в течении 10 минут, мне нужен только паспорт и код.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0799" y="2601198"/>
            <a:ext cx="2256251" cy="738664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Мгновенно, в течении 10 минут, мне нужен только паспорт и код.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06744" y="2801253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11056" y="2801253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6744" y="3543016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11056" y="3543016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0432" y="486916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pic>
        <p:nvPicPr>
          <p:cNvPr id="5" name="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3968" y="4301282"/>
            <a:ext cx="3660597" cy="2059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1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3968" y="332656"/>
            <a:ext cx="3337986" cy="1877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78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432" y="265109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5896" y="2241002"/>
            <a:ext cx="4859968" cy="1169551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обратите внимание, я вложу вашу квитанцию в файл с договором, вот Ваша карта, если у Вас возникнут любые вопросы – тут мой телефон, звоните, всегда буду рад Вам ответить. Спасибо за то что выбрали наш банк! У Вас остались какие либо Вопросы?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2768" y="4208098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pic>
        <p:nvPicPr>
          <p:cNvPr id="2" name="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6339" y="188640"/>
            <a:ext cx="3379997" cy="1872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22432" y="5759097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5896" y="5805264"/>
            <a:ext cx="4859968" cy="369332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Рад был Вам помочь. Счастливо.</a:t>
            </a:r>
          </a:p>
        </p:txBody>
      </p:sp>
      <p:pic>
        <p:nvPicPr>
          <p:cNvPr id="8" name="17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6339" y="3645024"/>
            <a:ext cx="3276555" cy="1843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10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21" grpId="0" animBg="1"/>
      <p:bldP spid="29" grpId="0"/>
      <p:bldP spid="19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е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76671"/>
            <a:ext cx="8136904" cy="45770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3548" y="544522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Герман 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О́скарович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Греф — российский государственный и банковский деятель. Председатель правления «Сбербанка России» с 28 ноября 2007 года.</a:t>
            </a:r>
          </a:p>
        </p:txBody>
      </p:sp>
    </p:spTree>
    <p:extLst>
      <p:ext uri="{BB962C8B-B14F-4D97-AF65-F5344CB8AC3E}">
        <p14:creationId xmlns:p14="http://schemas.microsoft.com/office/powerpoint/2010/main" val="31571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4408168" y="-1611560"/>
            <a:ext cx="12436552" cy="10585175"/>
            <a:chOff x="-4408168" y="-1611560"/>
            <a:chExt cx="12436552" cy="10585175"/>
          </a:xfrm>
        </p:grpSpPr>
        <p:sp>
          <p:nvSpPr>
            <p:cNvPr id="6" name="Овал 5"/>
            <p:cNvSpPr/>
            <p:nvPr/>
          </p:nvSpPr>
          <p:spPr>
            <a:xfrm>
              <a:off x="-4408168" y="-1611560"/>
              <a:ext cx="12436552" cy="10585175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9512" y="260648"/>
              <a:ext cx="7056784" cy="606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Весь материал разработан:</a:t>
              </a:r>
            </a:p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Преподавателем: ОАПОУ «ДАТК»</a:t>
              </a:r>
            </a:p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Маркиным А. А.</a:t>
              </a:r>
            </a:p>
            <a:p>
              <a:pPr algn="ctr"/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algn="ctr"/>
              <a:endPara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Практическое занятие по теме: Оперативное принятие решения по предложению клиенту дополнительного банковского продукта (кросс-продажа)</a:t>
              </a:r>
            </a:p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МДК 02.01. Организация кредитной работы</a:t>
              </a:r>
            </a:p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38.02.07 Банковское дело</a:t>
              </a:r>
            </a:p>
            <a:p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endPara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algn="r"/>
              <a:r>
                <a:rPr lang="ru-RU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Тел.: +7(919)174-74-31</a:t>
              </a:r>
            </a:p>
            <a:p>
              <a:pPr algn="r"/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Email</a:t>
              </a:r>
              <a:r>
                <a:rPr lang="ru-RU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: </a:t>
              </a: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markin.andrey@mail.ru</a:t>
              </a:r>
              <a:endPara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60648"/>
              <a:ext cx="1944216" cy="1471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76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37432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Эффективная техника продаж банковских продуктов</a:t>
            </a:r>
          </a:p>
        </p:txBody>
      </p:sp>
      <p:sp>
        <p:nvSpPr>
          <p:cNvPr id="6" name="Овал 5"/>
          <p:cNvSpPr/>
          <p:nvPr/>
        </p:nvSpPr>
        <p:spPr>
          <a:xfrm>
            <a:off x="-4408168" y="-801915"/>
            <a:ext cx="7560840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20644" y="1658997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Продажа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376" y="310397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Сервис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376" y="461184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Cross-sell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424" y="544522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Up-sell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9560" y="1412776"/>
            <a:ext cx="5688632" cy="1015663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продажа (особенно первая) в первую очередь это знакомство клиента с Банком. Именно знакомство с банком а не с продуктом, поскольку с продуктом, он уже может быть знаком, через разные каналы: ТВ, интернет, ему могут об этом рассказать друзья, наружная реклама, в конце концов – клиент может пользоваться аналогичным продуктом в другом банке.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9560" y="2693188"/>
            <a:ext cx="5688632" cy="156966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сервис (обслуживание) в первую очередь это долгосрочные отношения с клиентом. Качество сервиса, как и качество отношений, побуждает Вашего клиента узнать Ваш банк поближе, лучше. В меру определенных обстоятельств продажа “продукта” уже была, или у него появилось желание приобрести Ваш продукт в результате просмотра рекламы (как любовь с первого взгляда), – теперь, во время обслуживания: оформления кредита, депозита, кассовой операции – Вы должны оправдать “ожидания клиента”, чтобы совпадала “картинка” с: рекламой, обещаниями, рекомендацией друга и др.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49560" y="4611842"/>
            <a:ext cx="5688632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это предложение клиенту дополнительных продуктов и услуг, которые определенным образом связаны с основным продуктом.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4992" y="5337502"/>
            <a:ext cx="5688632" cy="73866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общее наименование для применяемых продавцами техник, обеспечивающих повышение стоимости сделки или дополнительные продажи.</a:t>
            </a:r>
          </a:p>
        </p:txBody>
      </p:sp>
    </p:spTree>
    <p:extLst>
      <p:ext uri="{BB962C8B-B14F-4D97-AF65-F5344CB8AC3E}">
        <p14:creationId xmlns:p14="http://schemas.microsoft.com/office/powerpoint/2010/main" val="399198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5" grpId="0"/>
      <p:bldP spid="7" grpId="0"/>
      <p:bldP spid="8" grpId="0"/>
      <p:bldP spid="3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48" y="2319268"/>
            <a:ext cx="2400266" cy="1800200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866212" y="4167981"/>
            <a:ext cx="4320480" cy="646331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 освободился и видит, что у информационного стенда стоит клиент.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1032" y="47971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01032" y="5296632"/>
            <a:ext cx="2256251" cy="369332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Уважаемый клиент!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28154" y="5307030"/>
            <a:ext cx="2256251" cy="369332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Женщина!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1031" y="5828762"/>
            <a:ext cx="2256251" cy="369332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Молодой человек!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8714" y="5828762"/>
            <a:ext cx="2256251" cy="369332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Можно Вас!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01030" y="5296632"/>
            <a:ext cx="2256251" cy="369332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Уважаемый клиент!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91288" y="5296632"/>
            <a:ext cx="309744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91288" y="5828762"/>
            <a:ext cx="309744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20682" y="5296632"/>
            <a:ext cx="30747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0681" y="5828762"/>
            <a:ext cx="288033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5856" y="332656"/>
            <a:ext cx="5501192" cy="1815882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Клиент получил товарный кредит, в сети магазинов бытовой техники – без процентов, без страховки (в виду высокой конкуренции), клиент отказался от “подарочной карты”, не будет пользоваться интернет-банком, рассрочку он оформил на 10 месяцев, единственное что он платит – 60 руб. в месяц за СМС информирование и обслуживание кредитного счета. У этого клиента 1 продукт.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-4408168" y="-801915"/>
            <a:ext cx="7828040" cy="8424936"/>
            <a:chOff x="-4408168" y="-801915"/>
            <a:chExt cx="7828040" cy="8424936"/>
          </a:xfrm>
        </p:grpSpPr>
        <p:sp>
          <p:nvSpPr>
            <p:cNvPr id="6" name="Овал 5"/>
            <p:cNvSpPr/>
            <p:nvPr/>
          </p:nvSpPr>
          <p:spPr>
            <a:xfrm>
              <a:off x="-4408168" y="-801915"/>
              <a:ext cx="7828040" cy="8424936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6635" y="2967652"/>
              <a:ext cx="30404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Первый этап: </a:t>
              </a:r>
            </a:p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Приветствие клиента по всем требованиям: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3528" y="978987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Задача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7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707903" y="1594247"/>
            <a:ext cx="2256251" cy="1077218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Здравствуйте, меня зовут Андрей, я менеджер, как я могу к Вам обращаться?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07904" y="548680"/>
            <a:ext cx="2256251" cy="83099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Здравствуйте, я менеджер, как я могу к Вам обращаться?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4208" y="1594247"/>
            <a:ext cx="2256251" cy="1077218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Здравствуйте, меня зовут Андрей, как я могу к Вам обращаться?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1064" y="559394"/>
            <a:ext cx="2256251" cy="83099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Меня зовут Андрей, я менеджер, как я могу к Вам обращаться?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10192" y="1594247"/>
            <a:ext cx="2256251" cy="1077218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Здравствуйте, меня зовут Андрей, я менеджер, как я могу к Вам обращаться?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4408168" y="-801915"/>
            <a:ext cx="7756032" cy="8424936"/>
            <a:chOff x="-4408168" y="-801915"/>
            <a:chExt cx="7756032" cy="8424936"/>
          </a:xfrm>
        </p:grpSpPr>
        <p:sp>
          <p:nvSpPr>
            <p:cNvPr id="6" name="Овал 5"/>
            <p:cNvSpPr/>
            <p:nvPr/>
          </p:nvSpPr>
          <p:spPr>
            <a:xfrm>
              <a:off x="-4408168" y="-801915"/>
              <a:ext cx="7756032" cy="8424936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3528" y="725516"/>
              <a:ext cx="2337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Менеджер: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3528" y="4382268"/>
              <a:ext cx="2337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Клиент:</a:t>
              </a:r>
            </a:p>
          </p:txBody>
        </p:sp>
      </p:grpSp>
      <p:pic>
        <p:nvPicPr>
          <p:cNvPr id="2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1913" y="3418218"/>
            <a:ext cx="4755693" cy="2675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398159" y="771682"/>
            <a:ext cx="309744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05607" y="1948190"/>
            <a:ext cx="309744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34464" y="799106"/>
            <a:ext cx="309744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41320" y="1948190"/>
            <a:ext cx="309744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6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707903" y="1594247"/>
            <a:ext cx="2256251" cy="83099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Александр, что за проблема Вас интересует?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07904" y="963304"/>
            <a:ext cx="2256251" cy="33855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Что у Вас там?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4208" y="1594247"/>
            <a:ext cx="2256251" cy="83099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Александр, какой вопрос Вас интересует?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4207" y="963304"/>
            <a:ext cx="2256251" cy="33855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Что Вы хотите?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1064" y="1594246"/>
            <a:ext cx="2256251" cy="830997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Александр, какой вопрос Вас интересует?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4408168" y="-801915"/>
            <a:ext cx="7756032" cy="8424936"/>
            <a:chOff x="-4408168" y="-801915"/>
            <a:chExt cx="7756032" cy="8424936"/>
          </a:xfrm>
        </p:grpSpPr>
        <p:sp>
          <p:nvSpPr>
            <p:cNvPr id="6" name="Овал 5"/>
            <p:cNvSpPr/>
            <p:nvPr/>
          </p:nvSpPr>
          <p:spPr>
            <a:xfrm>
              <a:off x="-4408168" y="-801915"/>
              <a:ext cx="7756032" cy="8424936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3528" y="1132581"/>
              <a:ext cx="2337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Менеджер: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3528" y="4382268"/>
              <a:ext cx="2337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Клиент:</a:t>
              </a:r>
            </a:p>
          </p:txBody>
        </p:sp>
      </p:grpSp>
      <p:pic>
        <p:nvPicPr>
          <p:cNvPr id="4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3386137"/>
            <a:ext cx="4344482" cy="2443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406176" y="96330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1320" y="96330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1904" y="1840468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1320" y="1848337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694215" y="1725226"/>
            <a:ext cx="2256251" cy="58477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Присаживайтесь ко мне?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94216" y="655527"/>
            <a:ext cx="2256251" cy="95410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я могу делать платежи по рассрочке и могу Вам помочь, прошу присаживайтесь ко мне.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4205" y="1848337"/>
            <a:ext cx="2256251" cy="33855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Вам в кассу!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4207" y="963304"/>
            <a:ext cx="2256251" cy="338554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Сейчас сделаю!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91895" y="655527"/>
            <a:ext cx="2256251" cy="954107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Александр, я могу делать платежи по рассрочке и могу Вам помочь, прошу присаживайтесь ко мне.</a:t>
            </a:r>
          </a:p>
        </p:txBody>
      </p:sp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528" y="4382268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5911" y="963303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1320" y="96330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4471" y="1840467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1320" y="1848337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" name="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8147" y="3475545"/>
            <a:ext cx="4044640" cy="2275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861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5" grpId="0" animBg="1"/>
      <p:bldP spid="6" grpId="0" animBg="1"/>
      <p:bldP spid="1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706799" y="1594244"/>
            <a:ext cx="2256251" cy="83099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Мне это вовсе не нужно, я сам все посмотрю!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05655" y="870971"/>
            <a:ext cx="2256251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хорошо, мне это пригодится.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4206" y="1717356"/>
            <a:ext cx="2263109" cy="58477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Хорошо, я посмотрю, что у Вас там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1064" y="332361"/>
            <a:ext cx="2256251" cy="138499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Я вижу, Александр, Вы отлично подготовлены, и предусмотрительны! Наличие реквизитов позволит мне быть ещё быстрее!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1064" y="325120"/>
            <a:ext cx="2256251" cy="1384995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Я вижу, Александр, Вы отлично подготовлены, и предусмотрительны! Наличие реквизитов позволит мне быть ещё быстрее!</a:t>
            </a:r>
          </a:p>
        </p:txBody>
      </p:sp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528" y="2636912"/>
            <a:ext cx="2337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Этап Второй: Выявление потребностей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5911" y="963303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1320" y="96330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7055" y="1840465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1320" y="1848337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438342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87366" y="4974089"/>
            <a:ext cx="2256251" cy="584775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Можно задать Вам несколько вопросов?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06799" y="3164502"/>
            <a:ext cx="2256251" cy="1600438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разрешите мне задать несколько вопросов, которые помогут сделать Ваше обслуживание сегодня быстрым, а в дальнейшем простым и комфортным?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44205" y="4727867"/>
            <a:ext cx="2263109" cy="1077218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Не хотите оформить кредитную карту, это намного удобнее Вашей рассрочки?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51064" y="3721057"/>
            <a:ext cx="2256251" cy="52322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 вы пользуетесь картами нашего банка?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96503" y="3164502"/>
            <a:ext cx="2256251" cy="1600438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Александр, разрешите мне задать несколько вопросов, которые помогут сделать Ваше обслуживание сегодня быстрым, а в дальнейшем простым и комфортным?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97055" y="381339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41320" y="379544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77623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41320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5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  <p:bldP spid="12" grpId="0"/>
      <p:bldP spid="26" grpId="0"/>
      <p:bldP spid="18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4408168" y="-801915"/>
            <a:ext cx="7756032" cy="8424936"/>
          </a:xfrm>
          <a:prstGeom prst="ellipse">
            <a:avLst/>
          </a:prstGeom>
          <a:solidFill>
            <a:srgbClr val="7030A0">
              <a:alpha val="7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132581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Клиент: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528" y="4383420"/>
            <a:ext cx="233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Менеджер: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79366" y="4850978"/>
            <a:ext cx="2256251" cy="83099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Давайте оформим Вам карту, это упростит мою работу.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97655" y="3379945"/>
            <a:ext cx="2256251" cy="1169551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У меня в программе показывает, что вы можете оформить у нас кредитную карту.  Оформляем?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44205" y="4727867"/>
            <a:ext cx="2263109" cy="1077218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/>
              <a:t>Александр, у нас для Вас есть очень выгодное предложение!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51064" y="3410552"/>
            <a:ext cx="2256251" cy="95410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Александр, скажите, какими продуктами нашего банка Вы пользуетесь?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51064" y="3401026"/>
            <a:ext cx="2256251" cy="954107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Александр, скажите, какими продуктами нашего банка Вы пользуетесь?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97055" y="381339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41320" y="3795444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77623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41320" y="5097200"/>
            <a:ext cx="30974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" name="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4255" y="286230"/>
            <a:ext cx="4158724" cy="2339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8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12" grpId="0"/>
      <p:bldP spid="18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1724</Words>
  <Application>Microsoft Office PowerPoint</Application>
  <PresentationFormat>Экран (4:3)</PresentationFormat>
  <Paragraphs>214</Paragraphs>
  <Slides>20</Slides>
  <Notes>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Андрей Маркин</cp:lastModifiedBy>
  <cp:revision>65</cp:revision>
  <dcterms:created xsi:type="dcterms:W3CDTF">2021-04-10T17:08:13Z</dcterms:created>
  <dcterms:modified xsi:type="dcterms:W3CDTF">2021-07-19T15:28:34Z</dcterms:modified>
</cp:coreProperties>
</file>