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  <p:sldMasterId id="2147483668" r:id="rId4"/>
    <p:sldMasterId id="2147483670" r:id="rId5"/>
    <p:sldMasterId id="2147483676" r:id="rId6"/>
  </p:sldMasterIdLst>
  <p:sldIdLst>
    <p:sldId id="256" r:id="rId7"/>
    <p:sldId id="257" r:id="rId8"/>
    <p:sldId id="258" r:id="rId9"/>
    <p:sldId id="260" r:id="rId10"/>
    <p:sldId id="261" r:id="rId11"/>
    <p:sldId id="262" r:id="rId12"/>
    <p:sldId id="263" r:id="rId13"/>
    <p:sldId id="264" r:id="rId14"/>
    <p:sldId id="273" r:id="rId15"/>
    <p:sldId id="270" r:id="rId16"/>
    <p:sldId id="276" r:id="rId17"/>
    <p:sldId id="283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600"/>
    <a:srgbClr val="EFF96B"/>
    <a:srgbClr val="C496E6"/>
    <a:srgbClr val="9846D6"/>
    <a:srgbClr val="28E11F"/>
    <a:srgbClr val="2B1B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3000" y="-10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-20\AppData\Local\Temp\7zOBD75.tmp\&#1092;&#1080;&#1085;&#1072;&#1085;&#1089;&#1086;&#1074;&#1099;&#1077;%20&#1088;&#1072;&#1089;&#1095;&#1105;&#1090;&#1099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(WorldSkillsRussia)&#187;%20%2018&#1055;&#1088;&#1077;&#1076;&#1087;&#1088;&#1080;&#1085;&#1080;&#1084;&#1072;&#1090;&#1077;&#1083;&#1100;&#1089;&#1090;&#1074;&#1086;%2024.10\&#1092;&#1080;&#1085;&#1072;&#1085;&#1089;&#1086;&#1074;&#1099;&#1077;%20&#1088;&#1072;&#1089;&#1095;&#1105;&#1090;&#1099;%20H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(WorldSkillsRussia)&#187;%20%2018&#1055;&#1088;&#1077;&#1076;&#1087;&#1088;&#1080;&#1085;&#1080;&#1084;&#1072;&#1090;&#1077;&#1083;&#1100;&#1089;&#1090;&#1074;&#1086;%2024.10\&#1092;&#1080;&#1085;&#1072;&#1085;&#1089;&#1086;&#1074;&#1099;&#1077;%20&#1088;&#1072;&#1089;&#1095;&#1105;&#1090;&#1099;%20HR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(WorldSkillsRussia)&#187;%20%2018&#1055;&#1088;&#1077;&#1076;&#1087;&#1088;&#1080;&#1085;&#1080;&#1084;&#1072;&#1090;&#1077;&#1083;&#1100;&#1089;&#1090;&#1074;&#1086;%2024.10\&#1092;&#1080;&#1085;&#1072;&#1085;&#1089;&#1086;&#1074;&#1099;&#1077;%20&#1088;&#1072;&#1089;&#1095;&#1105;&#1090;&#1099;%20HR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(WorldSkillsRussia)&#187;%20%2018&#1055;&#1088;&#1077;&#1076;&#1087;&#1088;&#1080;&#1085;&#1080;&#1084;&#1072;&#1090;&#1077;&#1083;&#1100;&#1089;&#1090;&#1074;&#1086;%2024.10\&#1092;&#1080;&#1085;&#1072;&#1085;&#1089;&#1086;&#1074;&#1099;&#1077;%20&#1088;&#1072;&#1089;&#1095;&#1105;&#1090;&#1099;%20H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gradFill>
          <a:gsLst>
            <a:gs pos="0">
              <a:srgbClr val="FFC000"/>
            </a:gs>
            <a:gs pos="78000">
              <a:srgbClr val="FFFF0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FC000"/>
            </a:gs>
            <a:gs pos="78000">
              <a:srgbClr val="FFFF0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'лист 3'!$R$9:$R$10</c:f>
              <c:strCache>
                <c:ptCount val="1"/>
                <c:pt idx="0">
                  <c:v>1- й год Объем услуг, тыс. руб.</c:v>
                </c:pt>
              </c:strCache>
            </c:strRef>
          </c:tx>
          <c:spPr>
            <a:pattFill prst="wdDnDiag">
              <a:fgClr>
                <a:schemeClr val="tx2">
                  <a:lumMod val="50000"/>
                </a:schemeClr>
              </a:fgClr>
              <a:bgClr>
                <a:schemeClr val="bg1"/>
              </a:bgClr>
            </a:patt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 3'!$Q$11:$Q$22</c:f>
              <c:strCache>
                <c:ptCount val="12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  <c:pt idx="9">
                  <c:v>Июнь</c:v>
                </c:pt>
                <c:pt idx="10">
                  <c:v>Июль</c:v>
                </c:pt>
                <c:pt idx="11">
                  <c:v>Август</c:v>
                </c:pt>
              </c:strCache>
            </c:strRef>
          </c:cat>
          <c:val>
            <c:numRef>
              <c:f>'лист 3'!$R$11:$R$22</c:f>
              <c:numCache>
                <c:formatCode>General</c:formatCode>
                <c:ptCount val="12"/>
                <c:pt idx="0">
                  <c:v>142</c:v>
                </c:pt>
                <c:pt idx="1">
                  <c:v>152</c:v>
                </c:pt>
                <c:pt idx="2">
                  <c:v>162</c:v>
                </c:pt>
                <c:pt idx="3">
                  <c:v>172</c:v>
                </c:pt>
                <c:pt idx="4">
                  <c:v>182</c:v>
                </c:pt>
                <c:pt idx="5">
                  <c:v>192</c:v>
                </c:pt>
                <c:pt idx="6">
                  <c:v>202</c:v>
                </c:pt>
                <c:pt idx="7">
                  <c:v>212</c:v>
                </c:pt>
                <c:pt idx="8">
                  <c:v>222</c:v>
                </c:pt>
                <c:pt idx="9">
                  <c:v>232</c:v>
                </c:pt>
                <c:pt idx="10">
                  <c:v>242</c:v>
                </c:pt>
                <c:pt idx="11">
                  <c:v>252</c:v>
                </c:pt>
              </c:numCache>
            </c:numRef>
          </c:val>
        </c:ser>
        <c:ser>
          <c:idx val="2"/>
          <c:order val="1"/>
          <c:tx>
            <c:strRef>
              <c:f>'лист 3'!$T$9:$T$10</c:f>
              <c:strCache>
                <c:ptCount val="1"/>
                <c:pt idx="0">
                  <c:v>2 -й год Объем услуг, тыс. руб.</c:v>
                </c:pt>
              </c:strCache>
            </c:strRef>
          </c:tx>
          <c:spPr>
            <a:pattFill prst="sphere">
              <a:fgClr>
                <a:srgbClr val="679E2A"/>
              </a:fgClr>
              <a:bgClr>
                <a:schemeClr val="bg1"/>
              </a:bgClr>
            </a:patt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'лист 3'!$Q$11:$Q$22</c:f>
              <c:strCache>
                <c:ptCount val="12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  <c:pt idx="9">
                  <c:v>Июнь</c:v>
                </c:pt>
                <c:pt idx="10">
                  <c:v>Июль</c:v>
                </c:pt>
                <c:pt idx="11">
                  <c:v>Август</c:v>
                </c:pt>
              </c:strCache>
            </c:strRef>
          </c:cat>
          <c:val>
            <c:numRef>
              <c:f>'лист 3'!$T$11:$T$22</c:f>
              <c:numCache>
                <c:formatCode>General</c:formatCode>
                <c:ptCount val="12"/>
                <c:pt idx="0">
                  <c:v>247</c:v>
                </c:pt>
                <c:pt idx="1">
                  <c:v>257</c:v>
                </c:pt>
                <c:pt idx="2">
                  <c:v>267</c:v>
                </c:pt>
                <c:pt idx="3">
                  <c:v>277</c:v>
                </c:pt>
                <c:pt idx="4">
                  <c:v>287</c:v>
                </c:pt>
                <c:pt idx="5">
                  <c:v>297</c:v>
                </c:pt>
                <c:pt idx="6">
                  <c:v>307</c:v>
                </c:pt>
                <c:pt idx="7">
                  <c:v>317</c:v>
                </c:pt>
                <c:pt idx="8">
                  <c:v>327</c:v>
                </c:pt>
                <c:pt idx="9">
                  <c:v>337</c:v>
                </c:pt>
                <c:pt idx="10">
                  <c:v>347</c:v>
                </c:pt>
                <c:pt idx="11">
                  <c:v>357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42752512"/>
        <c:axId val="184839552"/>
        <c:axId val="0"/>
      </c:bar3DChart>
      <c:catAx>
        <c:axId val="4275251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84839552"/>
        <c:crosses val="autoZero"/>
        <c:auto val="1"/>
        <c:lblAlgn val="ctr"/>
        <c:lblOffset val="100"/>
        <c:noMultiLvlLbl val="0"/>
      </c:catAx>
      <c:valAx>
        <c:axId val="1848395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275251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800" b="1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1-й год </a:t>
            </a:r>
          </a:p>
        </c:rich>
      </c:tx>
      <c:layout>
        <c:manualLayout>
          <c:xMode val="edge"/>
          <c:yMode val="edge"/>
          <c:x val="0.24829554200461781"/>
          <c:y val="3.6253776435045321E-2"/>
        </c:manualLayout>
      </c:layout>
      <c:overlay val="0"/>
    </c:title>
    <c:autoTitleDeleted val="0"/>
    <c:view3D>
      <c:rotX val="30"/>
      <c:rotY val="7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'лист 4'!$B$2:$B$3</c:f>
              <c:strCache>
                <c:ptCount val="1"/>
                <c:pt idx="0">
                  <c:v>1-й год Сумма, руб</c:v>
                </c:pt>
              </c:strCache>
            </c:strRef>
          </c:tx>
          <c:explosion val="25"/>
          <c:dPt>
            <c:idx val="0"/>
            <c:bubble3D val="0"/>
            <c:explosion val="87"/>
          </c:dPt>
          <c:dPt>
            <c:idx val="1"/>
            <c:bubble3D val="0"/>
            <c:explosion val="61"/>
          </c:dPt>
          <c:dPt>
            <c:idx val="2"/>
            <c:bubble3D val="0"/>
            <c:explosion val="42"/>
            <c:spPr>
              <a:pattFill prst="lgCheck">
                <a:fgClr>
                  <a:srgbClr val="92D050"/>
                </a:fgClr>
                <a:bgClr>
                  <a:schemeClr val="bg1"/>
                </a:bgClr>
              </a:pattFill>
            </c:spPr>
          </c:dPt>
          <c:dPt>
            <c:idx val="3"/>
            <c:bubble3D val="0"/>
            <c:explosion val="37"/>
            <c:spPr>
              <a:pattFill prst="lgCheck">
                <a:fgClr>
                  <a:srgbClr val="00B050"/>
                </a:fgClr>
                <a:bgClr>
                  <a:schemeClr val="bg1"/>
                </a:bgClr>
              </a:pattFill>
            </c:spPr>
          </c:dPt>
          <c:dPt>
            <c:idx val="4"/>
            <c:bubble3D val="0"/>
            <c:spPr>
              <a:pattFill prst="lgCheck">
                <a:fgClr>
                  <a:srgbClr val="FF0000"/>
                </a:fgClr>
                <a:bgClr>
                  <a:schemeClr val="bg1"/>
                </a:bgClr>
              </a:pattFill>
            </c:spPr>
          </c:dPt>
          <c:dPt>
            <c:idx val="5"/>
            <c:bubble3D val="0"/>
            <c:spPr>
              <a:pattFill prst="lgCheck">
                <a:fgClr>
                  <a:schemeClr val="accent6">
                    <a:lumMod val="75000"/>
                  </a:schemeClr>
                </a:fgClr>
                <a:bgClr>
                  <a:schemeClr val="bg1"/>
                </a:bgClr>
              </a:pattFill>
            </c:spPr>
          </c:dPt>
          <c:dPt>
            <c:idx val="6"/>
            <c:bubble3D val="0"/>
            <c:explosion val="56"/>
            <c:spPr>
              <a:pattFill prst="lgCheck">
                <a:fgClr>
                  <a:schemeClr val="tx2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c:spPr>
          </c:dPt>
          <c:dLbls>
            <c:dLbl>
              <c:idx val="0"/>
              <c:numFmt formatCode="0.00%" sourceLinked="0"/>
              <c:spPr>
                <a:noFill/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0.00%" sourceLinked="0"/>
              <c:spPr>
                <a:noFill/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numFmt formatCode="0.00%" sourceLinked="0"/>
              <c:spPr>
                <a:noFill/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2.5770231846019249E-2"/>
                  <c:y val="1.4303821778375264E-3"/>
                </c:manualLayout>
              </c:layout>
              <c:numFmt formatCode="0.00%" sourceLinked="0"/>
              <c:spPr>
                <a:noFill/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numFmt formatCode="0.00%" sourceLinked="0"/>
              <c:spPr>
                <a:noFill/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numFmt formatCode="0.00%" sourceLinked="0"/>
              <c:spPr>
                <a:noFill/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numFmt formatCode="0.00%" sourceLinked="0"/>
              <c:spPr>
                <a:noFill/>
              </c:spPr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dLblPos val="bestFit"/>
              <c:showLegendKey val="1"/>
              <c:showVal val="0"/>
              <c:showCatName val="0"/>
              <c:showSerName val="0"/>
              <c:showPercent val="1"/>
              <c:showBubbleSize val="0"/>
            </c:dLbl>
            <c:numFmt formatCode="0.00%" sourceLinked="0"/>
            <c:spPr>
              <a:noFill/>
            </c:spPr>
            <c:dLblPos val="bestFit"/>
            <c:showLegendKey val="1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'лист 4'!$A$4:$A$10</c:f>
              <c:strCache>
                <c:ptCount val="7"/>
                <c:pt idx="0">
                  <c:v>1. Регистрация</c:v>
                </c:pt>
                <c:pt idx="1">
                  <c:v>2. Реклама</c:v>
                </c:pt>
                <c:pt idx="2">
                  <c:v>3. Коммунальные платежи</c:v>
                </c:pt>
                <c:pt idx="3">
                  <c:v>4. Заработная плата с отчислениями на социальные нужды</c:v>
                </c:pt>
                <c:pt idx="4">
                  <c:v>5. Расходы на содержание транспорта</c:v>
                </c:pt>
                <c:pt idx="5">
                  <c:v>6. Спецодежда, инструменты</c:v>
                </c:pt>
                <c:pt idx="6">
                  <c:v>7. Прочие расходы</c:v>
                </c:pt>
              </c:strCache>
            </c:strRef>
          </c:cat>
          <c:val>
            <c:numRef>
              <c:f>'лист 4'!$B$4:$B$10</c:f>
              <c:numCache>
                <c:formatCode>0.00</c:formatCode>
                <c:ptCount val="7"/>
                <c:pt idx="0">
                  <c:v>2500</c:v>
                </c:pt>
                <c:pt idx="1">
                  <c:v>18000</c:v>
                </c:pt>
                <c:pt idx="2">
                  <c:v>13200</c:v>
                </c:pt>
                <c:pt idx="3">
                  <c:v>879840</c:v>
                </c:pt>
                <c:pt idx="4">
                  <c:v>112160</c:v>
                </c:pt>
                <c:pt idx="5">
                  <c:v>111407</c:v>
                </c:pt>
                <c:pt idx="6">
                  <c:v>58250</c:v>
                </c:pt>
              </c:numCache>
            </c:numRef>
          </c:val>
        </c:ser>
        <c:ser>
          <c:idx val="1"/>
          <c:order val="1"/>
          <c:tx>
            <c:strRef>
              <c:f>'лист 4'!$C$2:$C$3</c:f>
              <c:strCache>
                <c:ptCount val="1"/>
                <c:pt idx="0">
                  <c:v>1-й год Структура, %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'лист 4'!$A$4:$A$10</c:f>
              <c:strCache>
                <c:ptCount val="7"/>
                <c:pt idx="0">
                  <c:v>1. Регистрация</c:v>
                </c:pt>
                <c:pt idx="1">
                  <c:v>2. Реклама</c:v>
                </c:pt>
                <c:pt idx="2">
                  <c:v>3. Коммунальные платежи</c:v>
                </c:pt>
                <c:pt idx="3">
                  <c:v>4. Заработная плата с отчислениями на социальные нужды</c:v>
                </c:pt>
                <c:pt idx="4">
                  <c:v>5. Расходы на содержание транспорта</c:v>
                </c:pt>
                <c:pt idx="5">
                  <c:v>6. Спецодежда, инструменты</c:v>
                </c:pt>
                <c:pt idx="6">
                  <c:v>7. Прочие расходы</c:v>
                </c:pt>
              </c:strCache>
            </c:strRef>
          </c:cat>
          <c:val>
            <c:numRef>
              <c:f>'лист 4'!$C$4:$C$10</c:f>
              <c:numCache>
                <c:formatCode>0.00</c:formatCode>
                <c:ptCount val="7"/>
                <c:pt idx="0">
                  <c:v>0.2091425406803156</c:v>
                </c:pt>
                <c:pt idx="1">
                  <c:v>1.5058262928982722</c:v>
                </c:pt>
                <c:pt idx="2">
                  <c:v>1.1042726147920663</c:v>
                </c:pt>
                <c:pt idx="3">
                  <c:v>73.604789196867543</c:v>
                </c:pt>
                <c:pt idx="4">
                  <c:v>9.3829709450816789</c:v>
                </c:pt>
                <c:pt idx="5">
                  <c:v>9.3199772118287676</c:v>
                </c:pt>
                <c:pt idx="6">
                  <c:v>4.8730211978513527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8572926475793574"/>
          <c:y val="2.0380486921893388E-2"/>
          <c:w val="0.41113308204895443"/>
          <c:h val="0.92923232871753103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'лист 4'!$D$2:$E$2</c:f>
              <c:strCache>
                <c:ptCount val="1"/>
                <c:pt idx="0">
                  <c:v>2-й год</c:v>
                </c:pt>
              </c:strCache>
            </c:strRef>
          </c:tx>
          <c:explosion val="25"/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</c:spPr>
          </c:dPt>
          <c:dPt>
            <c:idx val="3"/>
            <c:bubble3D val="0"/>
            <c:spPr>
              <a:pattFill prst="lgCheck">
                <a:fgClr>
                  <a:srgbClr val="92D050"/>
                </a:fgClr>
                <a:bgClr>
                  <a:schemeClr val="bg1"/>
                </a:bgClr>
              </a:pattFill>
            </c:spPr>
          </c:dPt>
          <c:dPt>
            <c:idx val="4"/>
            <c:bubble3D val="0"/>
            <c:spPr>
              <a:pattFill prst="lgCheck">
                <a:fgClr>
                  <a:srgbClr val="00B050"/>
                </a:fgClr>
                <a:bgClr>
                  <a:schemeClr val="bg1"/>
                </a:bgClr>
              </a:pattFill>
            </c:spPr>
          </c:dPt>
          <c:dPt>
            <c:idx val="5"/>
            <c:bubble3D val="0"/>
            <c:spPr>
              <a:pattFill prst="lgCheck">
                <a:fgClr>
                  <a:srgbClr val="FF0000"/>
                </a:fgClr>
                <a:bgClr>
                  <a:schemeClr val="bg1"/>
                </a:bgClr>
              </a:pattFill>
            </c:spPr>
          </c:dPt>
          <c:dPt>
            <c:idx val="6"/>
            <c:bubble3D val="0"/>
            <c:spPr>
              <a:pattFill prst="lgCheck">
                <a:fgClr>
                  <a:schemeClr val="accent6">
                    <a:lumMod val="75000"/>
                  </a:schemeClr>
                </a:fgClr>
                <a:bgClr>
                  <a:schemeClr val="bg1"/>
                </a:bgClr>
              </a:pattFill>
            </c:spPr>
          </c:dPt>
          <c:dPt>
            <c:idx val="7"/>
            <c:bubble3D val="0"/>
            <c:spPr>
              <a:pattFill prst="lgCheck">
                <a:fgClr>
                  <a:srgbClr val="0070C0"/>
                </a:fgClr>
                <a:bgClr>
                  <a:schemeClr val="bg1"/>
                </a:bgClr>
              </a:pattFill>
            </c:spPr>
          </c:dPt>
          <c:dLbls>
            <c:dLbl>
              <c:idx val="0"/>
              <c:numFmt formatCode="0.00%" sourceLinked="0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0.00%" sourceLinked="0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numFmt formatCode="0.00%" sourceLinked="0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numFmt formatCode="0.00%" sourceLinked="0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0.11701410761154855"/>
                  <c:y val="8.5943319585051872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1.6979877515310587E-2"/>
                  <c:y val="-8.7571553555805523E-2"/>
                </c:manualLayout>
              </c:layout>
              <c:numFmt formatCode="0.00%" sourceLinked="0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/>
              <c:numFmt formatCode="0.00%" sourceLinked="0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dLblPos val="outEnd"/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numFmt formatCode="0.00%" sourceLinked="0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1"/>
              <c:showVal val="0"/>
              <c:showCatName val="0"/>
              <c:showSerName val="0"/>
              <c:showPercent val="1"/>
              <c:showBubbleSize val="0"/>
            </c:dLbl>
            <c:numFmt formatCode="0.00%" sourceLinked="0"/>
            <c:showLegendKey val="1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'лист 4'!$A$4:$A$10</c:f>
              <c:strCache>
                <c:ptCount val="7"/>
                <c:pt idx="0">
                  <c:v>1. Регистрация</c:v>
                </c:pt>
                <c:pt idx="1">
                  <c:v>2. Реклама</c:v>
                </c:pt>
                <c:pt idx="2">
                  <c:v>3. Коммунальные платежи</c:v>
                </c:pt>
                <c:pt idx="3">
                  <c:v>4. Заработная плата с отчислениями на социальные нужды</c:v>
                </c:pt>
                <c:pt idx="4">
                  <c:v>5. Расходы на содержание транспорта</c:v>
                </c:pt>
                <c:pt idx="5">
                  <c:v>6. Спецодежда, инструменты</c:v>
                </c:pt>
                <c:pt idx="6">
                  <c:v>7. Прочие расходы</c:v>
                </c:pt>
              </c:strCache>
            </c:strRef>
          </c:cat>
          <c:val>
            <c:numRef>
              <c:f>'лист 4'!$D$3:$D$10</c:f>
              <c:numCache>
                <c:formatCode>0.00</c:formatCode>
                <c:ptCount val="8"/>
                <c:pt idx="0" formatCode="General">
                  <c:v>0</c:v>
                </c:pt>
                <c:pt idx="1">
                  <c:v>0</c:v>
                </c:pt>
                <c:pt idx="2">
                  <c:v>21200</c:v>
                </c:pt>
                <c:pt idx="3">
                  <c:v>20750</c:v>
                </c:pt>
                <c:pt idx="4">
                  <c:v>1231776</c:v>
                </c:pt>
                <c:pt idx="5">
                  <c:v>212000</c:v>
                </c:pt>
                <c:pt idx="6">
                  <c:v>236724</c:v>
                </c:pt>
                <c:pt idx="7">
                  <c:v>110340</c:v>
                </c:pt>
              </c:numCache>
            </c:numRef>
          </c:val>
        </c:ser>
        <c:ser>
          <c:idx val="1"/>
          <c:order val="1"/>
          <c:tx>
            <c:strRef>
              <c:f>'лист 4'!$E$3</c:f>
              <c:strCache>
                <c:ptCount val="1"/>
                <c:pt idx="0">
                  <c:v>Структура, %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'лист 4'!$A$4:$A$10</c:f>
              <c:strCache>
                <c:ptCount val="7"/>
                <c:pt idx="0">
                  <c:v>1. Регистрация</c:v>
                </c:pt>
                <c:pt idx="1">
                  <c:v>2. Реклама</c:v>
                </c:pt>
                <c:pt idx="2">
                  <c:v>3. Коммунальные платежи</c:v>
                </c:pt>
                <c:pt idx="3">
                  <c:v>4. Заработная плата с отчислениями на социальные нужды</c:v>
                </c:pt>
                <c:pt idx="4">
                  <c:v>5. Расходы на содержание транспорта</c:v>
                </c:pt>
                <c:pt idx="5">
                  <c:v>6. Спецодежда, инструменты</c:v>
                </c:pt>
                <c:pt idx="6">
                  <c:v>7. Прочие расходы</c:v>
                </c:pt>
              </c:strCache>
            </c:strRef>
          </c:cat>
          <c:val>
            <c:numRef>
              <c:f>'лист 4'!$E$4:$E$10</c:f>
              <c:numCache>
                <c:formatCode>0.00</c:formatCode>
                <c:ptCount val="7"/>
                <c:pt idx="0" formatCode="General">
                  <c:v>0</c:v>
                </c:pt>
                <c:pt idx="1">
                  <c:v>1.1567064420910198</c:v>
                </c:pt>
                <c:pt idx="2">
                  <c:v>1.1321537110088991</c:v>
                </c:pt>
                <c:pt idx="3">
                  <c:v>67.207699736467347</c:v>
                </c:pt>
                <c:pt idx="4">
                  <c:v>11.567064420910198</c:v>
                </c:pt>
                <c:pt idx="5">
                  <c:v>12.916046028186534</c:v>
                </c:pt>
                <c:pt idx="6">
                  <c:v>6.020329661335996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инвестиций</a:t>
            </a:r>
          </a:p>
        </c:rich>
      </c:tx>
      <c:layout/>
      <c:overlay val="0"/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'лист 2'!$A$3</c:f>
              <c:strCache>
                <c:ptCount val="1"/>
                <c:pt idx="0">
                  <c:v>инвестиции, 1-го года, тыс. руб.</c:v>
                </c:pt>
              </c:strCache>
            </c:strRef>
          </c:tx>
          <c:cat>
            <c:strRef>
              <c:f>'лист 2'!$B$2:$M$2</c:f>
              <c:strCache>
                <c:ptCount val="12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  <c:pt idx="9">
                  <c:v>июнь</c:v>
                </c:pt>
                <c:pt idx="10">
                  <c:v>июль</c:v>
                </c:pt>
                <c:pt idx="11">
                  <c:v>август</c:v>
                </c:pt>
              </c:strCache>
            </c:strRef>
          </c:cat>
          <c:val>
            <c:numRef>
              <c:f>'лист 2'!$B$3:$M$3</c:f>
              <c:numCache>
                <c:formatCode>0</c:formatCode>
                <c:ptCount val="12"/>
                <c:pt idx="0">
                  <c:v>200</c:v>
                </c:pt>
                <c:pt idx="1">
                  <c:v>250</c:v>
                </c:pt>
                <c:pt idx="2">
                  <c:v>300</c:v>
                </c:pt>
                <c:pt idx="3">
                  <c:v>350</c:v>
                </c:pt>
                <c:pt idx="4">
                  <c:v>400</c:v>
                </c:pt>
                <c:pt idx="5">
                  <c:v>450</c:v>
                </c:pt>
                <c:pt idx="6">
                  <c:v>500</c:v>
                </c:pt>
                <c:pt idx="7">
                  <c:v>550</c:v>
                </c:pt>
                <c:pt idx="8">
                  <c:v>600</c:v>
                </c:pt>
                <c:pt idx="9">
                  <c:v>650</c:v>
                </c:pt>
                <c:pt idx="10">
                  <c:v>700</c:v>
                </c:pt>
                <c:pt idx="11">
                  <c:v>750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'лист 2'!$A$4</c:f>
              <c:strCache>
                <c:ptCount val="1"/>
                <c:pt idx="0">
                  <c:v>инвестиции, 2-го года, тыс. руб.</c:v>
                </c:pt>
              </c:strCache>
            </c:strRef>
          </c:tx>
          <c:spPr>
            <a:ln w="47625"/>
          </c:spPr>
          <c:marker>
            <c:symbol val="circle"/>
            <c:size val="9"/>
          </c:marker>
          <c:cat>
            <c:strRef>
              <c:f>'лист 2'!$B$2:$M$2</c:f>
              <c:strCache>
                <c:ptCount val="12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  <c:pt idx="3">
                  <c:v>декабрь</c:v>
                </c:pt>
                <c:pt idx="4">
                  <c:v>январь</c:v>
                </c:pt>
                <c:pt idx="5">
                  <c:v>февраль</c:v>
                </c:pt>
                <c:pt idx="6">
                  <c:v>март</c:v>
                </c:pt>
                <c:pt idx="7">
                  <c:v>апрель</c:v>
                </c:pt>
                <c:pt idx="8">
                  <c:v>май</c:v>
                </c:pt>
                <c:pt idx="9">
                  <c:v>июнь</c:v>
                </c:pt>
                <c:pt idx="10">
                  <c:v>июль</c:v>
                </c:pt>
                <c:pt idx="11">
                  <c:v>август</c:v>
                </c:pt>
              </c:strCache>
            </c:strRef>
          </c:cat>
          <c:val>
            <c:numRef>
              <c:f>'лист 2'!$B$4:$M$4</c:f>
              <c:numCache>
                <c:formatCode>0</c:formatCode>
                <c:ptCount val="12"/>
                <c:pt idx="0">
                  <c:v>800</c:v>
                </c:pt>
                <c:pt idx="1">
                  <c:v>850</c:v>
                </c:pt>
                <c:pt idx="2">
                  <c:v>900</c:v>
                </c:pt>
                <c:pt idx="3">
                  <c:v>950</c:v>
                </c:pt>
                <c:pt idx="4">
                  <c:v>1000</c:v>
                </c:pt>
                <c:pt idx="5">
                  <c:v>1050</c:v>
                </c:pt>
                <c:pt idx="6">
                  <c:v>1100</c:v>
                </c:pt>
                <c:pt idx="7">
                  <c:v>1150</c:v>
                </c:pt>
                <c:pt idx="8">
                  <c:v>1200</c:v>
                </c:pt>
                <c:pt idx="9">
                  <c:v>1250</c:v>
                </c:pt>
                <c:pt idx="10">
                  <c:v>1300</c:v>
                </c:pt>
                <c:pt idx="11">
                  <c:v>1350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108992"/>
        <c:axId val="171392320"/>
      </c:lineChart>
      <c:catAx>
        <c:axId val="17710899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71392320"/>
        <c:crosses val="autoZero"/>
        <c:auto val="1"/>
        <c:lblAlgn val="ctr"/>
        <c:lblOffset val="100"/>
        <c:noMultiLvlLbl val="0"/>
      </c:catAx>
      <c:valAx>
        <c:axId val="171392320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ru-RU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Сумма</a:t>
                </a:r>
                <a:r>
                  <a:rPr lang="ru-RU" sz="1600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инвестиций, тыс. руб</a:t>
                </a:r>
                <a:endParaRPr lang="ru-RU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6.6438486891769854E-3"/>
              <c:y val="0.38014194075054458"/>
            </c:manualLayout>
          </c:layout>
          <c:overlay val="0"/>
        </c:title>
        <c:numFmt formatCode="0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77108992"/>
        <c:crosses val="autoZero"/>
        <c:crossBetween val="between"/>
      </c:valAx>
      <c:spPr>
        <a:pattFill prst="pct50">
          <a:fgClr>
            <a:srgbClr val="FFC000"/>
          </a:fgClr>
          <a:bgClr>
            <a:schemeClr val="bg1"/>
          </a:bgClr>
        </a:pattFill>
      </c:spPr>
    </c:plotArea>
    <c:legend>
      <c:legendPos val="r"/>
      <c:layout/>
      <c:overlay val="0"/>
      <c:txPr>
        <a:bodyPr/>
        <a:lstStyle/>
        <a:p>
          <a:pPr>
            <a:defRPr sz="18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00"/>
    </a:solidFill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Сумма инвестиций, в тыс. руб</a:t>
            </a:r>
          </a:p>
        </c:rich>
      </c:tx>
      <c:layout>
        <c:manualLayout>
          <c:xMode val="edge"/>
          <c:yMode val="edge"/>
          <c:x val="0.36175278896214597"/>
          <c:y val="0.7202034473400952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615507436570428"/>
          <c:y val="6.8378593277184804E-2"/>
          <c:w val="0.81551159230096248"/>
          <c:h val="0.53890938347469575"/>
        </c:manualLayout>
      </c:layout>
      <c:scatterChart>
        <c:scatterStyle val="lineMarker"/>
        <c:varyColors val="0"/>
        <c:ser>
          <c:idx val="0"/>
          <c:order val="0"/>
          <c:tx>
            <c:strRef>
              <c:f>'лист 2'!$A$11</c:f>
              <c:strCache>
                <c:ptCount val="1"/>
                <c:pt idx="0">
                  <c:v>Норма доходности, %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diamond"/>
            <c:size val="5"/>
            <c:spPr>
              <a:solidFill>
                <a:srgbClr val="00B050"/>
              </a:solidFill>
            </c:spPr>
          </c:marker>
          <c:xVal>
            <c:numRef>
              <c:f>'лист 2'!$B$10:$Q$10</c:f>
              <c:numCache>
                <c:formatCode>General</c:formatCode>
                <c:ptCount val="16"/>
                <c:pt idx="0">
                  <c:v>50</c:v>
                </c:pt>
                <c:pt idx="1">
                  <c:v>100</c:v>
                </c:pt>
                <c:pt idx="2">
                  <c:v>150</c:v>
                </c:pt>
                <c:pt idx="3">
                  <c:v>200</c:v>
                </c:pt>
                <c:pt idx="4">
                  <c:v>250</c:v>
                </c:pt>
                <c:pt idx="5">
                  <c:v>300</c:v>
                </c:pt>
                <c:pt idx="6">
                  <c:v>350</c:v>
                </c:pt>
                <c:pt idx="7">
                  <c:v>400</c:v>
                </c:pt>
                <c:pt idx="8">
                  <c:v>450</c:v>
                </c:pt>
                <c:pt idx="9">
                  <c:v>500</c:v>
                </c:pt>
                <c:pt idx="10">
                  <c:v>550</c:v>
                </c:pt>
                <c:pt idx="11">
                  <c:v>600</c:v>
                </c:pt>
                <c:pt idx="12">
                  <c:v>650</c:v>
                </c:pt>
                <c:pt idx="13">
                  <c:v>700</c:v>
                </c:pt>
                <c:pt idx="14">
                  <c:v>750</c:v>
                </c:pt>
                <c:pt idx="15">
                  <c:v>800</c:v>
                </c:pt>
              </c:numCache>
            </c:numRef>
          </c:xVal>
          <c:yVal>
            <c:numRef>
              <c:f>'лист 2'!$B$11:$Q$11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10</c:v>
                </c:pt>
                <c:pt idx="5">
                  <c:v>15</c:v>
                </c:pt>
                <c:pt idx="6">
                  <c:v>20</c:v>
                </c:pt>
                <c:pt idx="7">
                  <c:v>25</c:v>
                </c:pt>
                <c:pt idx="8">
                  <c:v>30</c:v>
                </c:pt>
                <c:pt idx="9">
                  <c:v>35</c:v>
                </c:pt>
                <c:pt idx="10">
                  <c:v>40</c:v>
                </c:pt>
                <c:pt idx="11">
                  <c:v>45</c:v>
                </c:pt>
                <c:pt idx="12">
                  <c:v>50</c:v>
                </c:pt>
                <c:pt idx="13">
                  <c:v>55</c:v>
                </c:pt>
                <c:pt idx="14">
                  <c:v>60</c:v>
                </c:pt>
                <c:pt idx="15">
                  <c:v>65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369728"/>
        <c:axId val="185370304"/>
      </c:scatterChart>
      <c:valAx>
        <c:axId val="185369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85370304"/>
        <c:crosses val="autoZero"/>
        <c:crossBetween val="midCat"/>
      </c:valAx>
      <c:valAx>
        <c:axId val="18537030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r>
                  <a:rPr lang="ru-RU" sz="16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Норма доходности, %</a:t>
                </a:r>
              </a:p>
            </c:rich>
          </c:tx>
          <c:layout>
            <c:manualLayout>
              <c:xMode val="edge"/>
              <c:yMode val="edge"/>
              <c:x val="3.6645712736898962E-2"/>
              <c:y val="0.1725816894661977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85369728"/>
        <c:crosses val="autoZero"/>
        <c:crossBetween val="midCat"/>
      </c:valAx>
      <c:spPr>
        <a:gradFill flip="none" rotWithShape="1">
          <a:gsLst>
            <a:gs pos="0">
              <a:srgbClr val="FFFF00">
                <a:tint val="66000"/>
                <a:satMod val="160000"/>
              </a:srgbClr>
            </a:gs>
            <a:gs pos="50000">
              <a:srgbClr val="FFFF00">
                <a:tint val="44500"/>
                <a:satMod val="160000"/>
              </a:srgbClr>
            </a:gs>
            <a:gs pos="100000">
              <a:srgbClr val="FFFF00">
                <a:tint val="23500"/>
                <a:satMod val="160000"/>
              </a:srgbClr>
            </a:gs>
          </a:gsLst>
          <a:path path="circle">
            <a:fillToRect r="100000" b="100000"/>
          </a:path>
          <a:tileRect l="-100000" t="-100000"/>
        </a:gradFill>
        <a:scene3d>
          <a:camera prst="orthographicFront"/>
          <a:lightRig rig="balanced" dir="t"/>
        </a:scene3d>
        <a:sp3d prstMaterial="dkEdge">
          <a:bevelT w="165100" prst="coolSlant"/>
          <a:bevelB/>
        </a:sp3d>
      </c:spPr>
    </c:plotArea>
    <c:legend>
      <c:legendPos val="b"/>
      <c:legendEntry>
        <c:idx val="0"/>
        <c:txPr>
          <a:bodyPr/>
          <a:lstStyle/>
          <a:p>
            <a:pPr>
              <a:defRPr sz="18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31293074715836172"/>
          <c:y val="0.85227165105516511"/>
          <c:w val="0.38881671041119859"/>
          <c:h val="6.2522883564285633E-2"/>
        </c:manualLayout>
      </c:layout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08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991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618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D2063-02CD-4F04-96DE-2165BDF86D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5B15A-96D3-42BF-8C1D-E094CD2D95D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545" y="222195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545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4040188" cy="304801"/>
          </a:xfrm>
          <a:solidFill>
            <a:schemeClr val="accent5">
              <a:lumMod val="20000"/>
              <a:lumOff val="80000"/>
              <a:alpha val="39000"/>
            </a:schemeClr>
          </a:solidFill>
        </p:spPr>
        <p:txBody>
          <a:bodyPr tIns="320040" anchor="b">
            <a:noAutofit/>
          </a:bodyPr>
          <a:lstStyle>
            <a:lvl1pPr marL="0" indent="0">
              <a:buNone/>
              <a:defRPr sz="1800" b="1" cap="all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57400"/>
            <a:ext cx="4040188" cy="4068763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57400"/>
            <a:ext cx="4041775" cy="40687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2"/>
          </p:nvPr>
        </p:nvSpPr>
        <p:spPr>
          <a:xfrm>
            <a:off x="4648200" y="1752601"/>
            <a:ext cx="4040188" cy="304801"/>
          </a:xfrm>
          <a:solidFill>
            <a:schemeClr val="accent5">
              <a:lumMod val="20000"/>
              <a:lumOff val="80000"/>
              <a:alpha val="39000"/>
            </a:schemeClr>
          </a:solidFill>
        </p:spPr>
        <p:txBody>
          <a:bodyPr tIns="320040" anchor="b">
            <a:noAutofit/>
          </a:bodyPr>
          <a:lstStyle>
            <a:lvl1pPr marL="0" indent="0">
              <a:buNone/>
              <a:defRPr sz="1800" b="1" cap="all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733200"/>
            <a:ext cx="8229600" cy="6397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192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35555">
                    <a:lumMod val="75000"/>
                  </a:srgbClr>
                </a:solidFill>
              </a:rPr>
              <a:t>Copyright 2009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E5428-0538-4901-A50B-7930C1440CED}" type="slidenum">
              <a:rPr lang="en-US">
                <a:solidFill>
                  <a:srgbClr val="F35555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3555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660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09600" y="809400"/>
            <a:ext cx="8229600" cy="6397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631200" y="1295400"/>
            <a:ext cx="8153400" cy="457200"/>
          </a:xfrm>
        </p:spPr>
        <p:txBody>
          <a:bodyPr>
            <a:normAutofit/>
          </a:bodyPr>
          <a:lstStyle>
            <a:lvl1pPr>
              <a:buFontTx/>
              <a:buNone/>
              <a:defRPr sz="24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35555">
                    <a:lumMod val="75000"/>
                  </a:srgbClr>
                </a:solidFill>
              </a:rPr>
              <a:t>Copyright 2009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45157-EF62-4EBC-8CE8-02C065936510}" type="slidenum">
              <a:rPr lang="en-US">
                <a:solidFill>
                  <a:srgbClr val="F35555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35555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359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545" y="222195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545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8859B-733F-4B90-96B2-F7BFA16916E8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E3A0F-980B-45CF-9482-4A0246C344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82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35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043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305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964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925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69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602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6B86D-5F62-4306-AAE8-A22AFF91EA7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521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6B86D-5F62-4306-AAE8-A22AFF91EA7E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E5E11-751A-4900-BED7-344E464C11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293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3EF1E3-6211-411D-A4E5-8646A98E56B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176979-8B84-490D-968E-ED0ED0166EE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5138" y="884238"/>
            <a:ext cx="82296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24000"/>
            <a:ext cx="8229600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42088"/>
            <a:ext cx="28956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srgbClr val="F35555">
                    <a:lumMod val="75000"/>
                  </a:srgbClr>
                </a:solidFill>
              </a:rPr>
              <a:t>Copyright 2009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542088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C684B5-15BE-4BDB-9FD5-47B19153C385}" type="slidenum">
              <a:rPr lang="en-US">
                <a:solidFill>
                  <a:srgbClr val="F35555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35555">
                  <a:lumMod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46101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defRPr sz="3200" kern="1200">
          <a:solidFill>
            <a:srgbClr val="461010"/>
          </a:solidFill>
          <a:latin typeface="+mn-lt"/>
          <a:ea typeface="+mn-ea"/>
          <a:cs typeface="+mn-cs"/>
        </a:defRPr>
      </a:lvl1pPr>
      <a:lvl2pPr marL="627063" indent="-169863"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buChar char="•"/>
        <a:defRPr sz="2800" kern="1200">
          <a:solidFill>
            <a:srgbClr val="461010"/>
          </a:solidFill>
          <a:latin typeface="+mn-lt"/>
          <a:ea typeface="+mn-ea"/>
          <a:cs typeface="+mn-cs"/>
        </a:defRPr>
      </a:lvl2pPr>
      <a:lvl3pPr marL="1030288" indent="-115888"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buChar char="•"/>
        <a:defRPr sz="2400" kern="1200">
          <a:solidFill>
            <a:srgbClr val="461010"/>
          </a:solidFill>
          <a:latin typeface="+mn-lt"/>
          <a:ea typeface="+mn-ea"/>
          <a:cs typeface="+mn-cs"/>
        </a:defRPr>
      </a:lvl3pPr>
      <a:lvl4pPr marL="1482725" indent="-111125"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buChar char="•"/>
        <a:defRPr sz="2000" kern="1200">
          <a:solidFill>
            <a:srgbClr val="461010"/>
          </a:solidFill>
          <a:latin typeface="+mn-lt"/>
          <a:ea typeface="+mn-ea"/>
          <a:cs typeface="+mn-cs"/>
        </a:defRPr>
      </a:lvl4pPr>
      <a:lvl5pPr marL="1944688" indent="-115888"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buChar char="•"/>
        <a:defRPr sz="2000" kern="1200">
          <a:solidFill>
            <a:srgbClr val="46101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5138" y="884238"/>
            <a:ext cx="82296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24000"/>
            <a:ext cx="8229600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42088"/>
            <a:ext cx="28956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srgbClr val="F35555">
                    <a:lumMod val="75000"/>
                  </a:srgbClr>
                </a:solidFill>
              </a:rPr>
              <a:t>Copyright 2009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542088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C684B5-15BE-4BDB-9FD5-47B19153C385}" type="slidenum">
              <a:rPr lang="en-US">
                <a:solidFill>
                  <a:srgbClr val="F35555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35555">
                  <a:lumMod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46101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461010"/>
          </a:solidFill>
          <a:latin typeface="Calibri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defRPr sz="3200" kern="1200">
          <a:solidFill>
            <a:srgbClr val="461010"/>
          </a:solidFill>
          <a:latin typeface="+mn-lt"/>
          <a:ea typeface="+mn-ea"/>
          <a:cs typeface="+mn-cs"/>
        </a:defRPr>
      </a:lvl1pPr>
      <a:lvl2pPr marL="627063" indent="-169863"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buChar char="•"/>
        <a:defRPr sz="2800" kern="1200">
          <a:solidFill>
            <a:srgbClr val="461010"/>
          </a:solidFill>
          <a:latin typeface="+mn-lt"/>
          <a:ea typeface="+mn-ea"/>
          <a:cs typeface="+mn-cs"/>
        </a:defRPr>
      </a:lvl2pPr>
      <a:lvl3pPr marL="1030288" indent="-115888"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buChar char="•"/>
        <a:defRPr sz="2400" kern="1200">
          <a:solidFill>
            <a:srgbClr val="461010"/>
          </a:solidFill>
          <a:latin typeface="+mn-lt"/>
          <a:ea typeface="+mn-ea"/>
          <a:cs typeface="+mn-cs"/>
        </a:defRPr>
      </a:lvl3pPr>
      <a:lvl4pPr marL="1482725" indent="-111125"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buChar char="•"/>
        <a:defRPr sz="2000" kern="1200">
          <a:solidFill>
            <a:srgbClr val="461010"/>
          </a:solidFill>
          <a:latin typeface="+mn-lt"/>
          <a:ea typeface="+mn-ea"/>
          <a:cs typeface="+mn-cs"/>
        </a:defRPr>
      </a:lvl4pPr>
      <a:lvl5pPr marL="1944688" indent="-115888" algn="l" rtl="0" eaLnBrk="0" fontAlgn="base" hangingPunct="0">
        <a:spcBef>
          <a:spcPct val="20000"/>
        </a:spcBef>
        <a:spcAft>
          <a:spcPct val="0"/>
        </a:spcAft>
        <a:buClr>
          <a:srgbClr val="461010"/>
        </a:buClr>
        <a:buSzPct val="70000"/>
        <a:buFont typeface="Arial" charset="0"/>
        <a:buChar char="•"/>
        <a:defRPr sz="2000" kern="1200">
          <a:solidFill>
            <a:srgbClr val="46101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0B425B-6B19-458D-ACF0-2FCEAD578888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11/7/2020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748BE-3BED-4461-A043-1F7A4D95847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9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2080" y="908720"/>
            <a:ext cx="7416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1: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Финансовые показатели </a:t>
            </a:r>
            <a:endParaRPr lang="ru-RU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18124" y="2996952"/>
            <a:ext cx="662473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Умельцы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4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1775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836712"/>
            <a:ext cx="777686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Кп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ΣМП / РП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где </a:t>
            </a: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Кп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коэффициент покрытия</a:t>
            </a:r>
          </a:p>
          <a:p>
            <a:pPr marL="268288" indent="-268288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МП-сумма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маржинальной прибыли (сумма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покрытия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руб.;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РП-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выручка от оказанных услуг, руб.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1-й год Кп</a:t>
            </a:r>
            <a:r>
              <a:rPr lang="ru-RU" sz="36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750334 / 1560000 = 0,48</a:t>
            </a:r>
          </a:p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2-й год Кп</a:t>
            </a:r>
            <a:r>
              <a:rPr lang="ru-RU" sz="3600" b="1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1589632 / 2610000 = 0,61</a:t>
            </a:r>
            <a:r>
              <a:rPr lang="ru-RU" sz="36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0182" y="1772816"/>
            <a:ext cx="85689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ПЛ=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ΣМП/П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ПЛ - показатель производственного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левериджа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(рычага)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МП -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сумма покрытия;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 –  чистая прибыль.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1-й год ПЛ 1 = 907311 / 435917 = 2,08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2 -й год ПЛ 2 = 1736031 / 961529 = 1,80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673596"/>
            <a:ext cx="5818128" cy="595163"/>
          </a:xfrm>
          <a:prstGeom prst="rect">
            <a:avLst/>
          </a:prstGeom>
          <a:solidFill>
            <a:schemeClr val="bg2">
              <a:lumMod val="5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rtlCol="0" anchor="ctr">
            <a:normAutofit fontScale="77500" lnSpcReduction="20000"/>
          </a:bodyPr>
          <a:lstStyle/>
          <a:p>
            <a:pPr algn="ctr">
              <a:spcBef>
                <a:spcPct val="0"/>
              </a:spcBef>
            </a:pP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8 - Распределение прибыли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16933"/>
              </p:ext>
            </p:extLst>
          </p:nvPr>
        </p:nvGraphicFramePr>
        <p:xfrm>
          <a:off x="827584" y="1556789"/>
          <a:ext cx="7848872" cy="4680522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4304421"/>
                <a:gridCol w="1771779"/>
                <a:gridCol w="1772672"/>
              </a:tblGrid>
              <a:tr h="5129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1-й год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2-й год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512944">
                <a:tc>
                  <a:txBody>
                    <a:bodyPr/>
                    <a:lstStyle/>
                    <a:p>
                      <a:pPr indent="1778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 (выручка), руб.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1708200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2964000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512944">
                <a:tc>
                  <a:txBody>
                    <a:bodyPr/>
                    <a:lstStyle/>
                    <a:p>
                      <a:pPr indent="1778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Расход, руб.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1195357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1832790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1057901">
                <a:tc>
                  <a:txBody>
                    <a:bodyPr/>
                    <a:lstStyle/>
                    <a:p>
                      <a:pPr indent="1778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 до налогообложения, руб.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512843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1131210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1057901">
                <a:tc>
                  <a:txBody>
                    <a:bodyPr/>
                    <a:lstStyle/>
                    <a:p>
                      <a:pPr indent="1778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Налоги (УСН, доходы минус расходы, 15%), руб.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76926,45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169681,5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512944">
                <a:tc>
                  <a:txBody>
                    <a:bodyPr/>
                    <a:lstStyle/>
                    <a:p>
                      <a:pPr indent="1778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Чистая прибыль, руб.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435916,6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961528,5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512944">
                <a:tc>
                  <a:txBody>
                    <a:bodyPr/>
                    <a:lstStyle/>
                    <a:p>
                      <a:pPr indent="1778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Рентабельность, 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36,47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52,46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cell3D prstMaterial="dkEdge">
                      <a:bevel/>
                      <a:lightRig rig="flood" dir="t"/>
                    </a:cell3D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449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204864"/>
            <a:ext cx="662473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  <a:latin typeface="Georgia" panose="02040502050405020303" pitchFamily="18" charset="0"/>
              </a:rPr>
              <a:t>Спасибо за внимание!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5521399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–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объём услуг по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месяцам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771621029"/>
              </p:ext>
            </p:extLst>
          </p:nvPr>
        </p:nvGraphicFramePr>
        <p:xfrm>
          <a:off x="683568" y="836712"/>
          <a:ext cx="7920879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97743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361277"/>
            <a:ext cx="6768752" cy="430887"/>
          </a:xfrm>
          <a:prstGeom prst="rect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1 -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необходимого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307938"/>
              </p:ext>
            </p:extLst>
          </p:nvPr>
        </p:nvGraphicFramePr>
        <p:xfrm>
          <a:off x="323529" y="1052740"/>
          <a:ext cx="8280920" cy="52565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45158"/>
                <a:gridCol w="937370"/>
                <a:gridCol w="815676"/>
                <a:gridCol w="1282716"/>
              </a:tblGrid>
              <a:tr h="921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ед., руб.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К-во,  шт.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всего, руб.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97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Перфоратор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Bosch GBH 240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8091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8091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97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Шуруповерт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Bosch GSL 120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5787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11574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97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Электротехнический лобзик 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Bosch PST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700 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3051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3051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97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Строительный фен ЗУБР ФТ – П2000 М 2Д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97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Фрезер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Bosch POF 1400 AGE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8307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8307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97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Болгарка 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Bosch GWS 850 CE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5235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5235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97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Клеевой пистолет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Bosch GLIE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45025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Большой набор монтажных инструментов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ProsKit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1PK-850B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20740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41480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97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Прожектор (LED) 20Вт 1700лм 6500К IP65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3700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45025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Бензиновый генератор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Huter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DY4000L (3000 Вт)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19990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19990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97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Пояс для инструментов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1680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979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Спецодежда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1167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4979">
                <a:tc>
                  <a:txBody>
                    <a:bodyPr/>
                    <a:lstStyle/>
                    <a:p>
                      <a:pPr mar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111407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5136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1000">
              <a:srgbClr val="F8B049">
                <a:lumMod val="99000"/>
              </a:srgbClr>
            </a:gs>
            <a:gs pos="89000">
              <a:srgbClr val="F8B049"/>
            </a:gs>
            <a:gs pos="60000">
              <a:srgbClr val="FEE7F2"/>
            </a:gs>
            <a:gs pos="100000">
              <a:srgbClr val="F952A0"/>
            </a:gs>
            <a:gs pos="100000">
              <a:srgbClr val="C50849"/>
            </a:gs>
            <a:gs pos="100000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5949280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2 –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статей затрат по услугам ремонта и отделки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289670843"/>
              </p:ext>
            </p:extLst>
          </p:nvPr>
        </p:nvGraphicFramePr>
        <p:xfrm>
          <a:off x="251520" y="620688"/>
          <a:ext cx="486054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289610714"/>
              </p:ext>
            </p:extLst>
          </p:nvPr>
        </p:nvGraphicFramePr>
        <p:xfrm>
          <a:off x="5129952" y="692696"/>
          <a:ext cx="36185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34492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5877272"/>
            <a:ext cx="5976664" cy="369332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3 - Прогноз размера инвестиций, тыс. руб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593381757"/>
              </p:ext>
            </p:extLst>
          </p:nvPr>
        </p:nvGraphicFramePr>
        <p:xfrm>
          <a:off x="0" y="692696"/>
          <a:ext cx="874846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37157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5733256"/>
            <a:ext cx="5904656" cy="369332"/>
          </a:xfrm>
          <a:prstGeom prst="rect">
            <a:avLst/>
          </a:prstGeom>
          <a:solidFill>
            <a:srgbClr val="C496E6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4 - Прогноз эффективности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571552211"/>
              </p:ext>
            </p:extLst>
          </p:nvPr>
        </p:nvGraphicFramePr>
        <p:xfrm>
          <a:off x="395536" y="836712"/>
          <a:ext cx="835292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20452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476672"/>
            <a:ext cx="6264696" cy="400110"/>
          </a:xfrm>
          <a:prstGeom prst="rect">
            <a:avLst/>
          </a:prstGeom>
          <a:solidFill>
            <a:srgbClr val="EFF96B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5-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денежного потока по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81074"/>
              </p:ext>
            </p:extLst>
          </p:nvPr>
        </p:nvGraphicFramePr>
        <p:xfrm>
          <a:off x="539553" y="1340768"/>
          <a:ext cx="8136903" cy="505562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970517"/>
                <a:gridCol w="1760965"/>
                <a:gridCol w="1760965"/>
                <a:gridCol w="1644456"/>
              </a:tblGrid>
              <a:tr h="30459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Движения денежного потока по проекту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36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04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Инвестиции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650000,00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04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Финансирование, всего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650000,00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628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числе, собственные средства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350000,00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04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 (выручка)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1708200,00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2 964 000,00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1195357,00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1 832 790,00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8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Прибыль до налогообложения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512843,00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1131210,00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76926,00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169681,00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8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Чистый денежный поток (NCF)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435917,00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961529,00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4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Индекс доходности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1,49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28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 окупаемости инвестиционных затрат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0,32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435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476672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по объемам услуг 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затратам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404611"/>
              </p:ext>
            </p:extLst>
          </p:nvPr>
        </p:nvGraphicFramePr>
        <p:xfrm>
          <a:off x="539552" y="1052726"/>
          <a:ext cx="8136903" cy="52565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9951"/>
                <a:gridCol w="1791590"/>
                <a:gridCol w="1791590"/>
                <a:gridCol w="1396886"/>
                <a:gridCol w="1396886"/>
              </a:tblGrid>
              <a:tr h="325994">
                <a:tc rowSpan="2"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Месяцы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 й год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2 -й год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86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услуг, руб.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Затраты по оказанию услуг, руб.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услуг, руб.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Затраты по оказанию услуг, руб.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599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42486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100737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599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53168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257000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107074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599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63851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267000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113410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599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74533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277000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119585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599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85094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287000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125921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599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95776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297000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132095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599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106456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307000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138432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599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117019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317000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144769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599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127701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327000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151105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599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Июнь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138384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157442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599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Июль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242000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148945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347000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163779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5994">
                <a:tc>
                  <a:txBody>
                    <a:bodyPr/>
                    <a:lstStyle/>
                    <a:p>
                      <a:pPr indent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Август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160479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357000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170441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3641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 descr="coins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839154"/>
            <a:ext cx="3048000" cy="1983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620688"/>
            <a:ext cx="6552728" cy="43204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92500"/>
          </a:bodyPr>
          <a:lstStyle/>
          <a:p>
            <a:pPr>
              <a:spcBef>
                <a:spcPct val="0"/>
              </a:spcBef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7-  Расчет маржинальной прибыли, руб.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erpetua" pitchFamily="18" charset="0"/>
              <a:ea typeface="+mj-ea"/>
              <a:cs typeface="+mj-cs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381450"/>
              </p:ext>
            </p:extLst>
          </p:nvPr>
        </p:nvGraphicFramePr>
        <p:xfrm>
          <a:off x="755576" y="1268759"/>
          <a:ext cx="7344817" cy="51125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52354"/>
                <a:gridCol w="1910970"/>
                <a:gridCol w="1581493"/>
              </a:tblGrid>
              <a:tr h="50495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Показатели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1год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2год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14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Сумма, руб.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Сумма, руб.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9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Выручка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1708200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2964000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9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Переменные затраты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800889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1227969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9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Маржинальная прибыль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907311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1736031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9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Постоянные затраты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394468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604821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1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Прибыль до налогообложения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512843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1131210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9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Чистая прибыль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435917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961529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gold_coins">
      <a:dk1>
        <a:sysClr val="windowText" lastClr="000000"/>
      </a:dk1>
      <a:lt1>
        <a:sysClr val="window" lastClr="FFFFFF"/>
      </a:lt1>
      <a:dk2>
        <a:srgbClr val="5E1616"/>
      </a:dk2>
      <a:lt2>
        <a:srgbClr val="FEFAC9"/>
      </a:lt2>
      <a:accent1>
        <a:srgbClr val="F35555"/>
      </a:accent1>
      <a:accent2>
        <a:srgbClr val="F3A447"/>
      </a:accent2>
      <a:accent3>
        <a:srgbClr val="E7BC29"/>
      </a:accent3>
      <a:accent4>
        <a:srgbClr val="D7D58D"/>
      </a:accent4>
      <a:accent5>
        <a:srgbClr val="C97D7D"/>
      </a:accent5>
      <a:accent6>
        <a:srgbClr val="CB8B77"/>
      </a:accent6>
      <a:hlink>
        <a:srgbClr val="FF0000"/>
      </a:hlink>
      <a:folHlink>
        <a:srgbClr val="FF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Perpetua" pitchFamily="18" charset="0"/>
            <a:ea typeface="+mj-ea"/>
            <a:cs typeface="+mj-cs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3_Office Theme">
  <a:themeElements>
    <a:clrScheme name="gold_coins">
      <a:dk1>
        <a:sysClr val="windowText" lastClr="000000"/>
      </a:dk1>
      <a:lt1>
        <a:sysClr val="window" lastClr="FFFFFF"/>
      </a:lt1>
      <a:dk2>
        <a:srgbClr val="5E1616"/>
      </a:dk2>
      <a:lt2>
        <a:srgbClr val="FEFAC9"/>
      </a:lt2>
      <a:accent1>
        <a:srgbClr val="F35555"/>
      </a:accent1>
      <a:accent2>
        <a:srgbClr val="F3A447"/>
      </a:accent2>
      <a:accent3>
        <a:srgbClr val="E7BC29"/>
      </a:accent3>
      <a:accent4>
        <a:srgbClr val="D7D58D"/>
      </a:accent4>
      <a:accent5>
        <a:srgbClr val="C97D7D"/>
      </a:accent5>
      <a:accent6>
        <a:srgbClr val="CB8B77"/>
      </a:accent6>
      <a:hlink>
        <a:srgbClr val="FF0000"/>
      </a:hlink>
      <a:folHlink>
        <a:srgbClr val="FF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Perpetua" pitchFamily="18" charset="0"/>
            <a:ea typeface="+mj-ea"/>
            <a:cs typeface="+mj-cs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534</Words>
  <Application>Microsoft Office PowerPoint</Application>
  <PresentationFormat>Экран (4:3)</PresentationFormat>
  <Paragraphs>263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Тема Office</vt:lpstr>
      <vt:lpstr>1_Тема Office</vt:lpstr>
      <vt:lpstr>Office Theme</vt:lpstr>
      <vt:lpstr>2_Office Theme</vt:lpstr>
      <vt:lpstr>3_Office Theme</vt:lpstr>
      <vt:lpstr>6_Office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Старикова Татьяна</dc:creator>
  <cp:lastModifiedBy>RePack by Diakov</cp:lastModifiedBy>
  <cp:revision>36</cp:revision>
  <dcterms:created xsi:type="dcterms:W3CDTF">2019-10-26T15:24:44Z</dcterms:created>
  <dcterms:modified xsi:type="dcterms:W3CDTF">2020-11-07T11:52:09Z</dcterms:modified>
</cp:coreProperties>
</file>