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5" r:id="rId3"/>
    <p:sldMasterId id="2147483671" r:id="rId4"/>
  </p:sldMasterIdLst>
  <p:sldIdLst>
    <p:sldId id="256" r:id="rId5"/>
    <p:sldId id="257" r:id="rId6"/>
    <p:sldId id="272" r:id="rId7"/>
    <p:sldId id="271" r:id="rId8"/>
    <p:sldId id="258" r:id="rId9"/>
    <p:sldId id="266" r:id="rId10"/>
    <p:sldId id="274" r:id="rId11"/>
    <p:sldId id="275" r:id="rId12"/>
    <p:sldId id="280" r:id="rId13"/>
    <p:sldId id="277" r:id="rId14"/>
    <p:sldId id="278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D309"/>
    <a:srgbClr val="FFFF66"/>
    <a:srgbClr val="77C4DF"/>
    <a:srgbClr val="D8DD0D"/>
    <a:srgbClr val="F4EF09"/>
    <a:srgbClr val="F3EE16"/>
    <a:srgbClr val="F8E706"/>
    <a:srgbClr val="6C7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-20\Desktop\(WorldSkillsRussia)&#187;%20%2018&#1055;&#1088;&#1077;&#1076;&#1087;&#1088;&#1080;&#1085;&#1080;&#1084;&#1072;&#1090;&#1077;&#1083;&#1100;&#1089;&#1090;&#1074;&#1086;%2024.10\Tochk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-20\Desktop\(WorldSkillsRussia)&#187;%20%2018&#1055;&#1088;&#1077;&#1076;&#1087;&#1088;&#1080;&#1085;&#1080;&#1084;&#1072;&#1090;&#1077;&#1083;&#1100;&#1089;&#1090;&#1074;&#1086;%2024.10\Tochk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en-US"/>
              <a:t>1 </a:t>
            </a:r>
            <a:r>
              <a:rPr lang="ru-RU"/>
              <a:t>год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График!$B$3</c:f>
              <c:strCache>
                <c:ptCount val="1"/>
                <c:pt idx="0">
                  <c:v>Постоянные затраты, тыс. руб.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График!$C$3:$M$3</c:f>
              <c:numCache>
                <c:formatCode>_(* #,##0.00_);_(* \(#,##0.00\);_(* "-"??_);_(@_)</c:formatCode>
                <c:ptCount val="11"/>
                <c:pt idx="0">
                  <c:v>604821</c:v>
                </c:pt>
                <c:pt idx="1">
                  <c:v>604821</c:v>
                </c:pt>
                <c:pt idx="2">
                  <c:v>604821</c:v>
                </c:pt>
                <c:pt idx="3">
                  <c:v>604821</c:v>
                </c:pt>
                <c:pt idx="4">
                  <c:v>604821</c:v>
                </c:pt>
                <c:pt idx="5">
                  <c:v>604821</c:v>
                </c:pt>
                <c:pt idx="6">
                  <c:v>604821</c:v>
                </c:pt>
                <c:pt idx="7">
                  <c:v>604821</c:v>
                </c:pt>
                <c:pt idx="8">
                  <c:v>604821</c:v>
                </c:pt>
                <c:pt idx="9">
                  <c:v>604821</c:v>
                </c:pt>
                <c:pt idx="10">
                  <c:v>604821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График!$B$4</c:f>
              <c:strCache>
                <c:ptCount val="1"/>
                <c:pt idx="0">
                  <c:v>Переменные затраты, тыс. руб.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График!$C$4:$M$4</c:f>
              <c:numCache>
                <c:formatCode>_(* #,##0.00_);_(* \(#,##0.00\);_(* "-"??_);_(@_)</c:formatCode>
                <c:ptCount val="11"/>
                <c:pt idx="0">
                  <c:v>604821</c:v>
                </c:pt>
                <c:pt idx="1">
                  <c:v>667135.80000000005</c:v>
                </c:pt>
                <c:pt idx="2">
                  <c:v>729450.6</c:v>
                </c:pt>
                <c:pt idx="3">
                  <c:v>791765.4</c:v>
                </c:pt>
                <c:pt idx="4">
                  <c:v>854080.2</c:v>
                </c:pt>
                <c:pt idx="5">
                  <c:v>916395</c:v>
                </c:pt>
                <c:pt idx="6">
                  <c:v>978709.8</c:v>
                </c:pt>
                <c:pt idx="7">
                  <c:v>1041024.6</c:v>
                </c:pt>
                <c:pt idx="8">
                  <c:v>1103339.3999999999</c:v>
                </c:pt>
                <c:pt idx="9">
                  <c:v>1165654.2000000002</c:v>
                </c:pt>
                <c:pt idx="10">
                  <c:v>1227969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График!$B$5</c:f>
              <c:strCache>
                <c:ptCount val="1"/>
                <c:pt idx="0">
                  <c:v>Выручка от продаж, тыс. руб.</c:v>
                </c:pt>
              </c:strCache>
            </c:strRef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График!$C$5:$M$5</c:f>
              <c:numCache>
                <c:formatCode>_(* #,##0.00_);_(* \(#,##0.00\);_(* "-"??_);_(@_)</c:formatCode>
                <c:ptCount val="11"/>
                <c:pt idx="0">
                  <c:v>0</c:v>
                </c:pt>
                <c:pt idx="1">
                  <c:v>296400</c:v>
                </c:pt>
                <c:pt idx="2">
                  <c:v>592800</c:v>
                </c:pt>
                <c:pt idx="3">
                  <c:v>889200</c:v>
                </c:pt>
                <c:pt idx="4">
                  <c:v>1185600</c:v>
                </c:pt>
                <c:pt idx="5">
                  <c:v>1482000</c:v>
                </c:pt>
                <c:pt idx="6">
                  <c:v>1778400</c:v>
                </c:pt>
                <c:pt idx="7">
                  <c:v>2074799.9999999998</c:v>
                </c:pt>
                <c:pt idx="8">
                  <c:v>2371200</c:v>
                </c:pt>
                <c:pt idx="9">
                  <c:v>2667600</c:v>
                </c:pt>
                <c:pt idx="10">
                  <c:v>2964000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marker val="1"/>
        <c:smooth val="0"/>
        <c:axId val="48195584"/>
        <c:axId val="47680896"/>
      </c:lineChart>
      <c:catAx>
        <c:axId val="4819558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76808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7680896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81955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2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</a:t>
            </a:r>
            <a:r>
              <a:rPr lang="en-US"/>
              <a:t> </a:t>
            </a:r>
            <a:r>
              <a:rPr lang="ru-RU"/>
              <a:t>год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График!$B$3</c:f>
              <c:strCache>
                <c:ptCount val="1"/>
                <c:pt idx="0">
                  <c:v>Постоянные затраты, тыс. руб.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График!$C$3:$M$3</c:f>
              <c:numCache>
                <c:formatCode>_(* #,##0.00_);_(* \(#,##0.00\);_(* "-"??_);_(@_)</c:formatCode>
                <c:ptCount val="11"/>
                <c:pt idx="0">
                  <c:v>604821</c:v>
                </c:pt>
                <c:pt idx="1">
                  <c:v>604821</c:v>
                </c:pt>
                <c:pt idx="2">
                  <c:v>604821</c:v>
                </c:pt>
                <c:pt idx="3">
                  <c:v>604821</c:v>
                </c:pt>
                <c:pt idx="4">
                  <c:v>604821</c:v>
                </c:pt>
                <c:pt idx="5">
                  <c:v>604821</c:v>
                </c:pt>
                <c:pt idx="6">
                  <c:v>604821</c:v>
                </c:pt>
                <c:pt idx="7">
                  <c:v>604821</c:v>
                </c:pt>
                <c:pt idx="8">
                  <c:v>604821</c:v>
                </c:pt>
                <c:pt idx="9">
                  <c:v>604821</c:v>
                </c:pt>
                <c:pt idx="10">
                  <c:v>604821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График!$B$4</c:f>
              <c:strCache>
                <c:ptCount val="1"/>
                <c:pt idx="0">
                  <c:v>Переменные затраты, тыс. руб.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График!$C$4:$M$4</c:f>
              <c:numCache>
                <c:formatCode>_(* #,##0.00_);_(* \(#,##0.00\);_(* "-"??_);_(@_)</c:formatCode>
                <c:ptCount val="11"/>
                <c:pt idx="0">
                  <c:v>604821</c:v>
                </c:pt>
                <c:pt idx="1">
                  <c:v>667135.80000000005</c:v>
                </c:pt>
                <c:pt idx="2">
                  <c:v>729450.6</c:v>
                </c:pt>
                <c:pt idx="3">
                  <c:v>791765.4</c:v>
                </c:pt>
                <c:pt idx="4">
                  <c:v>854080.2</c:v>
                </c:pt>
                <c:pt idx="5">
                  <c:v>916395</c:v>
                </c:pt>
                <c:pt idx="6">
                  <c:v>978709.8</c:v>
                </c:pt>
                <c:pt idx="7">
                  <c:v>1041024.6</c:v>
                </c:pt>
                <c:pt idx="8">
                  <c:v>1103339.3999999999</c:v>
                </c:pt>
                <c:pt idx="9">
                  <c:v>1165654.2000000002</c:v>
                </c:pt>
                <c:pt idx="10">
                  <c:v>1227969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График!$B$5</c:f>
              <c:strCache>
                <c:ptCount val="1"/>
                <c:pt idx="0">
                  <c:v>Выручка от продаж, тыс. руб.</c:v>
                </c:pt>
              </c:strCache>
            </c:strRef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cat>
            <c:numRef>
              <c:f>График!$C$2:$M$2</c:f>
              <c:numCache>
                <c:formatCode>0%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График!$C$5:$M$5</c:f>
              <c:numCache>
                <c:formatCode>_(* #,##0.00_);_(* \(#,##0.00\);_(* "-"??_);_(@_)</c:formatCode>
                <c:ptCount val="11"/>
                <c:pt idx="0">
                  <c:v>0</c:v>
                </c:pt>
                <c:pt idx="1">
                  <c:v>296400</c:v>
                </c:pt>
                <c:pt idx="2">
                  <c:v>592800</c:v>
                </c:pt>
                <c:pt idx="3">
                  <c:v>889200</c:v>
                </c:pt>
                <c:pt idx="4">
                  <c:v>1185600</c:v>
                </c:pt>
                <c:pt idx="5">
                  <c:v>1482000</c:v>
                </c:pt>
                <c:pt idx="6">
                  <c:v>1778400</c:v>
                </c:pt>
                <c:pt idx="7">
                  <c:v>2074799.9999999998</c:v>
                </c:pt>
                <c:pt idx="8">
                  <c:v>2371200</c:v>
                </c:pt>
                <c:pt idx="9">
                  <c:v>2667600</c:v>
                </c:pt>
                <c:pt idx="10">
                  <c:v>2964000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6350" cap="rnd"/>
          </c:spPr>
        </c:hiLowLines>
        <c:marker val="1"/>
        <c:smooth val="0"/>
        <c:axId val="188340736"/>
        <c:axId val="47682624"/>
      </c:lineChart>
      <c:catAx>
        <c:axId val="18834073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endParaRPr lang="ru-RU"/>
          </a:p>
        </c:txPr>
        <c:crossAx val="47682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7682624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883407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2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28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19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4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AC75-B945-44B5-B5C5-8D01694C08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935E5-9C5A-4B32-BB68-C4F3CB247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479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4655"/>
            <a:ext cx="4040188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479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4655"/>
            <a:ext cx="404177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51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6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1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2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2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8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89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8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1EC0E-3C3E-4156-9298-8FD8A94B79DC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FC5C6-CCA8-4C72-9A3C-B8A27514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11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EF1E3-6211-411D-A4E5-8646A98E56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76979-8B84-490D-968E-ED0ED0166E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t="11000" r="5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620688"/>
            <a:ext cx="6768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F1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развитие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5980232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«Умельцы»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100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0" r="-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6583" y="1340768"/>
            <a:ext cx="8060551" cy="4247317"/>
          </a:xfrm>
          <a:prstGeom prst="rect">
            <a:avLst/>
          </a:prstGeom>
          <a:solidFill>
            <a:srgbClr val="77C4D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 RENOVATION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стремиться </a:t>
            </a:r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решения, которые соответствуют потребностям заказчиков; 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программируемой уборочной техники; 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системы управления парком 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оборудования;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автономная уборочная техника. 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259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548053"/>
            <a:ext cx="4176464" cy="584775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068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62880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1.Экономическая составляющая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4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1052736"/>
            <a:ext cx="66967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Маржинальный доход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МД=ВР-ЗП,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МД – маржинальный доход;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 - выручка;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 - затраты переменные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4777413"/>
            <a:ext cx="47525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</a:t>
            </a:r>
            <a:r>
              <a:rPr lang="ru-RU" sz="3200" b="1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907311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</a:t>
            </a:r>
            <a:r>
              <a:rPr lang="ru-RU" sz="3200" b="1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1736031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2420888"/>
            <a:ext cx="777686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маржинального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дохода 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</a:t>
            </a:r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МД/ВР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1год: Кмд</a:t>
            </a:r>
            <a:r>
              <a:rPr lang="ru-RU" sz="32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907311 / 1708200 = 0,53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2год: Кмд</a:t>
            </a:r>
            <a:r>
              <a:rPr lang="ru-RU" sz="32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1736031 / 2964000 = 0,59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8E706"/>
            </a:gs>
            <a:gs pos="44000">
              <a:srgbClr val="FFFF66"/>
            </a:gs>
            <a:gs pos="99000">
              <a:srgbClr val="F3EE16"/>
            </a:gs>
            <a:gs pos="98000">
              <a:srgbClr val="FFA800"/>
            </a:gs>
            <a:gs pos="87000">
              <a:srgbClr val="F5D309"/>
            </a:gs>
            <a:gs pos="99000">
              <a:srgbClr val="825600"/>
            </a:gs>
            <a:gs pos="98000">
              <a:srgbClr val="D8DD0D">
                <a:alpha val="86000"/>
              </a:srgbClr>
            </a:gs>
            <a:gs pos="100000">
              <a:srgbClr val="825600"/>
            </a:gs>
            <a:gs pos="100000">
              <a:srgbClr val="FFC000">
                <a:alpha val="30000"/>
                <a:lumMod val="48000"/>
                <a:lumOff val="52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792437768"/>
              </p:ext>
            </p:extLst>
          </p:nvPr>
        </p:nvGraphicFramePr>
        <p:xfrm>
          <a:off x="467544" y="620688"/>
          <a:ext cx="6084441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160703044"/>
              </p:ext>
            </p:extLst>
          </p:nvPr>
        </p:nvGraphicFramePr>
        <p:xfrm>
          <a:off x="2411760" y="3212976"/>
          <a:ext cx="6228457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39752" y="268351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год: 512 460 руб.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38952" y="549915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год:   889 200 руб.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88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83671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– Показатели финансовой устойчивости</a:t>
            </a:r>
          </a:p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710600"/>
              </p:ext>
            </p:extLst>
          </p:nvPr>
        </p:nvGraphicFramePr>
        <p:xfrm>
          <a:off x="503547" y="2204864"/>
          <a:ext cx="8208913" cy="2178242"/>
        </p:xfrm>
        <a:graphic>
          <a:graphicData uri="http://schemas.openxmlformats.org/drawingml/2006/table">
            <a:tbl>
              <a:tblPr firstRow="1" firstCol="1" bandRow="1">
                <a:tableStyleId>{AF606853-7671-496A-8E4F-DF71F8EC918B}</a:tableStyleId>
              </a:tblPr>
              <a:tblGrid>
                <a:gridCol w="5503545"/>
                <a:gridCol w="1353117"/>
                <a:gridCol w="1352251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год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год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Рентабельность собственного капитала (ROE), 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55,5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Рентабельность продаж (ROS), 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25,5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автономии, п.п.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1,73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2.Социальная составляющая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94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977" y="2420888"/>
            <a:ext cx="806489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  Экологическая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99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496944" cy="98488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4.Инновационная </a:t>
            </a:r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</a:t>
            </a: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0710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154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 Office</vt:lpstr>
      <vt:lpstr>2_Тема Office</vt:lpstr>
      <vt:lpstr>1_Office Theme</vt:lpstr>
      <vt:lpstr>7_Office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RePack by Diakov</cp:lastModifiedBy>
  <cp:revision>23</cp:revision>
  <dcterms:created xsi:type="dcterms:W3CDTF">2019-10-27T13:57:11Z</dcterms:created>
  <dcterms:modified xsi:type="dcterms:W3CDTF">2020-11-06T20:47:12Z</dcterms:modified>
</cp:coreProperties>
</file>