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7" r:id="rId9"/>
    <p:sldId id="266" r:id="rId10"/>
    <p:sldId id="268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FF4F4F"/>
    <a:srgbClr val="CC66FF"/>
    <a:srgbClr val="FF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C96B39-B691-4BCA-970B-2F9D1D31BBD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974D79-1A26-4398-B1BE-FE58E2E3103D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востребованность данного вида услуг;</a:t>
          </a:r>
          <a:endParaRPr lang="ru-RU" sz="2400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533AB9-89F1-4D7B-A1FB-D2930D0484F6}" type="parTrans" cxnId="{40CFB4C2-BCEE-418D-9C79-CF0318B41658}">
      <dgm:prSet/>
      <dgm:spPr/>
      <dgm:t>
        <a:bodyPr/>
        <a:lstStyle/>
        <a:p>
          <a:endParaRPr lang="ru-RU"/>
        </a:p>
      </dgm:t>
    </dgm:pt>
    <dgm:pt modelId="{C4633834-3993-4282-8536-47BF27947250}" type="sibTrans" cxnId="{40CFB4C2-BCEE-418D-9C79-CF0318B41658}">
      <dgm:prSet/>
      <dgm:spPr/>
      <dgm:t>
        <a:bodyPr/>
        <a:lstStyle/>
        <a:p>
          <a:endParaRPr lang="ru-RU"/>
        </a:p>
      </dgm:t>
    </dgm:pt>
    <dgm:pt modelId="{3AC32D3C-BE7D-46BF-A50C-A6C8A34E0B1B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относительно низкий уровень конкуренции, низкий порог для вхождения на рынок;</a:t>
          </a:r>
          <a:endParaRPr lang="ru-RU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D95185-AABD-4C4D-A271-C5FBBA15768A}" type="parTrans" cxnId="{F1A6ED14-5271-46A7-9081-91857F42511A}">
      <dgm:prSet/>
      <dgm:spPr/>
      <dgm:t>
        <a:bodyPr/>
        <a:lstStyle/>
        <a:p>
          <a:endParaRPr lang="ru-RU"/>
        </a:p>
      </dgm:t>
    </dgm:pt>
    <dgm:pt modelId="{DAE1E628-662D-4A2A-8562-BD97DD122D6B}" type="sibTrans" cxnId="{F1A6ED14-5271-46A7-9081-91857F42511A}">
      <dgm:prSet/>
      <dgm:spPr/>
      <dgm:t>
        <a:bodyPr/>
        <a:lstStyle/>
        <a:p>
          <a:endParaRPr lang="ru-RU"/>
        </a:p>
      </dgm:t>
    </dgm:pt>
    <dgm:pt modelId="{21BA38E2-A5FA-4FC9-83C7-3C5520FF90D3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преобладание корпоративного сегмента позволит заключать договоры долгосрочного обслуживания, что гарантирует стабильный доход.</a:t>
          </a:r>
          <a:endParaRPr lang="ru-RU" sz="24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BB825A-F872-4960-AF69-465CF6D9280D}" type="parTrans" cxnId="{B1C27254-7B9E-4D64-B77F-CBBD6D20A8C6}">
      <dgm:prSet/>
      <dgm:spPr/>
      <dgm:t>
        <a:bodyPr/>
        <a:lstStyle/>
        <a:p>
          <a:endParaRPr lang="ru-RU"/>
        </a:p>
      </dgm:t>
    </dgm:pt>
    <dgm:pt modelId="{0C19A41B-4D55-453F-9C2D-5451A4E78598}" type="sibTrans" cxnId="{B1C27254-7B9E-4D64-B77F-CBBD6D20A8C6}">
      <dgm:prSet/>
      <dgm:spPr/>
      <dgm:t>
        <a:bodyPr/>
        <a:lstStyle/>
        <a:p>
          <a:endParaRPr lang="ru-RU"/>
        </a:p>
      </dgm:t>
    </dgm:pt>
    <dgm:pt modelId="{C1DB1387-2E10-42DD-BF3C-D676407CE0AF}" type="pres">
      <dgm:prSet presAssocID="{F1C96B39-B691-4BCA-970B-2F9D1D31BB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2B8C00B-5739-4CCB-9724-0FABA5B1176A}" type="pres">
      <dgm:prSet presAssocID="{F1C96B39-B691-4BCA-970B-2F9D1D31BBD6}" presName="Name1" presStyleCnt="0"/>
      <dgm:spPr/>
    </dgm:pt>
    <dgm:pt modelId="{4468354B-3516-45E4-BEE6-3D56C2547489}" type="pres">
      <dgm:prSet presAssocID="{F1C96B39-B691-4BCA-970B-2F9D1D31BBD6}" presName="cycle" presStyleCnt="0"/>
      <dgm:spPr/>
    </dgm:pt>
    <dgm:pt modelId="{FEDF4739-55BF-4745-B21C-19CD43ED849E}" type="pres">
      <dgm:prSet presAssocID="{F1C96B39-B691-4BCA-970B-2F9D1D31BBD6}" presName="srcNode" presStyleLbl="node1" presStyleIdx="0" presStyleCnt="3"/>
      <dgm:spPr/>
    </dgm:pt>
    <dgm:pt modelId="{767BEF63-C411-4CDB-9BA4-3D17E309FF7E}" type="pres">
      <dgm:prSet presAssocID="{F1C96B39-B691-4BCA-970B-2F9D1D31BBD6}" presName="conn" presStyleLbl="parChTrans1D2" presStyleIdx="0" presStyleCnt="1"/>
      <dgm:spPr/>
      <dgm:t>
        <a:bodyPr/>
        <a:lstStyle/>
        <a:p>
          <a:endParaRPr lang="ru-RU"/>
        </a:p>
      </dgm:t>
    </dgm:pt>
    <dgm:pt modelId="{7BD6FBEA-A5C7-40BC-BACC-9B9B8A49FDA1}" type="pres">
      <dgm:prSet presAssocID="{F1C96B39-B691-4BCA-970B-2F9D1D31BBD6}" presName="extraNode" presStyleLbl="node1" presStyleIdx="0" presStyleCnt="3"/>
      <dgm:spPr/>
    </dgm:pt>
    <dgm:pt modelId="{DC97BE2A-0E23-4EBE-91F0-3476762AACF9}" type="pres">
      <dgm:prSet presAssocID="{F1C96B39-B691-4BCA-970B-2F9D1D31BBD6}" presName="dstNode" presStyleLbl="node1" presStyleIdx="0" presStyleCnt="3"/>
      <dgm:spPr/>
    </dgm:pt>
    <dgm:pt modelId="{478942BB-D197-4DDF-9D44-A404623E8FF0}" type="pres">
      <dgm:prSet presAssocID="{84974D79-1A26-4398-B1BE-FE58E2E3103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59A83-593F-464F-8493-F18E24F2EB91}" type="pres">
      <dgm:prSet presAssocID="{84974D79-1A26-4398-B1BE-FE58E2E3103D}" presName="accent_1" presStyleCnt="0"/>
      <dgm:spPr/>
    </dgm:pt>
    <dgm:pt modelId="{9817FD68-02C1-42D2-B58C-7DA7F7F39987}" type="pres">
      <dgm:prSet presAssocID="{84974D79-1A26-4398-B1BE-FE58E2E3103D}" presName="accentRepeatNode" presStyleLbl="solidFgAcc1" presStyleIdx="0" presStyleCnt="3"/>
      <dgm:spPr/>
    </dgm:pt>
    <dgm:pt modelId="{B49D9176-486F-4243-BF37-CEFD2EA9635A}" type="pres">
      <dgm:prSet presAssocID="{3AC32D3C-BE7D-46BF-A50C-A6C8A34E0B1B}" presName="text_2" presStyleLbl="node1" presStyleIdx="1" presStyleCnt="3" custScaleY="117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31680-20BF-40B6-B3D0-94EDA1431FE3}" type="pres">
      <dgm:prSet presAssocID="{3AC32D3C-BE7D-46BF-A50C-A6C8A34E0B1B}" presName="accent_2" presStyleCnt="0"/>
      <dgm:spPr/>
    </dgm:pt>
    <dgm:pt modelId="{1AE4E6C1-24F2-480B-A292-D46E93779221}" type="pres">
      <dgm:prSet presAssocID="{3AC32D3C-BE7D-46BF-A50C-A6C8A34E0B1B}" presName="accentRepeatNode" presStyleLbl="solidFgAcc1" presStyleIdx="1" presStyleCnt="3"/>
      <dgm:spPr/>
    </dgm:pt>
    <dgm:pt modelId="{5A1951F6-2713-4ED1-945E-C11ABF9234A9}" type="pres">
      <dgm:prSet presAssocID="{21BA38E2-A5FA-4FC9-83C7-3C5520FF90D3}" presName="text_3" presStyleLbl="node1" presStyleIdx="2" presStyleCnt="3" custScaleX="99738" custScaleY="152191" custLinFactNeighborX="-412" custLinFactNeighborY="24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794187-AA28-4186-91A6-3BC3061CEEB0}" type="pres">
      <dgm:prSet presAssocID="{21BA38E2-A5FA-4FC9-83C7-3C5520FF90D3}" presName="accent_3" presStyleCnt="0"/>
      <dgm:spPr/>
    </dgm:pt>
    <dgm:pt modelId="{05004122-35BD-463C-B134-381D6B2CF05C}" type="pres">
      <dgm:prSet presAssocID="{21BA38E2-A5FA-4FC9-83C7-3C5520FF90D3}" presName="accentRepeatNode" presStyleLbl="solidFgAcc1" presStyleIdx="2" presStyleCnt="3" custLinFactNeighborX="855" custLinFactNeighborY="15259"/>
      <dgm:spPr/>
    </dgm:pt>
  </dgm:ptLst>
  <dgm:cxnLst>
    <dgm:cxn modelId="{F1A6ED14-5271-46A7-9081-91857F42511A}" srcId="{F1C96B39-B691-4BCA-970B-2F9D1D31BBD6}" destId="{3AC32D3C-BE7D-46BF-A50C-A6C8A34E0B1B}" srcOrd="1" destOrd="0" parTransId="{89D95185-AABD-4C4D-A271-C5FBBA15768A}" sibTransId="{DAE1E628-662D-4A2A-8562-BD97DD122D6B}"/>
    <dgm:cxn modelId="{D9EE8643-F164-43E7-9438-75C27D949F86}" type="presOf" srcId="{C4633834-3993-4282-8536-47BF27947250}" destId="{767BEF63-C411-4CDB-9BA4-3D17E309FF7E}" srcOrd="0" destOrd="0" presId="urn:microsoft.com/office/officeart/2008/layout/VerticalCurvedList"/>
    <dgm:cxn modelId="{37752F1C-0173-40C1-BEF4-24CB16D2F5D6}" type="presOf" srcId="{F1C96B39-B691-4BCA-970B-2F9D1D31BBD6}" destId="{C1DB1387-2E10-42DD-BF3C-D676407CE0AF}" srcOrd="0" destOrd="0" presId="urn:microsoft.com/office/officeart/2008/layout/VerticalCurvedList"/>
    <dgm:cxn modelId="{67FE4D3C-5A32-47D9-90B3-3660F44A2660}" type="presOf" srcId="{21BA38E2-A5FA-4FC9-83C7-3C5520FF90D3}" destId="{5A1951F6-2713-4ED1-945E-C11ABF9234A9}" srcOrd="0" destOrd="0" presId="urn:microsoft.com/office/officeart/2008/layout/VerticalCurvedList"/>
    <dgm:cxn modelId="{9C7DE411-5A15-47EB-8001-0E671185564D}" type="presOf" srcId="{84974D79-1A26-4398-B1BE-FE58E2E3103D}" destId="{478942BB-D197-4DDF-9D44-A404623E8FF0}" srcOrd="0" destOrd="0" presId="urn:microsoft.com/office/officeart/2008/layout/VerticalCurvedList"/>
    <dgm:cxn modelId="{40CFB4C2-BCEE-418D-9C79-CF0318B41658}" srcId="{F1C96B39-B691-4BCA-970B-2F9D1D31BBD6}" destId="{84974D79-1A26-4398-B1BE-FE58E2E3103D}" srcOrd="0" destOrd="0" parTransId="{F3533AB9-89F1-4D7B-A1FB-D2930D0484F6}" sibTransId="{C4633834-3993-4282-8536-47BF27947250}"/>
    <dgm:cxn modelId="{31F65752-09A2-4A4C-8B6E-6BC79BE9B742}" type="presOf" srcId="{3AC32D3C-BE7D-46BF-A50C-A6C8A34E0B1B}" destId="{B49D9176-486F-4243-BF37-CEFD2EA9635A}" srcOrd="0" destOrd="0" presId="urn:microsoft.com/office/officeart/2008/layout/VerticalCurvedList"/>
    <dgm:cxn modelId="{B1C27254-7B9E-4D64-B77F-CBBD6D20A8C6}" srcId="{F1C96B39-B691-4BCA-970B-2F9D1D31BBD6}" destId="{21BA38E2-A5FA-4FC9-83C7-3C5520FF90D3}" srcOrd="2" destOrd="0" parTransId="{66BB825A-F872-4960-AF69-465CF6D9280D}" sibTransId="{0C19A41B-4D55-453F-9C2D-5451A4E78598}"/>
    <dgm:cxn modelId="{4B1FF84B-86D2-45B9-9EEF-91ABCA0A8C08}" type="presParOf" srcId="{C1DB1387-2E10-42DD-BF3C-D676407CE0AF}" destId="{F2B8C00B-5739-4CCB-9724-0FABA5B1176A}" srcOrd="0" destOrd="0" presId="urn:microsoft.com/office/officeart/2008/layout/VerticalCurvedList"/>
    <dgm:cxn modelId="{BF26DDCE-7D2E-4869-BDF1-7CD829BB248C}" type="presParOf" srcId="{F2B8C00B-5739-4CCB-9724-0FABA5B1176A}" destId="{4468354B-3516-45E4-BEE6-3D56C2547489}" srcOrd="0" destOrd="0" presId="urn:microsoft.com/office/officeart/2008/layout/VerticalCurvedList"/>
    <dgm:cxn modelId="{CC2BFCE6-4A86-4BA4-93A8-0F6560F2BD81}" type="presParOf" srcId="{4468354B-3516-45E4-BEE6-3D56C2547489}" destId="{FEDF4739-55BF-4745-B21C-19CD43ED849E}" srcOrd="0" destOrd="0" presId="urn:microsoft.com/office/officeart/2008/layout/VerticalCurvedList"/>
    <dgm:cxn modelId="{829B8279-2EFF-4755-A073-7387BBEBAAF8}" type="presParOf" srcId="{4468354B-3516-45E4-BEE6-3D56C2547489}" destId="{767BEF63-C411-4CDB-9BA4-3D17E309FF7E}" srcOrd="1" destOrd="0" presId="urn:microsoft.com/office/officeart/2008/layout/VerticalCurvedList"/>
    <dgm:cxn modelId="{359B2BD3-80F4-4814-86BA-6073F6986C8E}" type="presParOf" srcId="{4468354B-3516-45E4-BEE6-3D56C2547489}" destId="{7BD6FBEA-A5C7-40BC-BACC-9B9B8A49FDA1}" srcOrd="2" destOrd="0" presId="urn:microsoft.com/office/officeart/2008/layout/VerticalCurvedList"/>
    <dgm:cxn modelId="{33A6320B-BE10-4D8B-A9A9-760511A29DED}" type="presParOf" srcId="{4468354B-3516-45E4-BEE6-3D56C2547489}" destId="{DC97BE2A-0E23-4EBE-91F0-3476762AACF9}" srcOrd="3" destOrd="0" presId="urn:microsoft.com/office/officeart/2008/layout/VerticalCurvedList"/>
    <dgm:cxn modelId="{9AB5C611-7ADF-4EC1-8DC3-F1DC310C7BEA}" type="presParOf" srcId="{F2B8C00B-5739-4CCB-9724-0FABA5B1176A}" destId="{478942BB-D197-4DDF-9D44-A404623E8FF0}" srcOrd="1" destOrd="0" presId="urn:microsoft.com/office/officeart/2008/layout/VerticalCurvedList"/>
    <dgm:cxn modelId="{58D34FF1-7462-4824-8F6E-6ED04A5A9BAF}" type="presParOf" srcId="{F2B8C00B-5739-4CCB-9724-0FABA5B1176A}" destId="{5E159A83-593F-464F-8493-F18E24F2EB91}" srcOrd="2" destOrd="0" presId="urn:microsoft.com/office/officeart/2008/layout/VerticalCurvedList"/>
    <dgm:cxn modelId="{FB680183-938D-452C-B8E6-998BE4746E30}" type="presParOf" srcId="{5E159A83-593F-464F-8493-F18E24F2EB91}" destId="{9817FD68-02C1-42D2-B58C-7DA7F7F39987}" srcOrd="0" destOrd="0" presId="urn:microsoft.com/office/officeart/2008/layout/VerticalCurvedList"/>
    <dgm:cxn modelId="{35150202-AD3D-48CC-B976-5D7BB130D1BB}" type="presParOf" srcId="{F2B8C00B-5739-4CCB-9724-0FABA5B1176A}" destId="{B49D9176-486F-4243-BF37-CEFD2EA9635A}" srcOrd="3" destOrd="0" presId="urn:microsoft.com/office/officeart/2008/layout/VerticalCurvedList"/>
    <dgm:cxn modelId="{C77B935A-DB8A-40F0-9627-1D6CBFB20731}" type="presParOf" srcId="{F2B8C00B-5739-4CCB-9724-0FABA5B1176A}" destId="{83C31680-20BF-40B6-B3D0-94EDA1431FE3}" srcOrd="4" destOrd="0" presId="urn:microsoft.com/office/officeart/2008/layout/VerticalCurvedList"/>
    <dgm:cxn modelId="{26FF4E50-8958-4D59-A23A-ABADE5952A94}" type="presParOf" srcId="{83C31680-20BF-40B6-B3D0-94EDA1431FE3}" destId="{1AE4E6C1-24F2-480B-A292-D46E93779221}" srcOrd="0" destOrd="0" presId="urn:microsoft.com/office/officeart/2008/layout/VerticalCurvedList"/>
    <dgm:cxn modelId="{BE8FA752-76DD-410E-8F9F-2D59D79072AC}" type="presParOf" srcId="{F2B8C00B-5739-4CCB-9724-0FABA5B1176A}" destId="{5A1951F6-2713-4ED1-945E-C11ABF9234A9}" srcOrd="5" destOrd="0" presId="urn:microsoft.com/office/officeart/2008/layout/VerticalCurvedList"/>
    <dgm:cxn modelId="{03011F7B-62E1-4380-A37F-363C7C1F0DB4}" type="presParOf" srcId="{F2B8C00B-5739-4CCB-9724-0FABA5B1176A}" destId="{79794187-AA28-4186-91A6-3BC3061CEEB0}" srcOrd="6" destOrd="0" presId="urn:microsoft.com/office/officeart/2008/layout/VerticalCurvedList"/>
    <dgm:cxn modelId="{3A0160C4-6328-41FC-A603-F55143EF8883}" type="presParOf" srcId="{79794187-AA28-4186-91A6-3BC3061CEEB0}" destId="{05004122-35BD-463C-B134-381D6B2CF05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0EAD9E-FE93-4BD4-90F4-F41094A0A29F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C4EFA7-A196-4EED-9F4A-7E04D0E42CF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</a:t>
          </a:r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Будьте реалистичными в оценке и выборе бизнес-задач;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0D5D34-94E6-4910-992A-201638782350}" type="parTrans" cxnId="{3271D7D2-7221-4F46-A090-DEF87CFB13FE}">
      <dgm:prSet/>
      <dgm:spPr/>
      <dgm:t>
        <a:bodyPr/>
        <a:lstStyle/>
        <a:p>
          <a:endParaRPr lang="ru-RU"/>
        </a:p>
      </dgm:t>
    </dgm:pt>
    <dgm:pt modelId="{0C83C815-37E5-4B38-B52D-FA499D02BAB8}" type="sibTrans" cxnId="{3271D7D2-7221-4F46-A090-DEF87CFB13FE}">
      <dgm:prSet/>
      <dgm:spPr/>
      <dgm:t>
        <a:bodyPr/>
        <a:lstStyle/>
        <a:p>
          <a:endParaRPr lang="ru-RU"/>
        </a:p>
      </dgm:t>
    </dgm:pt>
    <dgm:pt modelId="{A2B34513-2AA1-4E9F-ACEE-7E119E4EBA2D}">
      <dgm:prSet custT="1"/>
      <dgm:spPr/>
      <dgm:t>
        <a:bodyPr/>
        <a:lstStyle/>
        <a:p>
          <a:pPr marL="715963" indent="-715963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</a:t>
          </a:r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Понимайте, в чем состоит ценность рыночного    предложения;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36C5ED-6E0A-4D26-9ED1-5ED776C54578}" type="parTrans" cxnId="{660BCE31-1E60-4EE9-AC65-A548D712874D}">
      <dgm:prSet/>
      <dgm:spPr/>
      <dgm:t>
        <a:bodyPr/>
        <a:lstStyle/>
        <a:p>
          <a:endParaRPr lang="ru-RU"/>
        </a:p>
      </dgm:t>
    </dgm:pt>
    <dgm:pt modelId="{2346F758-D060-4065-991C-925C4B082053}" type="sibTrans" cxnId="{660BCE31-1E60-4EE9-AC65-A548D712874D}">
      <dgm:prSet/>
      <dgm:spPr/>
      <dgm:t>
        <a:bodyPr/>
        <a:lstStyle/>
        <a:p>
          <a:endParaRPr lang="ru-RU"/>
        </a:p>
      </dgm:t>
    </dgm:pt>
    <dgm:pt modelId="{F81250E9-DD22-4569-A053-AFB54F97B9FF}">
      <dgm:prSet custT="1"/>
      <dgm:spPr>
        <a:solidFill>
          <a:srgbClr val="FFFF00"/>
        </a:solidFill>
      </dgm:spPr>
      <dgm:t>
        <a:bodyPr/>
        <a:lstStyle/>
        <a:p>
          <a:pPr defTabSz="715963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</a:t>
          </a:r>
          <a:r>
            <a:rPr lang="ru-RU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Изучайте  опыт своих конкурентов;</a:t>
          </a:r>
          <a:endParaRPr lang="ru-RU" sz="22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4D0DF2-FE7E-4BD1-BB85-0BEFCC50485C}" type="parTrans" cxnId="{B15EB112-ED36-4129-8550-2D7319BFA3BA}">
      <dgm:prSet/>
      <dgm:spPr/>
      <dgm:t>
        <a:bodyPr/>
        <a:lstStyle/>
        <a:p>
          <a:endParaRPr lang="ru-RU"/>
        </a:p>
      </dgm:t>
    </dgm:pt>
    <dgm:pt modelId="{CC6C79C6-7DCE-4356-9F28-E9ED55EF50B2}" type="sibTrans" cxnId="{B15EB112-ED36-4129-8550-2D7319BFA3BA}">
      <dgm:prSet/>
      <dgm:spPr/>
      <dgm:t>
        <a:bodyPr/>
        <a:lstStyle/>
        <a:p>
          <a:endParaRPr lang="ru-RU"/>
        </a:p>
      </dgm:t>
    </dgm:pt>
    <dgm:pt modelId="{10FF1E04-967E-425D-B34A-9C599EDED5A1}">
      <dgm:prSet custT="1"/>
      <dgm:spPr>
        <a:solidFill>
          <a:srgbClr val="92D050"/>
        </a:solidFill>
      </dgm:spPr>
      <dgm:t>
        <a:bodyPr/>
        <a:lstStyle/>
        <a:p>
          <a:pPr marL="715963" indent="0"/>
          <a:r>
            <a: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Грамотный маркетинг исключительно важен для  бизнеса;</a:t>
          </a:r>
          <a:endParaRPr lang="ru-RU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BB5430-252A-4021-8628-A1E5BC4777B2}" type="parTrans" cxnId="{A71FAA91-5995-4A10-BF26-7BB3632DBFC0}">
      <dgm:prSet/>
      <dgm:spPr/>
      <dgm:t>
        <a:bodyPr/>
        <a:lstStyle/>
        <a:p>
          <a:endParaRPr lang="ru-RU"/>
        </a:p>
      </dgm:t>
    </dgm:pt>
    <dgm:pt modelId="{A73ED404-E1B9-4B27-B503-90E5F4600EC4}" type="sibTrans" cxnId="{A71FAA91-5995-4A10-BF26-7BB3632DBFC0}">
      <dgm:prSet/>
      <dgm:spPr/>
      <dgm:t>
        <a:bodyPr/>
        <a:lstStyle/>
        <a:p>
          <a:endParaRPr lang="ru-RU"/>
        </a:p>
      </dgm:t>
    </dgm:pt>
    <dgm:pt modelId="{6424BA59-2B89-4FD9-B04F-174EC334C644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marL="715963" indent="0"/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Будьте финансово-благоразумными, но будьте готовыми к целевым инвестициям, чтобы развивать и укрупнять свой бизнес;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2C0001-76E1-4FE7-B54A-51938EB8A8CE}" type="parTrans" cxnId="{37CAB6D6-D008-44BF-8DAB-98DC21E31A50}">
      <dgm:prSet/>
      <dgm:spPr/>
      <dgm:t>
        <a:bodyPr/>
        <a:lstStyle/>
        <a:p>
          <a:endParaRPr lang="ru-RU"/>
        </a:p>
      </dgm:t>
    </dgm:pt>
    <dgm:pt modelId="{8A95C6C8-6C5A-4856-B223-80937509B8EA}" type="sibTrans" cxnId="{37CAB6D6-D008-44BF-8DAB-98DC21E31A50}">
      <dgm:prSet/>
      <dgm:spPr/>
      <dgm:t>
        <a:bodyPr/>
        <a:lstStyle/>
        <a:p>
          <a:endParaRPr lang="ru-RU"/>
        </a:p>
      </dgm:t>
    </dgm:pt>
    <dgm:pt modelId="{CE75937F-C280-41EC-A9E4-5A43A54FB3D6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marL="715963" indent="0"/>
          <a:r>
            <a:rPr lang="ru-RU" sz="22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Принимайте решения быстро и будьте безжалостными к себе за провал принятых вами решений.</a:t>
          </a:r>
          <a:endParaRPr lang="ru-RU" sz="2200" b="1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47B163-C383-44B1-976A-81AA52B0D42E}" type="parTrans" cxnId="{07F4B708-7520-4B2D-8208-18799FD85272}">
      <dgm:prSet/>
      <dgm:spPr/>
      <dgm:t>
        <a:bodyPr/>
        <a:lstStyle/>
        <a:p>
          <a:endParaRPr lang="ru-RU"/>
        </a:p>
      </dgm:t>
    </dgm:pt>
    <dgm:pt modelId="{13A8C704-4A61-4628-97BF-67DC09F0B71F}" type="sibTrans" cxnId="{07F4B708-7520-4B2D-8208-18799FD85272}">
      <dgm:prSet/>
      <dgm:spPr/>
      <dgm:t>
        <a:bodyPr/>
        <a:lstStyle/>
        <a:p>
          <a:endParaRPr lang="ru-RU"/>
        </a:p>
      </dgm:t>
    </dgm:pt>
    <dgm:pt modelId="{AFBF6D8A-B7AD-451E-B983-6B04C84F2868}" type="pres">
      <dgm:prSet presAssocID="{410EAD9E-FE93-4BD4-90F4-F41094A0A2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F05F69-8526-4672-B08F-D1BF374BB048}" type="pres">
      <dgm:prSet presAssocID="{8CC4EFA7-A196-4EED-9F4A-7E04D0E42CF5}" presName="parentText" presStyleLbl="node1" presStyleIdx="0" presStyleCnt="6" custLinFactY="2863" custLinFactNeighborX="44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C7A2A-60B7-45B6-97D3-C4AFEB914586}" type="pres">
      <dgm:prSet presAssocID="{0C83C815-37E5-4B38-B52D-FA499D02BAB8}" presName="spacer" presStyleCnt="0"/>
      <dgm:spPr/>
    </dgm:pt>
    <dgm:pt modelId="{99853D94-9BED-4A44-AEA0-A0EE463D02C5}" type="pres">
      <dgm:prSet presAssocID="{A2B34513-2AA1-4E9F-ACEE-7E119E4EBA2D}" presName="parentText" presStyleLbl="node1" presStyleIdx="1" presStyleCnt="6" custScaleY="863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74DAB-078B-4134-95A7-B64EA0CE2960}" type="pres">
      <dgm:prSet presAssocID="{2346F758-D060-4065-991C-925C4B082053}" presName="spacer" presStyleCnt="0"/>
      <dgm:spPr/>
    </dgm:pt>
    <dgm:pt modelId="{CDDF18E6-7E74-4D9A-AA98-277EA726646C}" type="pres">
      <dgm:prSet presAssocID="{F81250E9-DD22-4569-A053-AFB54F97B9F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C2B87-4454-4B85-8E83-8C48DE78320F}" type="pres">
      <dgm:prSet presAssocID="{CC6C79C6-7DCE-4356-9F28-E9ED55EF50B2}" presName="spacer" presStyleCnt="0"/>
      <dgm:spPr/>
    </dgm:pt>
    <dgm:pt modelId="{1BFE43E0-8D5E-4D10-9175-B6CA801FF914}" type="pres">
      <dgm:prSet presAssocID="{10FF1E04-967E-425D-B34A-9C599EDED5A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02148-EE6F-4E98-BF80-302F03EA0804}" type="pres">
      <dgm:prSet presAssocID="{A73ED404-E1B9-4B27-B503-90E5F4600EC4}" presName="spacer" presStyleCnt="0"/>
      <dgm:spPr/>
    </dgm:pt>
    <dgm:pt modelId="{4F0164BA-4B91-4D63-B560-8CFE4D987D58}" type="pres">
      <dgm:prSet presAssocID="{6424BA59-2B89-4FD9-B04F-174EC334C64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88D01-6AAA-4A03-A025-0FE2AA0A39BB}" type="pres">
      <dgm:prSet presAssocID="{8A95C6C8-6C5A-4856-B223-80937509B8EA}" presName="spacer" presStyleCnt="0"/>
      <dgm:spPr/>
    </dgm:pt>
    <dgm:pt modelId="{AFB60267-6DA9-4009-BE0E-431998AB5F57}" type="pres">
      <dgm:prSet presAssocID="{CE75937F-C280-41EC-A9E4-5A43A54FB3D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62F31A-6F12-48D3-AA39-BCC248C0C949}" type="presOf" srcId="{6424BA59-2B89-4FD9-B04F-174EC334C644}" destId="{4F0164BA-4B91-4D63-B560-8CFE4D987D58}" srcOrd="0" destOrd="0" presId="urn:microsoft.com/office/officeart/2005/8/layout/vList2"/>
    <dgm:cxn modelId="{A71FAA91-5995-4A10-BF26-7BB3632DBFC0}" srcId="{410EAD9E-FE93-4BD4-90F4-F41094A0A29F}" destId="{10FF1E04-967E-425D-B34A-9C599EDED5A1}" srcOrd="3" destOrd="0" parTransId="{1BBB5430-252A-4021-8628-A1E5BC4777B2}" sibTransId="{A73ED404-E1B9-4B27-B503-90E5F4600EC4}"/>
    <dgm:cxn modelId="{37CAB6D6-D008-44BF-8DAB-98DC21E31A50}" srcId="{410EAD9E-FE93-4BD4-90F4-F41094A0A29F}" destId="{6424BA59-2B89-4FD9-B04F-174EC334C644}" srcOrd="4" destOrd="0" parTransId="{052C0001-76E1-4FE7-B54A-51938EB8A8CE}" sibTransId="{8A95C6C8-6C5A-4856-B223-80937509B8EA}"/>
    <dgm:cxn modelId="{B15EB112-ED36-4129-8550-2D7319BFA3BA}" srcId="{410EAD9E-FE93-4BD4-90F4-F41094A0A29F}" destId="{F81250E9-DD22-4569-A053-AFB54F97B9FF}" srcOrd="2" destOrd="0" parTransId="{EF4D0DF2-FE7E-4BD1-BB85-0BEFCC50485C}" sibTransId="{CC6C79C6-7DCE-4356-9F28-E9ED55EF50B2}"/>
    <dgm:cxn modelId="{3271D7D2-7221-4F46-A090-DEF87CFB13FE}" srcId="{410EAD9E-FE93-4BD4-90F4-F41094A0A29F}" destId="{8CC4EFA7-A196-4EED-9F4A-7E04D0E42CF5}" srcOrd="0" destOrd="0" parTransId="{260D5D34-94E6-4910-992A-201638782350}" sibTransId="{0C83C815-37E5-4B38-B52D-FA499D02BAB8}"/>
    <dgm:cxn modelId="{9E767150-216A-4254-9765-A7EDF2797006}" type="presOf" srcId="{F81250E9-DD22-4569-A053-AFB54F97B9FF}" destId="{CDDF18E6-7E74-4D9A-AA98-277EA726646C}" srcOrd="0" destOrd="0" presId="urn:microsoft.com/office/officeart/2005/8/layout/vList2"/>
    <dgm:cxn modelId="{B11949E6-2E88-4F39-8253-E645D69F823C}" type="presOf" srcId="{CE75937F-C280-41EC-A9E4-5A43A54FB3D6}" destId="{AFB60267-6DA9-4009-BE0E-431998AB5F57}" srcOrd="0" destOrd="0" presId="urn:microsoft.com/office/officeart/2005/8/layout/vList2"/>
    <dgm:cxn modelId="{D537CE78-6149-4C18-89DD-B82F00E012EC}" type="presOf" srcId="{10FF1E04-967E-425D-B34A-9C599EDED5A1}" destId="{1BFE43E0-8D5E-4D10-9175-B6CA801FF914}" srcOrd="0" destOrd="0" presId="urn:microsoft.com/office/officeart/2005/8/layout/vList2"/>
    <dgm:cxn modelId="{A5802D08-8588-4CEF-B7B7-176E00888CA4}" type="presOf" srcId="{A2B34513-2AA1-4E9F-ACEE-7E119E4EBA2D}" destId="{99853D94-9BED-4A44-AEA0-A0EE463D02C5}" srcOrd="0" destOrd="0" presId="urn:microsoft.com/office/officeart/2005/8/layout/vList2"/>
    <dgm:cxn modelId="{07F4B708-7520-4B2D-8208-18799FD85272}" srcId="{410EAD9E-FE93-4BD4-90F4-F41094A0A29F}" destId="{CE75937F-C280-41EC-A9E4-5A43A54FB3D6}" srcOrd="5" destOrd="0" parTransId="{A847B163-C383-44B1-976A-81AA52B0D42E}" sibTransId="{13A8C704-4A61-4628-97BF-67DC09F0B71F}"/>
    <dgm:cxn modelId="{660BCE31-1E60-4EE9-AC65-A548D712874D}" srcId="{410EAD9E-FE93-4BD4-90F4-F41094A0A29F}" destId="{A2B34513-2AA1-4E9F-ACEE-7E119E4EBA2D}" srcOrd="1" destOrd="0" parTransId="{6A36C5ED-6E0A-4D26-9ED1-5ED776C54578}" sibTransId="{2346F758-D060-4065-991C-925C4B082053}"/>
    <dgm:cxn modelId="{5B85053D-3A9C-4650-95FE-CE52F22FF97A}" type="presOf" srcId="{8CC4EFA7-A196-4EED-9F4A-7E04D0E42CF5}" destId="{A7F05F69-8526-4672-B08F-D1BF374BB048}" srcOrd="0" destOrd="0" presId="urn:microsoft.com/office/officeart/2005/8/layout/vList2"/>
    <dgm:cxn modelId="{1402794F-6E2D-4C4D-9108-26AB3A2E5596}" type="presOf" srcId="{410EAD9E-FE93-4BD4-90F4-F41094A0A29F}" destId="{AFBF6D8A-B7AD-451E-B983-6B04C84F2868}" srcOrd="0" destOrd="0" presId="urn:microsoft.com/office/officeart/2005/8/layout/vList2"/>
    <dgm:cxn modelId="{13B2433D-52BB-4180-9CE2-5B2C6CB798B0}" type="presParOf" srcId="{AFBF6D8A-B7AD-451E-B983-6B04C84F2868}" destId="{A7F05F69-8526-4672-B08F-D1BF374BB048}" srcOrd="0" destOrd="0" presId="urn:microsoft.com/office/officeart/2005/8/layout/vList2"/>
    <dgm:cxn modelId="{86AACAEB-2FA4-497C-8FF0-389A0002EC88}" type="presParOf" srcId="{AFBF6D8A-B7AD-451E-B983-6B04C84F2868}" destId="{D48C7A2A-60B7-45B6-97D3-C4AFEB914586}" srcOrd="1" destOrd="0" presId="urn:microsoft.com/office/officeart/2005/8/layout/vList2"/>
    <dgm:cxn modelId="{743AB2C2-F07E-4437-8F06-8E57E5D473AB}" type="presParOf" srcId="{AFBF6D8A-B7AD-451E-B983-6B04C84F2868}" destId="{99853D94-9BED-4A44-AEA0-A0EE463D02C5}" srcOrd="2" destOrd="0" presId="urn:microsoft.com/office/officeart/2005/8/layout/vList2"/>
    <dgm:cxn modelId="{EBAC7BB2-ABD6-4DA2-9B66-14C0A148976A}" type="presParOf" srcId="{AFBF6D8A-B7AD-451E-B983-6B04C84F2868}" destId="{39274DAB-078B-4134-95A7-B64EA0CE2960}" srcOrd="3" destOrd="0" presId="urn:microsoft.com/office/officeart/2005/8/layout/vList2"/>
    <dgm:cxn modelId="{1413616D-1233-4BF1-8EFE-B67A209BD347}" type="presParOf" srcId="{AFBF6D8A-B7AD-451E-B983-6B04C84F2868}" destId="{CDDF18E6-7E74-4D9A-AA98-277EA726646C}" srcOrd="4" destOrd="0" presId="urn:microsoft.com/office/officeart/2005/8/layout/vList2"/>
    <dgm:cxn modelId="{DEFA3AF3-906E-4FF5-AA10-4DF1CDDF2408}" type="presParOf" srcId="{AFBF6D8A-B7AD-451E-B983-6B04C84F2868}" destId="{06EC2B87-4454-4B85-8E83-8C48DE78320F}" srcOrd="5" destOrd="0" presId="urn:microsoft.com/office/officeart/2005/8/layout/vList2"/>
    <dgm:cxn modelId="{199C2C3D-CBAE-4101-99CE-877A38097537}" type="presParOf" srcId="{AFBF6D8A-B7AD-451E-B983-6B04C84F2868}" destId="{1BFE43E0-8D5E-4D10-9175-B6CA801FF914}" srcOrd="6" destOrd="0" presId="urn:microsoft.com/office/officeart/2005/8/layout/vList2"/>
    <dgm:cxn modelId="{DE1170AF-73F5-4427-8A76-E3D00B2C64C4}" type="presParOf" srcId="{AFBF6D8A-B7AD-451E-B983-6B04C84F2868}" destId="{F2702148-EE6F-4E98-BF80-302F03EA0804}" srcOrd="7" destOrd="0" presId="urn:microsoft.com/office/officeart/2005/8/layout/vList2"/>
    <dgm:cxn modelId="{B9654705-C868-44AD-885B-A4FC84FBACA1}" type="presParOf" srcId="{AFBF6D8A-B7AD-451E-B983-6B04C84F2868}" destId="{4F0164BA-4B91-4D63-B560-8CFE4D987D58}" srcOrd="8" destOrd="0" presId="urn:microsoft.com/office/officeart/2005/8/layout/vList2"/>
    <dgm:cxn modelId="{0CB85C4D-C661-4105-852B-4F76EFCA2132}" type="presParOf" srcId="{AFBF6D8A-B7AD-451E-B983-6B04C84F2868}" destId="{1AD88D01-6AAA-4A03-A025-0FE2AA0A39BB}" srcOrd="9" destOrd="0" presId="urn:microsoft.com/office/officeart/2005/8/layout/vList2"/>
    <dgm:cxn modelId="{6AB72CD2-AAFD-4E7D-A521-A020EECE9EAE}" type="presParOf" srcId="{AFBF6D8A-B7AD-451E-B983-6B04C84F2868}" destId="{AFB60267-6DA9-4009-BE0E-431998AB5F5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BEF63-C411-4CDB-9BA4-3D17E309FF7E}">
      <dsp:nvSpPr>
        <dsp:cNvPr id="0" name=""/>
        <dsp:cNvSpPr/>
      </dsp:nvSpPr>
      <dsp:spPr>
        <a:xfrm>
          <a:off x="-5108541" y="-782582"/>
          <a:ext cx="6083666" cy="6083666"/>
        </a:xfrm>
        <a:prstGeom prst="blockArc">
          <a:avLst>
            <a:gd name="adj1" fmla="val 18900000"/>
            <a:gd name="adj2" fmla="val 2700000"/>
            <a:gd name="adj3" fmla="val 35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8942BB-D197-4DDF-9D44-A404623E8FF0}">
      <dsp:nvSpPr>
        <dsp:cNvPr id="0" name=""/>
        <dsp:cNvSpPr/>
      </dsp:nvSpPr>
      <dsp:spPr>
        <a:xfrm>
          <a:off x="627168" y="451850"/>
          <a:ext cx="7375372" cy="903700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71731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востребованность данного вида услуг;</a:t>
          </a:r>
          <a:endParaRPr lang="ru-RU" sz="24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7168" y="451850"/>
        <a:ext cx="7375372" cy="903700"/>
      </dsp:txXfrm>
    </dsp:sp>
    <dsp:sp modelId="{9817FD68-02C1-42D2-B58C-7DA7F7F39987}">
      <dsp:nvSpPr>
        <dsp:cNvPr id="0" name=""/>
        <dsp:cNvSpPr/>
      </dsp:nvSpPr>
      <dsp:spPr>
        <a:xfrm>
          <a:off x="62355" y="338887"/>
          <a:ext cx="1129625" cy="1129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9D9176-486F-4243-BF37-CEFD2EA9635A}">
      <dsp:nvSpPr>
        <dsp:cNvPr id="0" name=""/>
        <dsp:cNvSpPr/>
      </dsp:nvSpPr>
      <dsp:spPr>
        <a:xfrm>
          <a:off x="955663" y="1728191"/>
          <a:ext cx="7046877" cy="1062119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1731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относительно низкий уровень конкуренции, низкий порог для вхождения на рынок;</a:t>
          </a:r>
          <a:endParaRPr lang="ru-RU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5663" y="1728191"/>
        <a:ext cx="7046877" cy="1062119"/>
      </dsp:txXfrm>
    </dsp:sp>
    <dsp:sp modelId="{1AE4E6C1-24F2-480B-A292-D46E93779221}">
      <dsp:nvSpPr>
        <dsp:cNvPr id="0" name=""/>
        <dsp:cNvSpPr/>
      </dsp:nvSpPr>
      <dsp:spPr>
        <a:xfrm>
          <a:off x="390850" y="1694438"/>
          <a:ext cx="1129625" cy="1129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1951F6-2713-4ED1-945E-C11ABF9234A9}">
      <dsp:nvSpPr>
        <dsp:cNvPr id="0" name=""/>
        <dsp:cNvSpPr/>
      </dsp:nvSpPr>
      <dsp:spPr>
        <a:xfrm>
          <a:off x="606443" y="3143151"/>
          <a:ext cx="7356049" cy="1375350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1731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преобладание корпоративного сегмента позволит заключать договоры долгосрочного обслуживания, что гарантирует стабильный доход.</a:t>
          </a:r>
          <a:endParaRPr lang="ru-RU" sz="24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43" y="3143151"/>
        <a:ext cx="7356049" cy="1375350"/>
      </dsp:txXfrm>
    </dsp:sp>
    <dsp:sp modelId="{05004122-35BD-463C-B134-381D6B2CF05C}">
      <dsp:nvSpPr>
        <dsp:cNvPr id="0" name=""/>
        <dsp:cNvSpPr/>
      </dsp:nvSpPr>
      <dsp:spPr>
        <a:xfrm>
          <a:off x="72013" y="3222358"/>
          <a:ext cx="1129625" cy="1129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F05F69-8526-4672-B08F-D1BF374BB048}">
      <dsp:nvSpPr>
        <dsp:cNvPr id="0" name=""/>
        <dsp:cNvSpPr/>
      </dsp:nvSpPr>
      <dsp:spPr>
        <a:xfrm>
          <a:off x="0" y="36692"/>
          <a:ext cx="8136904" cy="863131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</a:t>
          </a: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Будьте реалистичными в оценке и выборе бизнес-задач;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35" y="78827"/>
        <a:ext cx="8052634" cy="778861"/>
      </dsp:txXfrm>
    </dsp:sp>
    <dsp:sp modelId="{99853D94-9BED-4A44-AEA0-A0EE463D02C5}">
      <dsp:nvSpPr>
        <dsp:cNvPr id="0" name=""/>
        <dsp:cNvSpPr/>
      </dsp:nvSpPr>
      <dsp:spPr>
        <a:xfrm>
          <a:off x="0" y="875112"/>
          <a:ext cx="8136904" cy="7453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715963" lvl="0" indent="-715963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</a:t>
          </a: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Понимайте, в чем состоит ценность рыночного    предложения;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385" y="911497"/>
        <a:ext cx="8064134" cy="672578"/>
      </dsp:txXfrm>
    </dsp:sp>
    <dsp:sp modelId="{CDDF18E6-7E74-4D9A-AA98-277EA726646C}">
      <dsp:nvSpPr>
        <dsp:cNvPr id="0" name=""/>
        <dsp:cNvSpPr/>
      </dsp:nvSpPr>
      <dsp:spPr>
        <a:xfrm>
          <a:off x="0" y="1629660"/>
          <a:ext cx="8136904" cy="863131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715963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</a:t>
          </a:r>
          <a:r>
            <a:rPr lang="ru-RU" sz="22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Изучайте  опыт своих конкурентов;</a:t>
          </a:r>
          <a:endParaRPr lang="ru-RU" sz="22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35" y="1671795"/>
        <a:ext cx="8052634" cy="778861"/>
      </dsp:txXfrm>
    </dsp:sp>
    <dsp:sp modelId="{1BFE43E0-8D5E-4D10-9175-B6CA801FF914}">
      <dsp:nvSpPr>
        <dsp:cNvPr id="0" name=""/>
        <dsp:cNvSpPr/>
      </dsp:nvSpPr>
      <dsp:spPr>
        <a:xfrm>
          <a:off x="0" y="2501992"/>
          <a:ext cx="8136904" cy="863131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715963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Грамотный маркетинг исключительно важен для  бизнеса;</a:t>
          </a:r>
          <a:endParaRPr lang="ru-RU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35" y="2544127"/>
        <a:ext cx="8052634" cy="778861"/>
      </dsp:txXfrm>
    </dsp:sp>
    <dsp:sp modelId="{4F0164BA-4B91-4D63-B560-8CFE4D987D58}">
      <dsp:nvSpPr>
        <dsp:cNvPr id="0" name=""/>
        <dsp:cNvSpPr/>
      </dsp:nvSpPr>
      <dsp:spPr>
        <a:xfrm>
          <a:off x="0" y="3374324"/>
          <a:ext cx="8136904" cy="863131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715963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Будьте финансово-благоразумными, но будьте готовыми к целевым инвестициям, чтобы развивать и укрупнять свой бизнес;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35" y="3416459"/>
        <a:ext cx="8052634" cy="778861"/>
      </dsp:txXfrm>
    </dsp:sp>
    <dsp:sp modelId="{AFB60267-6DA9-4009-BE0E-431998AB5F57}">
      <dsp:nvSpPr>
        <dsp:cNvPr id="0" name=""/>
        <dsp:cNvSpPr/>
      </dsp:nvSpPr>
      <dsp:spPr>
        <a:xfrm>
          <a:off x="0" y="4246656"/>
          <a:ext cx="8136904" cy="863131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715963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Принимайте решения быстро и будьте безжалостными к себе за провал принятых вами решений.</a:t>
          </a:r>
          <a:endParaRPr lang="ru-RU" sz="2200" b="1" kern="1200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35" y="4288791"/>
        <a:ext cx="8052634" cy="778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D8F9E-3EF1-418C-8F93-ADD24AEFF048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C6BC3-1DB7-4F0C-83D1-B85F6A9A3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74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C6BC3-1DB7-4F0C-83D1-B85F6A9A3B9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847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6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83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576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793B-D91C-4AE4-BC98-9CFAA6EDEB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C45A7-4B7C-40CF-B381-341173585B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96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793B-D91C-4AE4-BC98-9CFAA6EDEB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C45A7-4B7C-40CF-B381-341173585B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96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1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0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491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77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952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937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12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C447E-C492-4580-9160-E9F9A2D31FCF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2108D-5420-40E4-8D3F-1ADB26988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643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793B-D91C-4AE4-BC98-9CFAA6EDEB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C45A7-4B7C-40CF-B381-341173585B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1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793B-D91C-4AE4-BC98-9CFAA6EDEB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C45A7-4B7C-40CF-B381-341173585B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1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1" r="64493"/>
          <a:stretch/>
        </p:blipFill>
        <p:spPr>
          <a:xfrm>
            <a:off x="0" y="0"/>
            <a:ext cx="1577009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 userDrawn="1"/>
        </p:nvSpPr>
        <p:spPr>
          <a:xfrm>
            <a:off x="0" y="0"/>
            <a:ext cx="1577009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7009" y="1465729"/>
            <a:ext cx="6938342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62188" y="291547"/>
            <a:ext cx="6953161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0000" r="-10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980728"/>
            <a:ext cx="66967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В1: Наша команда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«Умельцы»</a:t>
            </a: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Самурин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Половинкин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23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17000"/>
              </a:schemeClr>
            </a:gs>
            <a:gs pos="55000">
              <a:schemeClr val="accent1">
                <a:tint val="44500"/>
                <a:satMod val="160000"/>
                <a:alpha val="95000"/>
                <a:lumMod val="83000"/>
              </a:schemeClr>
            </a:gs>
            <a:gs pos="100000">
              <a:schemeClr val="tx2">
                <a:lumMod val="92000"/>
                <a:lumOff val="8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620688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Конкурентоспособность идеи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строительно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-ремонтной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компании 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53551502"/>
              </p:ext>
            </p:extLst>
          </p:nvPr>
        </p:nvGraphicFramePr>
        <p:xfrm>
          <a:off x="467544" y="1574794"/>
          <a:ext cx="8064896" cy="4518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698420" y="2373455"/>
            <a:ext cx="705228" cy="19316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1067842" y="3717032"/>
            <a:ext cx="728994" cy="1931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761336" y="5229200"/>
            <a:ext cx="720080" cy="216024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7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284455"/>
            <a:ext cx="7776864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факторы успешного бизнеса</a:t>
            </a:r>
            <a:endParaRPr lang="ru-RU" sz="3200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65206023"/>
              </p:ext>
            </p:extLst>
          </p:nvPr>
        </p:nvGraphicFramePr>
        <p:xfrm>
          <a:off x="611560" y="1196752"/>
          <a:ext cx="813690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5-конечная звезда 8"/>
          <p:cNvSpPr/>
          <p:nvPr/>
        </p:nvSpPr>
        <p:spPr>
          <a:xfrm>
            <a:off x="881590" y="1484784"/>
            <a:ext cx="396044" cy="360040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915783" y="2256500"/>
            <a:ext cx="360040" cy="360040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912306" y="3045532"/>
            <a:ext cx="360040" cy="36004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917594" y="4005064"/>
            <a:ext cx="360040" cy="360040"/>
          </a:xfrm>
          <a:prstGeom prst="star5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912306" y="4797152"/>
            <a:ext cx="360040" cy="360040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94304" y="5661248"/>
            <a:ext cx="378042" cy="371440"/>
          </a:xfrm>
          <a:prstGeom prst="star5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55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23" y="836712"/>
            <a:ext cx="3754297" cy="5085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20072" y="836712"/>
            <a:ext cx="34563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«Своими успехами в бизнесе я обязан, прежде всего, способности сосредоточиться на перспективных целях, не поддаваясь соблазну решать сиюминутные задачи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Билл Гейтс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892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C00000"/>
            </a:gs>
            <a:gs pos="100000">
              <a:srgbClr val="C00000">
                <a:lumMod val="73000"/>
              </a:srgbClr>
            </a:gs>
            <a:gs pos="100000">
              <a:srgbClr val="C00000">
                <a:lumMod val="70000"/>
                <a:lumOff val="30000"/>
              </a:srgbClr>
            </a:gs>
            <a:gs pos="17000">
              <a:srgbClr val="C00000"/>
            </a:gs>
            <a:gs pos="0">
              <a:srgbClr val="C00000"/>
            </a:gs>
            <a:gs pos="39000">
              <a:srgbClr val="9E0000"/>
            </a:gs>
            <a:gs pos="100000">
              <a:schemeClr val="accent1">
                <a:tint val="44500"/>
                <a:satMod val="160000"/>
                <a:lumMod val="98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67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Самурин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070576"/>
              </p:ext>
            </p:extLst>
          </p:nvPr>
        </p:nvGraphicFramePr>
        <p:xfrm>
          <a:off x="323528" y="1412778"/>
          <a:ext cx="8424936" cy="4485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6709"/>
                <a:gridCol w="6188227"/>
              </a:tblGrid>
              <a:tr h="3365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Командные роли</a:t>
                      </a:r>
                      <a:endParaRPr lang="ru-RU" sz="2400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3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Реализатор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4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ru-RU" sz="20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Претворяет идеи в практические 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</a:t>
                      </a:r>
                      <a:endParaRPr lang="ru-RU" sz="20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365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Контролер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Доводит деятельность до продукта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365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  <a:tabLst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Избавляет команду от ошибок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1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Обращает внимание на требующего этого вещи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16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Стремится получить наилучший результат из возможных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60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Гармонизатор</a:t>
                      </a:r>
                      <a:endParaRPr lang="ru-RU" sz="24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20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Разряжает обстановку, сглаживает противоречия между «трудными» личностями и помогает им конструктивно сосуществовать в одной команде, направляя их в конструктивное русло.</a:t>
                      </a:r>
                      <a:endParaRPr lang="ru-RU" sz="20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357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3">
              <a:srgbClr val="002060"/>
            </a:gs>
            <a:gs pos="67000">
              <a:srgbClr val="002060"/>
            </a:gs>
            <a:gs pos="94144">
              <a:srgbClr val="1F1E56"/>
            </a:gs>
            <a:gs pos="100000">
              <a:srgbClr val="002060"/>
            </a:gs>
            <a:gs pos="100000">
              <a:srgbClr val="C00000">
                <a:lumMod val="70000"/>
                <a:lumOff val="30000"/>
              </a:srgbClr>
            </a:gs>
            <a:gs pos="0">
              <a:srgbClr val="7030A0"/>
            </a:gs>
            <a:gs pos="42000">
              <a:srgbClr val="0070C0">
                <a:lumMod val="95000"/>
              </a:srgbClr>
            </a:gs>
            <a:gs pos="100000">
              <a:schemeClr val="accent1">
                <a:tint val="44500"/>
                <a:satMod val="160000"/>
                <a:lumMod val="98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461863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Половинкин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493362"/>
              </p:ext>
            </p:extLst>
          </p:nvPr>
        </p:nvGraphicFramePr>
        <p:xfrm>
          <a:off x="323528" y="1124745"/>
          <a:ext cx="8496944" cy="5648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871"/>
                <a:gridCol w="6054073"/>
              </a:tblGrid>
              <a:tr h="43407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Командные роли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3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Мотиватор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6449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270510" algn="l"/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Зачинщик мероприятий, постоянно тянет команду за собой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61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6449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270510" algn="l"/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Вытаскивает команду из рутины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61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6449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270510" algn="l"/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 достигает очень высокого темпа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57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Использует разнообразные подходы к делу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340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Аналитик </a:t>
                      </a:r>
                      <a:endParaRPr lang="ru-RU" sz="2400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Blip>
                          <a:blip r:embed="rId3"/>
                        </a:buBlip>
                        <a:tabLst>
                          <a:tab pos="270510" algn="l"/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Привержен лучшей идее, а не </a:t>
                      </a:r>
                      <a:r>
                        <a:rPr lang="ru-RU" sz="2000" b="1" dirty="0" smtClean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собственной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68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4"/>
                        </a:buBlip>
                        <a:tabLst>
                          <a:tab pos="270510" algn="l"/>
                          <a:tab pos="630555" algn="l"/>
                        </a:tabLst>
                        <a:defRPr/>
                      </a:pPr>
                      <a:r>
                        <a:rPr lang="ru-RU" sz="2000" b="1" dirty="0" smtClean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Способен оценить конкурирующие предложения</a:t>
                      </a:r>
                      <a:endParaRPr lang="ru-RU" sz="2000" b="1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728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C66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Генератор идей</a:t>
                      </a:r>
                      <a:endParaRPr lang="ru-RU" sz="2400" dirty="0">
                        <a:solidFill>
                          <a:srgbClr val="CC66FF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Blip>
                          <a:blip r:embed="rId5"/>
                        </a:buBlip>
                      </a:pPr>
                      <a:r>
                        <a:rPr lang="ru-RU" sz="2000" b="1" dirty="0">
                          <a:solidFill>
                            <a:srgbClr val="CC66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Выдвигает новые идеи, пути решения поставленной задачи</a:t>
                      </a:r>
                      <a:endParaRPr lang="ru-RU" sz="2000" b="1" dirty="0">
                        <a:solidFill>
                          <a:srgbClr val="CC66FF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723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Изыскатель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Blip>
                          <a:blip r:embed="rId6"/>
                        </a:buBlip>
                        <a:tabLst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Обнаруживает новое во внешней среде: идеи, ресурсы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723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Blip>
                          <a:blip r:embed="rId6"/>
                        </a:buBlip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Налаживает полезные внешние контакты и проводит переговоры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15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917">
              <a:schemeClr val="accent6">
                <a:lumMod val="50000"/>
              </a:schemeClr>
            </a:gs>
            <a:gs pos="61000">
              <a:schemeClr val="accent6">
                <a:lumMod val="75000"/>
              </a:schemeClr>
            </a:gs>
            <a:gs pos="82000">
              <a:srgbClr val="92D050"/>
            </a:gs>
            <a:gs pos="93000">
              <a:schemeClr val="accent6">
                <a:lumMod val="40000"/>
                <a:lumOff val="60000"/>
              </a:schemeClr>
            </a:gs>
            <a:gs pos="99000">
              <a:schemeClr val="accent1">
                <a:tint val="44500"/>
                <a:satMod val="160000"/>
                <a:lumMod val="98000"/>
              </a:schemeClr>
            </a:gs>
            <a:gs pos="98000">
              <a:schemeClr val="accent6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581824"/>
            <a:ext cx="669674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успеха команды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стресса;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роли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глубокое чувство ответственности за вклад в дело всей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 от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плотный контроль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общение.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rgbClr val="FFFF00"/>
            </a:gs>
            <a:gs pos="31000">
              <a:srgbClr val="FFC000"/>
            </a:gs>
            <a:gs pos="61000">
              <a:srgbClr val="CC66FF"/>
            </a:gs>
            <a:gs pos="82000">
              <a:srgbClr val="FF4F4F"/>
            </a:gs>
            <a:gs pos="95000">
              <a:srgbClr val="FF0000">
                <a:lumMod val="90000"/>
              </a:srgbClr>
            </a:gs>
            <a:gs pos="99000">
              <a:schemeClr val="accent1">
                <a:tint val="44500"/>
                <a:satMod val="160000"/>
                <a:lumMod val="98000"/>
              </a:schemeClr>
            </a:gs>
            <a:gs pos="100000">
              <a:srgbClr val="C0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412776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4800" b="1" dirty="0" smtClean="0">
                <a:latin typeface="Bookman Old Style" panose="02050604050505020204" pitchFamily="18" charset="0"/>
                <a:ea typeface="BatangChe" panose="02030609000101010101" pitchFamily="49" charset="-127"/>
              </a:rPr>
              <a:t>СПАСИБО ЗА ВНИМАНИЕ!</a:t>
            </a:r>
            <a:endParaRPr lang="ru-RU" sz="4800" b="1" dirty="0">
              <a:latin typeface="Bookman Old Style" panose="02050604050505020204" pitchFamily="18" charset="0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64999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287</Words>
  <Application>Microsoft Office PowerPoint</Application>
  <PresentationFormat>Экран (4:3)</PresentationFormat>
  <Paragraphs>66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1_Тема Office</vt:lpstr>
      <vt:lpstr>2_Тема Office</vt:lpstr>
      <vt:lpstr>6_Office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Старикова Татьяна</dc:creator>
  <cp:lastModifiedBy>RePack by Diakov</cp:lastModifiedBy>
  <cp:revision>19</cp:revision>
  <dcterms:created xsi:type="dcterms:W3CDTF">2019-10-20T12:51:47Z</dcterms:created>
  <dcterms:modified xsi:type="dcterms:W3CDTF">2020-11-06T17:21:46Z</dcterms:modified>
</cp:coreProperties>
</file>