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4" r:id="rId6"/>
    <p:sldId id="260" r:id="rId7"/>
    <p:sldId id="276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5" r:id="rId16"/>
    <p:sldId id="268" r:id="rId17"/>
    <p:sldId id="269" r:id="rId18"/>
    <p:sldId id="272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12.09.2016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ngsana New" pitchFamily="18" charset="-34"/>
              </a:rPr>
              <a:t>Предметно – пространственная развивающая среда в группе в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ngsana New" pitchFamily="18" charset="-34"/>
              </a:rPr>
              <a:t>соответствии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ngsana New" pitchFamily="18" charset="-34"/>
              </a:rPr>
              <a:t> с ФГОС </a:t>
            </a:r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ngsana New" pitchFamily="18" charset="-34"/>
              </a:rPr>
              <a:t/>
            </a:r>
            <a:b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ngsana New" pitchFamily="18" charset="-34"/>
              </a:rPr>
            </a:br>
            <a:endParaRPr lang="ru-RU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286380" y="5286388"/>
            <a:ext cx="3500462" cy="100013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0070C0"/>
                </a:solidFill>
              </a:rPr>
              <a:t>Подготовила воспитатель  второй младшей группы Дьяченко К.В.</a:t>
            </a:r>
            <a:endParaRPr lang="ru-RU" sz="1800" b="1" dirty="0">
              <a:solidFill>
                <a:srgbClr val="0070C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71802" y="6143644"/>
            <a:ext cx="3733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Сл. Родионово-Несветайская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42910" y="3929066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en-US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4929198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sz="1400" dirty="0" smtClean="0"/>
          </a:p>
          <a:p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1071546"/>
            <a:ext cx="650085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Развивающая предметно-пространственная среда </a:t>
            </a:r>
            <a:r>
              <a:rPr lang="ru-RU" sz="32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– это система материальных объектов деятельности ребенка, функционально моделирующая содержание его духовного и физического развития </a:t>
            </a:r>
          </a:p>
          <a:p>
            <a:pPr algn="just"/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  <a:r>
              <a:rPr lang="ru-RU" sz="32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С.Л.Новосёлова</a:t>
            </a:r>
            <a:endParaRPr lang="ru-RU" sz="3200" dirty="0">
              <a:solidFill>
                <a:srgbClr val="7030A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928670"/>
            <a:ext cx="742955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6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Нет такой стороны воспитания, на которую обстановка не оказывала бы влияние, нет способности, которая находилась бы в прямой зависимости от непосредственно окружающего ребенка конкретного мира…</a:t>
            </a:r>
            <a:br>
              <a:rPr lang="ru-RU" sz="26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6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Тот, кому удастся создать такую обстановку, облегчит свой труд в высшей степени.</a:t>
            </a:r>
            <a:br>
              <a:rPr lang="ru-RU" sz="26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6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Среди нее ребенок будет жить – развиваться собственно самодовлеющей жизнью, его духовный рост будет совершенствоваться из самого себя, от природы…</a:t>
            </a:r>
            <a:r>
              <a:rPr lang="ru-RU" sz="2600" b="1" dirty="0" smtClean="0">
                <a:solidFill>
                  <a:srgbClr val="00B0F0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600" b="1" dirty="0" smtClean="0">
                <a:solidFill>
                  <a:srgbClr val="00B0F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600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Е. И. Тихеева </a:t>
            </a:r>
            <a:endParaRPr lang="ru-RU" sz="2600" dirty="0">
              <a:solidFill>
                <a:srgbClr val="7030A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714488"/>
            <a:ext cx="58579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1.  Максимальную реализацию образовательного пространства Организации 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2.Подбор материалов, оборудования и инвентаря для развития детей, с учётом их возрастных особенностей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3. Охрану и укрепление их здоровья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4. Коррекционную работу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4214818"/>
            <a:ext cx="60007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5. Реализацию  различных образовательных программ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6. Условия для инклюзивного образования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7.Учёт национально-культурных и климатических  условий</a:t>
            </a:r>
          </a:p>
          <a:p>
            <a:pPr algn="just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8.  Учёт возрастных особенностей детей</a:t>
            </a:r>
            <a:endParaRPr lang="ru-RU" sz="2000" b="1" dirty="0">
              <a:solidFill>
                <a:srgbClr val="7030A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57167"/>
            <a:ext cx="6286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Развивающая предметно-пространственная среда  обеспечивает:</a:t>
            </a:r>
            <a:endParaRPr lang="ru-RU" sz="2800" dirty="0">
              <a:solidFill>
                <a:srgbClr val="FF000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500306"/>
            <a:ext cx="8143932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Должна быть содержательно - насыщенной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b="1" dirty="0" err="1" smtClean="0">
                <a:solidFill>
                  <a:srgbClr val="C00000"/>
                </a:solidFill>
                <a:latin typeface="Comic Sans MS" pitchFamily="66" charset="0"/>
              </a:rPr>
              <a:t>Трансформирумой</a:t>
            </a:r>
            <a:endParaRPr lang="ru-RU" sz="28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Полифункциональной 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Вариативной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Доступной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ru-RU" sz="2800" b="1" dirty="0" smtClean="0">
                <a:solidFill>
                  <a:srgbClr val="C00000"/>
                </a:solidFill>
                <a:latin typeface="Comic Sans MS" pitchFamily="66" charset="0"/>
              </a:rPr>
              <a:t>Безопасной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428604"/>
            <a:ext cx="62150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Comic Sans MS" pitchFamily="66" charset="0"/>
              </a:rPr>
              <a:t>Психолого-педагогические требования к    </a:t>
            </a:r>
            <a:br>
              <a:rPr lang="ru-RU" sz="24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Comic Sans MS" pitchFamily="66" charset="0"/>
              </a:rPr>
              <a:t>       развивающей предметно- пространственной  среде в свете    </a:t>
            </a:r>
            <a:br>
              <a:rPr lang="ru-RU" sz="2400" b="1" dirty="0" smtClean="0">
                <a:solidFill>
                  <a:srgbClr val="0070C0"/>
                </a:solidFill>
                <a:latin typeface="Comic Sans MS" pitchFamily="66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Comic Sans MS" pitchFamily="66" charset="0"/>
              </a:rPr>
              <a:t>       требований ФГОС:</a:t>
            </a:r>
            <a:endParaRPr lang="ru-RU" sz="2400" b="1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357167"/>
            <a:ext cx="60722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Центр речевого развития (полочка умных книг, полочка красоты)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286380" y="5229493"/>
            <a:ext cx="3429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Что за чудо эти книжки!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Очень любят их детишки!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Регулярно все читают,</a:t>
            </a:r>
          </a:p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Много знаний получают!</a:t>
            </a:r>
          </a:p>
        </p:txBody>
      </p:sp>
      <p:pic>
        <p:nvPicPr>
          <p:cNvPr id="1026" name="Picture 2" descr="C:\Documents and Settings\User\Рабочий стол\Ксения\Для сайта\Младшая\CIMG35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28868"/>
            <a:ext cx="4143404" cy="3786214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  <p:pic>
        <p:nvPicPr>
          <p:cNvPr id="1027" name="Picture 3" descr="C:\Documents and Settings\User\Рабочий стол\Ксения\Для сайта\Старшая\CIMG35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571612"/>
            <a:ext cx="4357718" cy="357190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785794"/>
            <a:ext cx="857256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Comic Sans MS" pitchFamily="66" charset="0"/>
              </a:rPr>
              <a:t>1</a:t>
            </a:r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. Среда должна выполнять образовательную, развивающую, воспитывающую, стимулирующую, организованную, коммуникативную функции. Но самое главное – она должна работать на развитие самостоятельности и самодеятельности ребенка.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2. Необходимо гибкое и вариативное использование пространства. Среда должна служить удовлетворению потребностей и интересов ребенка.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3. Форма и дизайн предметов ориентирована на безопасность и возраст детей.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4. Элементы декора должны быть легко сменяемыми.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5. В каждой группе необходимо предусмотреть место для детской экспериментальной деятельности.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6. Организуя предметную среду в групповом помещении необходимо учитывать закономерности психического развития, показатели их здоровья, психофизиологические и коммуникативные особенности, уровень общего и речевого развития, а также показатели эмоционально - </a:t>
            </a:r>
            <a:r>
              <a:rPr lang="ru-RU" sz="1700" dirty="0" err="1" smtClean="0">
                <a:solidFill>
                  <a:srgbClr val="7030A0"/>
                </a:solidFill>
                <a:latin typeface="Comic Sans MS" pitchFamily="66" charset="0"/>
              </a:rPr>
              <a:t>потребностной</a:t>
            </a:r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 сферы.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7. Цветовая палитра должна быть представлена теплыми, пастельными тонами.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8. При создании развивающего пространства в групповом помещении необходимо учитывать ведущую роль игровой деятельности.</a:t>
            </a:r>
          </a:p>
          <a:p>
            <a:pPr algn="just"/>
            <a:r>
              <a:rPr lang="ru-RU" sz="1700" dirty="0" smtClean="0">
                <a:solidFill>
                  <a:srgbClr val="7030A0"/>
                </a:solidFill>
                <a:latin typeface="Comic Sans MS" pitchFamily="66" charset="0"/>
              </a:rPr>
              <a:t>9. Предметно-развивающая среда группы должна меняться в зависимости от возрастных особенностей детей, периода обучения, образовательной программы.</a:t>
            </a:r>
            <a:endParaRPr lang="ru-RU" sz="17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3042" y="285728"/>
            <a:ext cx="61436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Comic Sans MS" pitchFamily="66" charset="0"/>
              </a:rPr>
              <a:t>Главные принципы:</a:t>
            </a:r>
            <a:endParaRPr lang="ru-RU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98542" y="500042"/>
            <a:ext cx="61882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Центр познавательного развития</a:t>
            </a:r>
          </a:p>
        </p:txBody>
      </p:sp>
      <p:pic>
        <p:nvPicPr>
          <p:cNvPr id="2050" name="Picture 2" descr="C:\Documents and Settings\User\Рабочий стол\Ксения\Для сайта\Средняя\CIMG35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28868"/>
            <a:ext cx="4349752" cy="392909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051" name="Picture 3" descr="C:\Documents and Settings\User\Рабочий стол\Ксения\Для сайта\Младшая\CIMG35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1071546"/>
            <a:ext cx="4643470" cy="3929090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500042"/>
            <a:ext cx="6929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Уголок патриотического воспитания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29256" y="5229493"/>
            <a:ext cx="3286148" cy="119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Если не мы, то кто же,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Детям нашим поможет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Россию любить и знать!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Как важно не опоздать….</a:t>
            </a:r>
          </a:p>
        </p:txBody>
      </p:sp>
      <p:pic>
        <p:nvPicPr>
          <p:cNvPr id="5" name="Рисунок 4" descr="I:\На сайт май\IMG_279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500306"/>
            <a:ext cx="4429156" cy="321471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" name="Рисунок 5" descr="C:\Documents and Settings\Admin\Рабочий стол\IMG_09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357298"/>
            <a:ext cx="4214843" cy="321471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428605"/>
            <a:ext cx="67866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Уголок природы, уголок экспериментальной деятельности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57752" y="5229493"/>
            <a:ext cx="385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У нас почти, что зимний сад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0" hangingPunct="0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В природном уголке.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0" hangingPunct="0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Здесь потрудиться каждый рад,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0" hangingPunct="0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Помочь рука к руке!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C:\Documents and Settings\User\Рабочий стол\Для Тополька\Для сайта\Эврика\CIMG354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500174"/>
            <a:ext cx="4357718" cy="335758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122" name="Picture 2" descr="C:\Documents and Settings\User\Рабочий стол\Ксения\Для сайта\Младшая 2\CIMG35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500306"/>
            <a:ext cx="4357718" cy="364333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500043"/>
            <a:ext cx="685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Центр художественно – эстетического развития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000628" y="5229493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Мне кричат, а я не слышу.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То есть слышу, но молчу.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Я рисую то, что вижу, —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отвлекаться не хочу!</a:t>
            </a:r>
            <a:endParaRPr lang="ru-RU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146" name="Picture 2" descr="C:\Documents and Settings\User\Рабочий стол\Ксения\Для сайта\Средняя\CIMG35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71678"/>
            <a:ext cx="4357718" cy="3929090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6147" name="Picture 3" descr="C:\Documents and Settings\User\Рабочий стол\Ксения\Для сайта\Старшая\CIMG35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500174"/>
            <a:ext cx="4278314" cy="3786214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74310" y="428604"/>
            <a:ext cx="6455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Музыкально – театральный уголок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3504" y="5229493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В нашей группе все актеры,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Кукловоды и танцоры. 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Каждый день и каждый час</a:t>
            </a:r>
            <a:b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</a:rPr>
              <a:t>Мы хотим играть для Вас!!!</a:t>
            </a:r>
          </a:p>
        </p:txBody>
      </p:sp>
      <p:pic>
        <p:nvPicPr>
          <p:cNvPr id="7170" name="Picture 2" descr="C:\Documents and Settings\User\Рабочий стол\Ксения\Для сайта\Старшая\CIMG35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357298"/>
            <a:ext cx="4849818" cy="3429024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6" name="Рисунок 5" descr="C:\Documents and Settings\User\Рабочий стол\Для Тополька\Для сайта\Муз. зал\IMG_07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714488"/>
            <a:ext cx="3571900" cy="4786346"/>
          </a:xfrm>
          <a:prstGeom prst="rect">
            <a:avLst/>
          </a:prstGeom>
          <a:noFill/>
          <a:ln w="38100">
            <a:solidFill>
              <a:srgbClr val="7030A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500043"/>
            <a:ext cx="59293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Центр социально – личностного развития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7686" y="5229493"/>
            <a:ext cx="4286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А вот любимое местечко,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0" hangingPunct="0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Здесь время мчится, словно речка,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0" hangingPunct="0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Тут быстро взрослым можно стать,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eaLnBrk="0" hangingPunct="0"/>
            <a:r>
              <a:rPr lang="ru-RU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И профессии менять!</a:t>
            </a:r>
            <a:endParaRPr lang="ru-RU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5" name="Рисунок 4" descr="I:\фото 01.04.2015\DSC049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928802"/>
            <a:ext cx="4000528" cy="3500462"/>
          </a:xfrm>
          <a:prstGeom prst="rect">
            <a:avLst/>
          </a:prstGeom>
          <a:noFill/>
          <a:ln w="3810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8195" name="Picture 3" descr="I:\Сидненко Е.Н\Документы ПДД\Фото ПДД 2\CIMG3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571612"/>
            <a:ext cx="4429156" cy="3357586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428604"/>
            <a:ext cx="6357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Центр физического развития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3504" y="5229493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Если день начать с зарядки, 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Значит, будет всё в порядке. 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Нам пилюли и микстуру 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Заменяют физкультура! 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C:\Documents and Settings\Admin\Рабочий стол\ЧЕРКАСОВА Е.В\фото 2\Изображение 13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3116"/>
            <a:ext cx="4357718" cy="3786214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4098" name="Picture 2" descr="C:\Documents and Settings\User\Рабочий стол\Ксения\Для сайта\Младшая 2\CIMG35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142984"/>
            <a:ext cx="4214810" cy="414340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24566" y="428604"/>
            <a:ext cx="56050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Центр конструирования 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218" name="Picture 2" descr="C:\Documents and Settings\User\Рабочий стол\Ксения\Для сайта\Младшая\CIMG34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428868"/>
            <a:ext cx="4206876" cy="3857652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9219" name="Picture 3" descr="C:\Documents and Settings\User\Рабочий стол\Ксения\Для сайта\Младшая\CIMG35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1285860"/>
            <a:ext cx="4286280" cy="4214842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571481"/>
            <a:ext cx="70009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Информационный центр для родителей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4" name="Рисунок 3" descr="I:\фото 01.04.2015\DSC0491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714488"/>
            <a:ext cx="4429156" cy="3643338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</p:spPr>
      </p:pic>
      <p:pic>
        <p:nvPicPr>
          <p:cNvPr id="5" name="Рисунок 4" descr="I:\фото 01.04.2015\DSC0491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214554"/>
            <a:ext cx="4429156" cy="3786214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1571613"/>
            <a:ext cx="7143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7030A0"/>
                </a:solidFill>
                <a:latin typeface="Comic Sans MS" pitchFamily="66" charset="0"/>
              </a:rPr>
              <a:t>Таким образом, предметно -   развивающая среда в нашей группе, мы считаем, создает условия для взаимодействия, сотрудничества, обеспечение максимального комфортного состояния ребенка и его развития.</a:t>
            </a:r>
            <a:endParaRPr lang="ru-RU" sz="32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2357430"/>
            <a:ext cx="76438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Спасибо за внимание!</a:t>
            </a:r>
            <a:endParaRPr lang="ru-RU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504</Words>
  <Application>Microsoft Office PowerPoint</Application>
  <PresentationFormat>Экран (4:3)</PresentationFormat>
  <Paragraphs>65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Предметно – пространственная развивающая среда в группе в соответствии  с ФГОС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hpp</cp:lastModifiedBy>
  <cp:revision>20</cp:revision>
  <dcterms:created xsi:type="dcterms:W3CDTF">2013-01-06T18:32:13Z</dcterms:created>
  <dcterms:modified xsi:type="dcterms:W3CDTF">2016-09-12T11:18:53Z</dcterms:modified>
</cp:coreProperties>
</file>