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39" autoAdjust="0"/>
    <p:restoredTop sz="97513" autoAdjust="0"/>
  </p:normalViewPr>
  <p:slideViewPr>
    <p:cSldViewPr>
      <p:cViewPr varScale="1">
        <p:scale>
          <a:sx n="72" d="100"/>
          <a:sy n="72" d="100"/>
        </p:scale>
        <p:origin x="-132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482A98D-707B-4AEE-9693-EA361DA4A9D7}" type="datetimeFigureOut">
              <a:rPr lang="ru-RU" smtClean="0"/>
              <a:t>06.06.2017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A7CC56C-EB30-4719-9A3A-AAD1AE25F4C2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8256094" cy="108012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C000"/>
                </a:solidFill>
                <a:latin typeface="+mn-lt"/>
              </a:rPr>
              <a:t>Муниципальное бюджетное дошкольное образовательное учреждение детский сад №1 «Тополёк»</a:t>
            </a:r>
            <a:endParaRPr lang="ru-RU" sz="2000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628800"/>
            <a:ext cx="8424936" cy="4968552"/>
          </a:xfrm>
        </p:spPr>
        <p:txBody>
          <a:bodyPr>
            <a:normAutofit fontScale="85000" lnSpcReduction="20000"/>
          </a:bodyPr>
          <a:lstStyle/>
          <a:p>
            <a:endParaRPr lang="ru-RU" dirty="0" smtClean="0">
              <a:solidFill>
                <a:srgbClr val="FFFF00"/>
              </a:solidFill>
            </a:endParaRPr>
          </a:p>
          <a:p>
            <a:r>
              <a:rPr lang="ru-RU" sz="4300" dirty="0" smtClean="0">
                <a:solidFill>
                  <a:srgbClr val="FFFF00"/>
                </a:solidFill>
              </a:rPr>
              <a:t>Проект </a:t>
            </a:r>
          </a:p>
          <a:p>
            <a:r>
              <a:rPr lang="ru-RU" sz="4300" dirty="0" smtClean="0">
                <a:solidFill>
                  <a:srgbClr val="FFFF00"/>
                </a:solidFill>
              </a:rPr>
              <a:t>«Весна Красна»</a:t>
            </a:r>
          </a:p>
          <a:p>
            <a:endParaRPr lang="ru-RU" dirty="0">
              <a:solidFill>
                <a:srgbClr val="FFFF00"/>
              </a:solidFill>
            </a:endParaRPr>
          </a:p>
          <a:p>
            <a:endParaRPr lang="ru-RU" dirty="0" smtClean="0">
              <a:solidFill>
                <a:srgbClr val="FFFF00"/>
              </a:solidFill>
            </a:endParaRPr>
          </a:p>
          <a:p>
            <a:r>
              <a:rPr lang="ru-RU" dirty="0" smtClean="0">
                <a:solidFill>
                  <a:srgbClr val="FFFF00"/>
                </a:solidFill>
              </a:rPr>
              <a:t>Автор: воспитатель средней группы Дьяченко Ксения Владимировна</a:t>
            </a:r>
          </a:p>
          <a:p>
            <a:endParaRPr lang="ru-RU" dirty="0">
              <a:solidFill>
                <a:srgbClr val="FFFF00"/>
              </a:solidFill>
            </a:endParaRPr>
          </a:p>
          <a:p>
            <a:endParaRPr lang="ru-RU" dirty="0" smtClean="0">
              <a:solidFill>
                <a:srgbClr val="FFFF00"/>
              </a:solidFill>
            </a:endParaRPr>
          </a:p>
          <a:p>
            <a:endParaRPr lang="ru-RU" dirty="0">
              <a:solidFill>
                <a:srgbClr val="FFFF00"/>
              </a:solidFill>
            </a:endParaRPr>
          </a:p>
          <a:p>
            <a:r>
              <a:rPr lang="ru-RU" dirty="0" smtClean="0">
                <a:solidFill>
                  <a:srgbClr val="FFFF00"/>
                </a:solidFill>
              </a:rPr>
              <a:t>Слобода Родионово-Несветайская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2017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12776"/>
            <a:ext cx="1466850" cy="1714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393726"/>
            <a:ext cx="263842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12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Аннотация проекта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3716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rgbClr val="FFFF00"/>
                </a:solidFill>
              </a:rPr>
              <a:t>Цель проекта:  </a:t>
            </a:r>
            <a:r>
              <a:rPr lang="ru-RU" dirty="0">
                <a:solidFill>
                  <a:srgbClr val="FFFF00"/>
                </a:solidFill>
              </a:rPr>
              <a:t>развитие представлений об окружающем мире на основе интеграции образовательных областей.</a:t>
            </a:r>
          </a:p>
          <a:p>
            <a:pPr marL="13716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rgbClr val="FFFF00"/>
                </a:solidFill>
              </a:rPr>
              <a:t>Тип проекта</a:t>
            </a:r>
            <a:r>
              <a:rPr lang="ru-RU" dirty="0">
                <a:solidFill>
                  <a:srgbClr val="FFFF00"/>
                </a:solidFill>
              </a:rPr>
              <a:t>: творческо-исследовательский, среднесрочный (3 месяца)</a:t>
            </a:r>
          </a:p>
          <a:p>
            <a:pPr marL="13716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rgbClr val="FFFF00"/>
                </a:solidFill>
              </a:rPr>
              <a:t>Участники проекта:  </a:t>
            </a:r>
            <a:r>
              <a:rPr lang="ru-RU" dirty="0">
                <a:solidFill>
                  <a:srgbClr val="FFFF00"/>
                </a:solidFill>
              </a:rPr>
              <a:t>дети средней группы, их родители, воспитатель, музыкальный руководитель,  преподаватель ИЗО, педагог-психолог.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121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Актуальность 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5040600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FFFF00"/>
                </a:solidFill>
              </a:rPr>
              <a:t>Согласно требованиям программы «От рождения до школы» «… дети 4-5 лет должны участвовать в наблюдениях за растениями, животными, птицами, рыбами и в посильном труде по уходу за ними; делиться своими познаниями о живом и неживом: не рвать, не ломать растения; бережно относиться к живым существам; рассказывать  о сезонных изменениях природы…».  Однако, беседуя с детьми, я поняла, что представления детей об окружающем мире весьма поверхностны, высказывания слишком кратки, отсутствует умение анализировать простейшие причинно-следственные связи, понимание  бережного отношения к природе неосознанно. Ввиду всего этого возникла идея развития выше указанных показателей на примере  такого близкого и понятного детям явления, как приход весны. Поскольку тема Весны проходит по всем образовательным областям, проект получил углубленное развитие.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41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Краткая характеристика проекта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137160"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rgbClr val="FFC000"/>
                </a:solidFill>
              </a:rPr>
              <a:t>Этапы проекта</a:t>
            </a:r>
            <a:endParaRPr lang="ru-RU" dirty="0">
              <a:solidFill>
                <a:srgbClr val="FFC000"/>
              </a:solidFill>
            </a:endParaRPr>
          </a:p>
          <a:p>
            <a:pPr marL="13716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b="1" dirty="0">
                <a:solidFill>
                  <a:srgbClr val="FFFF00"/>
                </a:solidFill>
                <a:latin typeface="Times New Roman"/>
              </a:rPr>
              <a:t>I </a:t>
            </a:r>
            <a:r>
              <a:rPr lang="ru-RU" b="1" dirty="0">
                <a:solidFill>
                  <a:srgbClr val="FFFF00"/>
                </a:solidFill>
              </a:rPr>
              <a:t>. Подготовительный. </a:t>
            </a:r>
            <a:r>
              <a:rPr lang="ru-RU" dirty="0">
                <a:solidFill>
                  <a:srgbClr val="FFFF00"/>
                </a:solidFill>
              </a:rPr>
              <a:t>Подборка программно- методического обеспечения для реализации проекта.</a:t>
            </a:r>
          </a:p>
          <a:p>
            <a:pPr marL="13716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b="1" dirty="0">
                <a:solidFill>
                  <a:srgbClr val="FFFF00"/>
                </a:solidFill>
                <a:latin typeface="Times New Roman"/>
              </a:rPr>
              <a:t>II</a:t>
            </a:r>
            <a:r>
              <a:rPr lang="ru-RU" b="1" dirty="0">
                <a:solidFill>
                  <a:srgbClr val="FFFF00"/>
                </a:solidFill>
              </a:rPr>
              <a:t>. Основной. </a:t>
            </a:r>
            <a:r>
              <a:rPr lang="ru-RU" dirty="0">
                <a:solidFill>
                  <a:srgbClr val="FFFF00"/>
                </a:solidFill>
              </a:rPr>
              <a:t>Реализация запланированных мероприятий.</a:t>
            </a:r>
          </a:p>
          <a:p>
            <a:pPr marL="13716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b="1" dirty="0">
                <a:solidFill>
                  <a:srgbClr val="FFFF00"/>
                </a:solidFill>
                <a:latin typeface="Times New Roman"/>
              </a:rPr>
              <a:t>III</a:t>
            </a:r>
            <a:r>
              <a:rPr lang="ru-RU" b="1" dirty="0">
                <a:solidFill>
                  <a:srgbClr val="FFFF00"/>
                </a:solidFill>
              </a:rPr>
              <a:t>. Итоговый.</a:t>
            </a:r>
            <a:r>
              <a:rPr lang="ru-RU" dirty="0">
                <a:solidFill>
                  <a:srgbClr val="FFFF00"/>
                </a:solidFill>
              </a:rPr>
              <a:t> Обобщение полученных знаний.</a:t>
            </a:r>
          </a:p>
          <a:p>
            <a:pPr marL="13716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dirty="0"/>
              <a:t> </a:t>
            </a:r>
          </a:p>
          <a:p>
            <a:pPr marL="13716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FFC000"/>
                </a:solidFill>
              </a:rPr>
              <a:t>Планируемые Результаты.</a:t>
            </a:r>
            <a:endParaRPr lang="ru-RU" dirty="0" smtClean="0">
              <a:solidFill>
                <a:srgbClr val="FFC000"/>
              </a:solidFill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 smtClean="0">
                <a:solidFill>
                  <a:srgbClr val="FFFF00"/>
                </a:solidFill>
                <a:ea typeface="Calibri"/>
                <a:cs typeface="Times New Roman"/>
              </a:rPr>
              <a:t>Углубление </a:t>
            </a: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знаний и представлений детей о сезонных изменениях в природе;</a:t>
            </a:r>
            <a:endParaRPr lang="ru-RU" sz="2000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Создание атмосферы товарищества и коллективизма;</a:t>
            </a:r>
            <a:endParaRPr lang="ru-RU" sz="2000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Вовлечение родителей в совместную с детьми деятельность про проекту.</a:t>
            </a:r>
            <a:endParaRPr lang="ru-RU" sz="2000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22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Ф</a:t>
            </a:r>
            <a:r>
              <a:rPr lang="ru-RU" dirty="0" smtClean="0">
                <a:solidFill>
                  <a:srgbClr val="FFC000"/>
                </a:solidFill>
                <a:latin typeface="+mn-lt"/>
              </a:rPr>
              <a:t>ормы деятельности 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91264" cy="5040600"/>
          </a:xfrm>
        </p:spPr>
        <p:txBody>
          <a:bodyPr>
            <a:normAutofit fontScale="92500" lnSpcReduction="10000"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</a:rPr>
              <a:t>Беседы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</a:rPr>
              <a:t>игровая деятельность: дидактические, экологические, настольные, подвижные  игры; 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</a:rPr>
              <a:t>детское экспериментирование ( наблюдения, исследования);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</a:rPr>
              <a:t>художественно-творческая деятельность детей и родителей воспитанников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</a:rPr>
              <a:t>трудовая деятельность</a:t>
            </a:r>
          </a:p>
          <a:p>
            <a:pPr marL="13716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504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C000"/>
                </a:solidFill>
                <a:latin typeface="+mn-lt"/>
              </a:rPr>
              <a:t>Работа с родителями</a:t>
            </a:r>
            <a:endParaRPr lang="ru-RU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91264" cy="4968592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Изготовление совместно с детьми открыток, плакатов по экологии «Берегите лес!», «Поможем птицам!», «Не рвите цветы!»;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Создание книжек-малышек «Природа»;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Создание фотогазеты «Памятные даты весны», «Майские праздники</a:t>
            </a:r>
            <a:r>
              <a:rPr lang="ru-RU" dirty="0" smtClean="0">
                <a:solidFill>
                  <a:srgbClr val="FFFF00"/>
                </a:solidFill>
                <a:ea typeface="Calibri"/>
                <a:cs typeface="Times New Roman"/>
              </a:rPr>
              <a:t>»;</a:t>
            </a: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 smtClean="0">
                <a:solidFill>
                  <a:srgbClr val="FFFF00"/>
                </a:solidFill>
                <a:ea typeface="Calibri"/>
              </a:rPr>
              <a:t>Акция </a:t>
            </a:r>
            <a:r>
              <a:rPr lang="ru-RU" dirty="0">
                <a:solidFill>
                  <a:srgbClr val="FFFF00"/>
                </a:solidFill>
                <a:ea typeface="Calibri"/>
              </a:rPr>
              <a:t>по посадке цветов «Превратим </a:t>
            </a:r>
            <a:r>
              <a:rPr lang="ru-RU" dirty="0" smtClean="0">
                <a:solidFill>
                  <a:srgbClr val="FFFF00"/>
                </a:solidFill>
                <a:ea typeface="Calibri"/>
              </a:rPr>
              <a:t>детский сад </a:t>
            </a:r>
            <a:r>
              <a:rPr lang="ru-RU" dirty="0">
                <a:solidFill>
                  <a:srgbClr val="FFFF00"/>
                </a:solidFill>
                <a:ea typeface="Calibri"/>
              </a:rPr>
              <a:t>в сад </a:t>
            </a:r>
            <a:r>
              <a:rPr lang="ru-RU" dirty="0" smtClean="0">
                <a:solidFill>
                  <a:srgbClr val="FFFF00"/>
                </a:solidFill>
                <a:ea typeface="Calibri"/>
              </a:rPr>
              <a:t>цветущий»</a:t>
            </a:r>
            <a:endParaRPr lang="ru-RU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076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C000"/>
                </a:solidFill>
                <a:latin typeface="+mn-lt"/>
              </a:rPr>
              <a:t>Итоговый этап</a:t>
            </a:r>
            <a:endParaRPr lang="ru-RU" sz="5400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ru-RU" dirty="0" smtClean="0">
              <a:solidFill>
                <a:srgbClr val="FFFF00"/>
              </a:solidFill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Театрализованное представление «Весенняя сказка»;</a:t>
            </a:r>
            <a:endParaRPr lang="ru-RU" sz="2000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Выставка плакатов по экологии «Береги и люби природу»</a:t>
            </a:r>
            <a:endParaRPr lang="ru-RU" sz="2000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Презентация «Весна Красна»</a:t>
            </a:r>
            <a:endParaRPr lang="ru-RU" sz="2000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dirty="0">
                <a:solidFill>
                  <a:srgbClr val="FFFF00"/>
                </a:solidFill>
                <a:ea typeface="Calibri"/>
                <a:cs typeface="Times New Roman"/>
              </a:rPr>
              <a:t>Участие и победа в  международном  творческом интернет- конкурсе «Весенний вернисаж, Всероссийском творческом интернет-конкурсе «Путешествие в космос», викторинах «Прощаемся с зимой, встречаем Весну», «Мир животных».</a:t>
            </a:r>
            <a:endParaRPr lang="ru-RU" sz="2000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599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147248" cy="86409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  <a:latin typeface="+mn-lt"/>
              </a:rPr>
              <a:t>Экологический праздник «Весна Красна»</a:t>
            </a:r>
            <a:endParaRPr lang="ru-RU" dirty="0">
              <a:solidFill>
                <a:srgbClr val="FFC000"/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365104"/>
            <a:ext cx="3960439" cy="222774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96752"/>
            <a:ext cx="4315972" cy="24277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030" y="1196752"/>
            <a:ext cx="4064450" cy="24277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012" y="4365105"/>
            <a:ext cx="3968441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95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49006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  <a:latin typeface="+mn-lt"/>
              </a:rPr>
              <a:t>Продуктивная деятельность</a:t>
            </a:r>
            <a:endParaRPr lang="ru-RU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19256" cy="5184616"/>
          </a:xfrm>
        </p:spPr>
        <p:txBody>
          <a:bodyPr/>
          <a:lstStyle/>
          <a:p>
            <a:pPr marL="137160" indent="0" algn="ctr">
              <a:buNone/>
            </a:pPr>
            <a:r>
              <a:rPr lang="ru-RU" dirty="0" smtClean="0"/>
              <a:t> </a:t>
            </a:r>
            <a:r>
              <a:rPr lang="ru-RU" dirty="0" smtClean="0">
                <a:solidFill>
                  <a:srgbClr val="FFC000"/>
                </a:solidFill>
              </a:rPr>
              <a:t>Аппликация с элементами рисования «Веточка вербы»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08" y="1772816"/>
            <a:ext cx="3552395" cy="26642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772816"/>
            <a:ext cx="3408379" cy="25562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789040"/>
            <a:ext cx="3875921" cy="290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778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704856" cy="72008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  <a:latin typeface="+mn-lt"/>
              </a:rPr>
              <a:t>Продуктивная деятельность</a:t>
            </a:r>
            <a:br>
              <a:rPr lang="ru-RU" dirty="0" smtClean="0">
                <a:solidFill>
                  <a:srgbClr val="FFC000"/>
                </a:solidFill>
                <a:latin typeface="+mn-lt"/>
              </a:rPr>
            </a:br>
            <a:r>
              <a:rPr lang="ru-RU" dirty="0" smtClean="0">
                <a:solidFill>
                  <a:srgbClr val="FFC000"/>
                </a:solidFill>
                <a:latin typeface="+mn-lt"/>
              </a:rPr>
              <a:t>Коллективная работа «Пчёлки»</a:t>
            </a:r>
            <a:endParaRPr lang="ru-RU" dirty="0">
              <a:solidFill>
                <a:srgbClr val="FFC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80728"/>
            <a:ext cx="8507288" cy="5688632"/>
          </a:xfrm>
        </p:spPr>
        <p:txBody>
          <a:bodyPr/>
          <a:lstStyle/>
          <a:p>
            <a:pPr marL="137160" indent="0" algn="ctr">
              <a:buNone/>
            </a:pPr>
            <a:endParaRPr lang="ru-RU" dirty="0" smtClean="0">
              <a:solidFill>
                <a:srgbClr val="FFFF00"/>
              </a:solidFill>
            </a:endParaRPr>
          </a:p>
          <a:p>
            <a:pPr marL="137160" indent="0" algn="ctr">
              <a:buNone/>
            </a:pP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124744"/>
            <a:ext cx="3462131" cy="32343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687" y="1124744"/>
            <a:ext cx="3229616" cy="30544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4359103"/>
            <a:ext cx="3347864" cy="251089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929" y="1124744"/>
            <a:ext cx="2643758" cy="35250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148" y="4359102"/>
            <a:ext cx="3235852" cy="242688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2" y="3861047"/>
            <a:ext cx="3312368" cy="292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16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Продуктивная деятельность. Лепка «</a:t>
            </a:r>
            <a:r>
              <a:rPr lang="ru-RU" dirty="0">
                <a:solidFill>
                  <a:srgbClr val="FFC000"/>
                </a:solidFill>
              </a:rPr>
              <a:t>П</a:t>
            </a:r>
            <a:r>
              <a:rPr lang="ru-RU" dirty="0" smtClean="0">
                <a:solidFill>
                  <a:srgbClr val="FFC000"/>
                </a:solidFill>
              </a:rPr>
              <a:t>рилет птиц»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39887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42654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</a:rPr>
              <a:t>Продуктивная деятельность.</a:t>
            </a:r>
            <a:br>
              <a:rPr lang="ru-RU" sz="3200" dirty="0" smtClean="0">
                <a:solidFill>
                  <a:srgbClr val="FFC000"/>
                </a:solidFill>
              </a:rPr>
            </a:br>
            <a:r>
              <a:rPr lang="ru-RU" sz="3200" dirty="0" smtClean="0">
                <a:solidFill>
                  <a:srgbClr val="FFC000"/>
                </a:solidFill>
              </a:rPr>
              <a:t> Ручной труд. </a:t>
            </a:r>
            <a:br>
              <a:rPr lang="ru-RU" sz="3200" dirty="0" smtClean="0">
                <a:solidFill>
                  <a:srgbClr val="FFC000"/>
                </a:solidFill>
              </a:rPr>
            </a:br>
            <a:r>
              <a:rPr lang="ru-RU" sz="3200" dirty="0" smtClean="0">
                <a:solidFill>
                  <a:srgbClr val="FFC000"/>
                </a:solidFill>
              </a:rPr>
              <a:t>Коллективная </a:t>
            </a:r>
            <a:r>
              <a:rPr lang="ru-RU" sz="3200" dirty="0" err="1" smtClean="0">
                <a:solidFill>
                  <a:srgbClr val="FFC000"/>
                </a:solidFill>
              </a:rPr>
              <a:t>работа«Подарок</a:t>
            </a:r>
            <a:r>
              <a:rPr lang="ru-RU" sz="3200" dirty="0" smtClean="0">
                <a:solidFill>
                  <a:srgbClr val="FFC000"/>
                </a:solidFill>
              </a:rPr>
              <a:t> маме»</a:t>
            </a:r>
            <a:endParaRPr lang="ru-RU" sz="3200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39887"/>
            <a:ext cx="8229600" cy="4629150"/>
          </a:xfrm>
        </p:spPr>
      </p:pic>
    </p:spTree>
    <p:extLst>
      <p:ext uri="{BB962C8B-B14F-4D97-AF65-F5344CB8AC3E}">
        <p14:creationId xmlns:p14="http://schemas.microsoft.com/office/powerpoint/2010/main" val="1875262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FFC000"/>
                </a:solidFill>
              </a:rPr>
              <a:t>Весенние праздники: Масленица, 8 марта, День космонавтики,  </a:t>
            </a:r>
            <a:endParaRPr lang="ru-RU" sz="3600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556792"/>
            <a:ext cx="3643072" cy="273230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44824"/>
            <a:ext cx="4139952" cy="232872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789040"/>
            <a:ext cx="3902075" cy="292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9305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Праздники весной. </a:t>
            </a:r>
            <a:br>
              <a:rPr lang="ru-RU" dirty="0" smtClean="0">
                <a:solidFill>
                  <a:srgbClr val="FFC000"/>
                </a:solidFill>
              </a:rPr>
            </a:br>
            <a:r>
              <a:rPr lang="ru-RU" dirty="0" smtClean="0">
                <a:solidFill>
                  <a:srgbClr val="FFC000"/>
                </a:solidFill>
              </a:rPr>
              <a:t> День Победы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8"/>
            <a:ext cx="4051911" cy="3038933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700808"/>
            <a:ext cx="3381840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16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Наблюдения. Огород на окне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4330824" cy="243608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983" y="3789040"/>
            <a:ext cx="4443986" cy="249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937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Театрализованная деятельность. </a:t>
            </a:r>
            <a:br>
              <a:rPr lang="ru-RU" dirty="0" smtClean="0">
                <a:solidFill>
                  <a:srgbClr val="FFC000"/>
                </a:solidFill>
              </a:rPr>
            </a:br>
            <a:r>
              <a:rPr lang="ru-RU" dirty="0" smtClean="0">
                <a:solidFill>
                  <a:srgbClr val="FFC000"/>
                </a:solidFill>
              </a:rPr>
              <a:t>Звери ждут Весну.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95" y="1628800"/>
            <a:ext cx="5400600" cy="30378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729431"/>
            <a:ext cx="2520280" cy="448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95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Весенняя сказка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628801"/>
            <a:ext cx="4283968" cy="2409732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4330824" cy="2436089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933056"/>
            <a:ext cx="5018740" cy="2823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296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Акция «Сделай мир красивей!»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73070"/>
            <a:ext cx="3600400" cy="27003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320699"/>
            <a:ext cx="3467878" cy="26009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699030"/>
            <a:ext cx="4211960" cy="315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03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C000"/>
                </a:solidFill>
              </a:rPr>
              <a:t>Выставка плакатов по экологии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  <p:extLst>
      <p:ext uri="{BB962C8B-B14F-4D97-AF65-F5344CB8AC3E}">
        <p14:creationId xmlns:p14="http://schemas.microsoft.com/office/powerpoint/2010/main" val="3086076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</a:rPr>
              <a:t>Работа с родителями. </a:t>
            </a:r>
            <a:br>
              <a:rPr lang="ru-RU" sz="3200" dirty="0" smtClean="0">
                <a:solidFill>
                  <a:srgbClr val="FFC000"/>
                </a:solidFill>
              </a:rPr>
            </a:br>
            <a:r>
              <a:rPr lang="ru-RU" sz="3200" dirty="0" smtClean="0">
                <a:solidFill>
                  <a:srgbClr val="FFC000"/>
                </a:solidFill>
              </a:rPr>
              <a:t>Книжки-малышки «Правила поведения в природе»</a:t>
            </a:r>
            <a:endParaRPr lang="ru-RU" sz="3200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  <p:extLst>
      <p:ext uri="{BB962C8B-B14F-4D97-AF65-F5344CB8AC3E}">
        <p14:creationId xmlns:p14="http://schemas.microsoft.com/office/powerpoint/2010/main" val="3020917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Наши достижения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40768"/>
            <a:ext cx="2700132" cy="360017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708920"/>
            <a:ext cx="2859782" cy="38130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268760"/>
            <a:ext cx="2808312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529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Результаты проекта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5616624"/>
          </a:xfrm>
        </p:spPr>
        <p:txBody>
          <a:bodyPr>
            <a:normAutofit fontScale="55000" lnSpcReduction="20000"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900" b="1" dirty="0">
                <a:solidFill>
                  <a:srgbClr val="FFFF00"/>
                </a:solidFill>
                <a:ea typeface="Calibri"/>
                <a:cs typeface="Times New Roman"/>
              </a:rPr>
              <a:t>Научились выделять характерные сезонные изменения в природе, называть перелетных птиц, узнавать цветы в природе и на картинах; систематизировались знания о весеннем труде людей.</a:t>
            </a:r>
            <a:endParaRPr lang="ru-RU" sz="2900" b="1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900" b="1" dirty="0">
                <a:solidFill>
                  <a:srgbClr val="FFFF00"/>
                </a:solidFill>
                <a:ea typeface="Calibri"/>
                <a:cs typeface="Times New Roman"/>
              </a:rPr>
              <a:t>Активизировалась лексика, словарный запас обогатился эпитетами, речь стала более яркой и выразительной, живо проявлялся интерес к чтению художественных произведений;</a:t>
            </a:r>
            <a:endParaRPr lang="ru-RU" sz="2900" b="1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900" b="1" dirty="0">
                <a:solidFill>
                  <a:srgbClr val="FFFF00"/>
                </a:solidFill>
                <a:ea typeface="Calibri"/>
                <a:cs typeface="Times New Roman"/>
              </a:rPr>
              <a:t>Сформированы навыки работы в команде, чувство ответственности за общее дело;</a:t>
            </a:r>
            <a:endParaRPr lang="ru-RU" sz="2900" b="1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900" b="1" dirty="0">
                <a:solidFill>
                  <a:srgbClr val="FFFF00"/>
                </a:solidFill>
                <a:ea typeface="Calibri"/>
                <a:cs typeface="Times New Roman"/>
              </a:rPr>
              <a:t>Проявляется чувство сопереживания к обитателям природы, желание помочь и защитить;</a:t>
            </a:r>
            <a:endParaRPr lang="ru-RU" sz="2900" b="1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900" b="1" dirty="0">
                <a:solidFill>
                  <a:srgbClr val="FFFF00"/>
                </a:solidFill>
                <a:ea typeface="Calibri"/>
                <a:cs typeface="Times New Roman"/>
              </a:rPr>
              <a:t>Более эмоционально реагируют на музыкальные произведения, развито желание петь, общий эмоциональный фон значительно улучшен;</a:t>
            </a:r>
            <a:endParaRPr lang="ru-RU" sz="2900" b="1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900" b="1" dirty="0">
                <a:solidFill>
                  <a:srgbClr val="FFFF00"/>
                </a:solidFill>
                <a:ea typeface="Calibri"/>
                <a:cs typeface="Times New Roman"/>
              </a:rPr>
              <a:t>Стимулируется интерес работать вместе с родителями на общее благо;</a:t>
            </a:r>
            <a:endParaRPr lang="ru-RU" sz="2900" b="1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/>
              <a:buChar char=""/>
            </a:pPr>
            <a:r>
              <a:rPr lang="ru-RU" sz="2900" b="1" dirty="0">
                <a:solidFill>
                  <a:srgbClr val="FFFF00"/>
                </a:solidFill>
                <a:ea typeface="Calibri"/>
                <a:cs typeface="Times New Roman"/>
              </a:rPr>
              <a:t>Активизировался контакт родительского и педагогического коллективов.</a:t>
            </a:r>
            <a:endParaRPr lang="ru-RU" sz="2900" b="1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pPr marL="457200" indent="540385">
              <a:lnSpc>
                <a:spcPct val="150000"/>
              </a:lnSpc>
              <a:spcAft>
                <a:spcPts val="0"/>
              </a:spcAft>
            </a:pPr>
            <a:r>
              <a:rPr lang="ru-RU" sz="2900" b="1" dirty="0">
                <a:solidFill>
                  <a:srgbClr val="FFFF00"/>
                </a:solidFill>
                <a:ea typeface="Calibri"/>
                <a:cs typeface="Times New Roman"/>
              </a:rPr>
              <a:t>Цель данного проекта достигнута, поставленные задачи решены.</a:t>
            </a:r>
            <a:endParaRPr lang="ru-RU" sz="2900" b="1" dirty="0">
              <a:solidFill>
                <a:srgbClr val="FFFF00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354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246</TotalTime>
  <Words>569</Words>
  <Application>Microsoft Office PowerPoint</Application>
  <PresentationFormat>Экран (4:3)</PresentationFormat>
  <Paragraphs>69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Апекс</vt:lpstr>
      <vt:lpstr>Муниципальное бюджетное дошкольное образовательное учреждение детский сад №1 «Тополёк»</vt:lpstr>
      <vt:lpstr>Аннотация проекта</vt:lpstr>
      <vt:lpstr>Актуальность </vt:lpstr>
      <vt:lpstr>Краткая характеристика проекта</vt:lpstr>
      <vt:lpstr>Формы деятельности </vt:lpstr>
      <vt:lpstr>Работа с родителями</vt:lpstr>
      <vt:lpstr>Итоговый этап</vt:lpstr>
      <vt:lpstr>Экологический праздник «Весна Красна»</vt:lpstr>
      <vt:lpstr>Продуктивная деятельность</vt:lpstr>
      <vt:lpstr>Продуктивная деятельность Коллективная работа «Пчёлки»</vt:lpstr>
      <vt:lpstr>Продуктивная деятельность. Лепка «Прилет птиц»</vt:lpstr>
      <vt:lpstr>Продуктивная деятельность.  Ручной труд.  Коллективная работа«Подарок маме»</vt:lpstr>
      <vt:lpstr>Весенние праздники: Масленица, 8 марта, День космонавтики,  </vt:lpstr>
      <vt:lpstr>Праздники весной.   День Победы</vt:lpstr>
      <vt:lpstr>Наблюдения. Огород на окне</vt:lpstr>
      <vt:lpstr>Театрализованная деятельность.  Звери ждут Весну.</vt:lpstr>
      <vt:lpstr>Весенняя сказка</vt:lpstr>
      <vt:lpstr>Акция «Сделай мир красивей!»</vt:lpstr>
      <vt:lpstr>Выставка плакатов по экологии</vt:lpstr>
      <vt:lpstr>Работа с родителями.  Книжки-малышки «Правила поведения в природе»</vt:lpstr>
      <vt:lpstr>Наши достижения</vt:lpstr>
      <vt:lpstr>Результаты проекта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детский сад №1 «Тополёк»</dc:title>
  <dc:creator>User</dc:creator>
  <cp:lastModifiedBy>User</cp:lastModifiedBy>
  <cp:revision>20</cp:revision>
  <dcterms:created xsi:type="dcterms:W3CDTF">2017-05-15T12:08:01Z</dcterms:created>
  <dcterms:modified xsi:type="dcterms:W3CDTF">2017-06-06T08:54:16Z</dcterms:modified>
</cp:coreProperties>
</file>