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95" r:id="rId2"/>
    <p:sldId id="256" r:id="rId3"/>
    <p:sldId id="265" r:id="rId4"/>
    <p:sldId id="266" r:id="rId5"/>
    <p:sldId id="267" r:id="rId6"/>
    <p:sldId id="268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68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DA0A6F-E2DB-4C51-8BC6-50EFCE7A316C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EB6657-305E-42EA-8F61-CA26F70086B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F9D004-0297-444A-9403-32D94099DA29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36AC21-E177-47B1-92F2-A5F838B163CE}" type="slidenum">
              <a:rPr lang="ru-RU"/>
              <a:pPr/>
              <a:t>5</a:t>
            </a:fld>
            <a:endParaRPr lang="ru-RU"/>
          </a:p>
        </p:txBody>
      </p:sp>
      <p:sp>
        <p:nvSpPr>
          <p:cNvPr id="445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5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954F2-3A53-4B85-A089-9C40F16C8EDC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852936"/>
            <a:ext cx="6400800" cy="1752600"/>
          </a:xfrm>
        </p:spPr>
        <p:txBody>
          <a:bodyPr/>
          <a:lstStyle/>
          <a:p>
            <a:r>
              <a:rPr lang="ru-RU" sz="3200" b="1" dirty="0" smtClean="0"/>
              <a:t> </a:t>
            </a:r>
            <a:r>
              <a:rPr lang="ru-RU" sz="3200" b="1" dirty="0"/>
              <a:t>«Технология выполнения слесарных работ»</a:t>
            </a:r>
          </a:p>
          <a:p>
            <a:endParaRPr lang="ru-RU" sz="32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0"/>
            <a:ext cx="8712968" cy="2910185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latin typeface="Arial" charset="0"/>
              </a:rPr>
              <a:t/>
            </a:r>
            <a:br>
              <a:rPr lang="ru-RU" b="1" i="1" dirty="0">
                <a:latin typeface="Arial" charset="0"/>
              </a:rPr>
            </a:br>
            <a:r>
              <a:rPr lang="ru-RU" i="1" dirty="0">
                <a:latin typeface="Arial" charset="0"/>
              </a:rPr>
              <a:t/>
            </a:r>
            <a:br>
              <a:rPr lang="ru-RU" i="1" dirty="0">
                <a:latin typeface="Arial" charset="0"/>
              </a:rPr>
            </a:br>
            <a:r>
              <a:rPr lang="ru-RU" i="1" dirty="0">
                <a:latin typeface="Arial" charset="0"/>
              </a:rPr>
              <a:t/>
            </a:r>
            <a:br>
              <a:rPr lang="ru-RU" i="1" dirty="0">
                <a:latin typeface="Arial" charset="0"/>
              </a:rPr>
            </a:br>
            <a:r>
              <a:rPr lang="ru-RU" i="1" dirty="0">
                <a:latin typeface="Arial" charset="0"/>
              </a:rPr>
              <a:t/>
            </a:r>
            <a:br>
              <a:rPr lang="ru-RU" i="1" dirty="0">
                <a:latin typeface="Arial" charset="0"/>
              </a:rPr>
            </a:br>
            <a:r>
              <a:rPr lang="ru-RU" b="1" dirty="0"/>
              <a:t>Колледж </a:t>
            </a:r>
            <a:r>
              <a:rPr lang="ru-RU" b="1" dirty="0" smtClean="0"/>
              <a:t>СПК </a:t>
            </a:r>
            <a:r>
              <a:rPr lang="ru-RU" b="1" dirty="0"/>
              <a:t>в г. </a:t>
            </a:r>
            <a:r>
              <a:rPr lang="ru-RU" b="1" dirty="0" smtClean="0"/>
              <a:t>Сургуте</a:t>
            </a:r>
            <a:r>
              <a:rPr lang="ru-RU" i="1" dirty="0">
                <a:latin typeface="Arial" charset="0"/>
              </a:rPr>
              <a:t/>
            </a:r>
            <a:br>
              <a:rPr lang="ru-RU" i="1" dirty="0">
                <a:latin typeface="Arial" charset="0"/>
              </a:rPr>
            </a:br>
            <a:endParaRPr lang="ru-RU" b="0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755576" y="4509120"/>
            <a:ext cx="7772400" cy="19478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600" b="1" dirty="0">
                <a:solidFill>
                  <a:srgbClr val="000000"/>
                </a:solidFill>
              </a:rPr>
              <a:t/>
            </a:r>
            <a:br>
              <a:rPr lang="ru-RU" sz="3600" b="1" dirty="0">
                <a:solidFill>
                  <a:srgbClr val="000000"/>
                </a:solidFill>
              </a:rPr>
            </a:br>
            <a:endParaRPr lang="ru-RU" sz="3600" b="1" dirty="0">
              <a:solidFill>
                <a:schemeClr val="bg1">
                  <a:lumMod val="50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odnagazeta.com/images/adv3/188266/294366.jpg"/>
          <p:cNvPicPr>
            <a:picLocks noChangeAspect="1" noChangeArrowheads="1"/>
          </p:cNvPicPr>
          <p:nvPr/>
        </p:nvPicPr>
        <p:blipFill>
          <a:blip r:embed="rId2" cstate="print"/>
          <a:srcRect t="2652"/>
          <a:stretch>
            <a:fillRect/>
          </a:stretch>
        </p:blipFill>
        <p:spPr bwMode="auto">
          <a:xfrm>
            <a:off x="3228975" y="3213027"/>
            <a:ext cx="4079329" cy="3644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+mn-lt"/>
              </a:rPr>
              <a:t>Основные слесарные операции в профессиональной деятельности.</a:t>
            </a:r>
            <a:endParaRPr lang="ru-RU" sz="4000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0"/>
            <a:ext cx="7772400" cy="1920875"/>
          </a:xfrm>
        </p:spPr>
        <p:txBody>
          <a:bodyPr/>
          <a:lstStyle/>
          <a:p>
            <a:r>
              <a:rPr lang="ru-RU"/>
              <a:t>Слесарное дело</a:t>
            </a:r>
          </a:p>
        </p:txBody>
      </p:sp>
      <p:sp>
        <p:nvSpPr>
          <p:cNvPr id="4403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00113" y="1700213"/>
            <a:ext cx="7559675" cy="4752975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ru-RU" sz="2000"/>
              <a:t> </a:t>
            </a:r>
            <a:r>
              <a:rPr lang="ru-RU"/>
              <a:t>Слесарные работы – это обработка металлов, обычно дополняющая станочную механическую обработку или завершающая изготовление металлических изделий соединением деталей, сборкой машин и механизмов, а также их регулированием. Слесарные работы выполняются с помощью ручного или механизированного слесарного инструмента либо на станках.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3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Слесарь</a:t>
            </a:r>
          </a:p>
        </p:txBody>
      </p:sp>
      <p:graphicFrame>
        <p:nvGraphicFramePr>
          <p:cNvPr id="441347" name="Object 3"/>
          <p:cNvGraphicFramePr>
            <a:graphicFrameLocks noChangeAspect="1"/>
          </p:cNvGraphicFramePr>
          <p:nvPr>
            <p:ph idx="1"/>
          </p:nvPr>
        </p:nvGraphicFramePr>
        <p:xfrm>
          <a:off x="3419475" y="1844675"/>
          <a:ext cx="2352675" cy="2543175"/>
        </p:xfrm>
        <a:graphic>
          <a:graphicData uri="http://schemas.openxmlformats.org/presentationml/2006/ole">
            <p:oleObj spid="_x0000_s1026" name="Точечный рисунок" r:id="rId3" imgW="2352381" imgH="2542857" progId="PBrush">
              <p:embed/>
            </p:oleObj>
          </a:graphicData>
        </a:graphic>
      </p:graphicFrame>
      <p:sp>
        <p:nvSpPr>
          <p:cNvPr id="441349" name="Rectangle 5"/>
          <p:cNvSpPr>
            <a:spLocks noChangeArrowheads="1"/>
          </p:cNvSpPr>
          <p:nvPr/>
        </p:nvSpPr>
        <p:spPr bwMode="auto">
          <a:xfrm>
            <a:off x="611188" y="4508500"/>
            <a:ext cx="80645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b="1"/>
              <a:t>Schlosser</a:t>
            </a:r>
            <a:r>
              <a:rPr lang="en-US"/>
              <a:t> - по немецки замочник, от этого немецкого слова "</a:t>
            </a:r>
            <a:r>
              <a:rPr lang="en-US" b="1"/>
              <a:t>шлоссер</a:t>
            </a:r>
            <a:r>
              <a:rPr lang="en-US"/>
              <a:t>" и пошло русское слово "</a:t>
            </a:r>
            <a:r>
              <a:rPr lang="en-US" b="1"/>
              <a:t>слесарь</a:t>
            </a:r>
            <a:r>
              <a:rPr lang="en-US"/>
              <a:t>". </a:t>
            </a:r>
          </a:p>
          <a:p>
            <a:r>
              <a:rPr lang="en-US"/>
              <a:t>Шлоссеры в то время выполняли работу по изготовлению замков и различных механизмов более крупных чем часы (для часов существовали часовых дел мастера).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3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1209675"/>
          </a:xfrm>
        </p:spPr>
        <p:txBody>
          <a:bodyPr/>
          <a:lstStyle/>
          <a:p>
            <a:r>
              <a:rPr lang="ru-RU"/>
              <a:t>Разновидности слесарей </a:t>
            </a:r>
          </a:p>
        </p:txBody>
      </p:sp>
      <p:sp>
        <p:nvSpPr>
          <p:cNvPr id="443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628775"/>
            <a:ext cx="8229600" cy="432117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800"/>
              <a:t>-  </a:t>
            </a:r>
            <a:r>
              <a:rPr lang="ru-RU" sz="2800">
                <a:solidFill>
                  <a:srgbClr val="FF9966"/>
                </a:solidFill>
              </a:rPr>
              <a:t>слесари-универсалы</a:t>
            </a:r>
            <a:r>
              <a:rPr lang="ru-RU" sz="2800"/>
              <a:t>;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800">
                <a:solidFill>
                  <a:srgbClr val="FF9966"/>
                </a:solidFill>
              </a:rPr>
              <a:t>слесари–сборщики</a:t>
            </a:r>
            <a:r>
              <a:rPr lang="ru-RU" sz="2800"/>
              <a:t>     (собирают машины и механизмы); 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800">
                <a:solidFill>
                  <a:srgbClr val="FF9966"/>
                </a:solidFill>
              </a:rPr>
              <a:t>слесари по монтажу</a:t>
            </a:r>
            <a:r>
              <a:rPr lang="ru-RU" sz="2800"/>
              <a:t> (выполняют установку их на место); 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800">
                <a:solidFill>
                  <a:srgbClr val="FF9966"/>
                </a:solidFill>
              </a:rPr>
              <a:t>слесари–ремонтники</a:t>
            </a:r>
            <a:r>
              <a:rPr lang="ru-RU" sz="2800"/>
              <a:t> (обслуживают и ремонтируют машины и механизмы);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800"/>
              <a:t>- </a:t>
            </a:r>
            <a:r>
              <a:rPr lang="ru-RU" sz="2800">
                <a:solidFill>
                  <a:srgbClr val="FF9966"/>
                </a:solidFill>
              </a:rPr>
              <a:t>слесари–инструментальщики</a:t>
            </a:r>
            <a:r>
              <a:rPr lang="ru-RU" sz="2800"/>
              <a:t> обеспечивают производство инструментами и  приспособлениями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4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Слесарные работы </a:t>
            </a:r>
          </a:p>
        </p:txBody>
      </p:sp>
      <p:sp>
        <p:nvSpPr>
          <p:cNvPr id="446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/>
              <a:t>различных видов объединяет единая технология выполнения операций, к которым относятся</a:t>
            </a:r>
          </a:p>
          <a:p>
            <a:pPr>
              <a:buFont typeface="Wingdings" pitchFamily="2" charset="2"/>
              <a:buNone/>
            </a:pPr>
            <a:r>
              <a:rPr lang="ru-RU" sz="2800"/>
              <a:t>разметка, рубка, правка и гибка, резка, опиливание, сверление, зенкование и зенкерование, развертывание отверстий, нарезание резьбы, клёпка, шабрение, распиливание и припасовка, притирка и доводка, пайка, лужение, склеивание. 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+mn-lt"/>
              </a:rPr>
              <a:t>Рабочее место и организация труда слесаря</a:t>
            </a:r>
            <a:endParaRPr lang="ru-RU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26084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Рабочим местом</a:t>
            </a:r>
            <a:r>
              <a:rPr lang="ru-RU" sz="2400" dirty="0" smtClean="0"/>
              <a:t> называется часть производственной площади цеха или мастерской с оборудованием, приспособлениями, инструментом и материалами, необходимыми для выполнения определенного производственного задания.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vmureev.ucoz.com/avatar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62750" y="5013176"/>
            <a:ext cx="1844824" cy="18448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386" name="Picture 2" descr="http://mmgp.ru.op-lags.ru/lag/s0104-717.jpg"/>
          <p:cNvPicPr>
            <a:picLocks noChangeAspect="1" noChangeArrowheads="1"/>
          </p:cNvPicPr>
          <p:nvPr/>
        </p:nvPicPr>
        <p:blipFill>
          <a:blip r:embed="rId3" cstate="print"/>
          <a:srcRect t="2185" r="6592" b="8011"/>
          <a:stretch>
            <a:fillRect/>
          </a:stretch>
        </p:blipFill>
        <p:spPr bwMode="auto">
          <a:xfrm>
            <a:off x="5796136" y="1628800"/>
            <a:ext cx="2975511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+mn-lt"/>
              </a:rPr>
              <a:t>Слесарное дело</a:t>
            </a:r>
            <a:br>
              <a:rPr lang="ru-RU" dirty="0" smtClean="0">
                <a:solidFill>
                  <a:srgbClr val="C00000"/>
                </a:solidFill>
                <a:latin typeface="+mn-lt"/>
              </a:rPr>
            </a:br>
            <a:endParaRPr lang="ru-RU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28632"/>
          </a:xfrm>
        </p:spPr>
        <p:txBody>
          <a:bodyPr/>
          <a:lstStyle/>
          <a:p>
            <a:pPr algn="just">
              <a:buNone/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Слесарное дело </a:t>
            </a:r>
            <a:r>
              <a:rPr lang="ru-RU" sz="2400" i="1" dirty="0" smtClean="0"/>
              <a:t>– </a:t>
            </a:r>
            <a:r>
              <a:rPr lang="ru-RU" sz="2400" dirty="0" smtClean="0"/>
              <a:t>это ремесло, состоящее в умении обрабатывать металл в холодном состоянии при помощи ручных слесарных инструментов.</a:t>
            </a:r>
          </a:p>
          <a:p>
            <a:pPr algn="just">
              <a:buNone/>
            </a:pPr>
            <a:endParaRPr lang="ru-RU" sz="2400" dirty="0" smtClean="0"/>
          </a:p>
          <a:p>
            <a:pPr algn="just">
              <a:buNone/>
            </a:pPr>
            <a:endParaRPr lang="ru-RU" sz="2400" dirty="0" smtClean="0"/>
          </a:p>
          <a:p>
            <a:pPr algn="just"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b="1" i="1" dirty="0" smtClean="0">
                <a:solidFill>
                  <a:srgbClr val="C00000"/>
                </a:solidFill>
              </a:rPr>
              <a:t>Слесарь </a:t>
            </a:r>
            <a:r>
              <a:rPr lang="ru-RU" sz="2400" i="1" dirty="0" smtClean="0"/>
              <a:t>– </a:t>
            </a:r>
            <a:r>
              <a:rPr lang="ru-RU" sz="2400" dirty="0" smtClean="0"/>
              <a:t>это работник, выполняющий обработку металлов в холодном состоянии, сборку, монтаж, демонтаж и ремонт всевозможного рода оборудования, машин, механизмов и устройств при помощи ручного слесарного инструмента.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476672"/>
            <a:ext cx="8496944" cy="583268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b="1" i="1" dirty="0" smtClean="0">
                <a:solidFill>
                  <a:srgbClr val="C00000"/>
                </a:solidFill>
              </a:rPr>
              <a:t>Технологический процесс </a:t>
            </a:r>
            <a:r>
              <a:rPr lang="ru-RU" sz="2400" i="1" dirty="0" smtClean="0"/>
              <a:t>– </a:t>
            </a:r>
            <a:r>
              <a:rPr lang="ru-RU" sz="2400" dirty="0" smtClean="0"/>
              <a:t>это часть производственного процесса, непосредственно связанная с изменением формы, размеров или физических свойств материалов или полуфабрикатов до получения изделия требуемой конфигурации и качества.</a:t>
            </a:r>
          </a:p>
          <a:p>
            <a:pPr algn="just">
              <a:buNone/>
            </a:pPr>
            <a:endParaRPr lang="ru-RU" sz="2400" dirty="0" smtClean="0"/>
          </a:p>
          <a:p>
            <a:pPr algn="just">
              <a:buNone/>
            </a:pPr>
            <a:endParaRPr lang="ru-RU" sz="2400" dirty="0" smtClean="0"/>
          </a:p>
          <a:p>
            <a:pPr algn="just">
              <a:buNone/>
            </a:pPr>
            <a:endParaRPr lang="ru-RU" sz="2400" dirty="0" smtClean="0"/>
          </a:p>
          <a:p>
            <a:pPr algn="just">
              <a:buNone/>
            </a:pPr>
            <a:endParaRPr lang="ru-RU" sz="2400" dirty="0" smtClean="0"/>
          </a:p>
          <a:p>
            <a:pPr algn="just">
              <a:buNone/>
            </a:pPr>
            <a:endParaRPr lang="ru-RU" sz="2400" dirty="0" smtClean="0"/>
          </a:p>
          <a:p>
            <a:pPr algn="just">
              <a:buNone/>
            </a:pPr>
            <a:endParaRPr lang="ru-RU" sz="2400" dirty="0" smtClean="0"/>
          </a:p>
          <a:p>
            <a:pPr algn="just">
              <a:buNone/>
            </a:pPr>
            <a:endParaRPr lang="ru-RU" sz="2400" dirty="0" smtClean="0"/>
          </a:p>
          <a:p>
            <a:pPr algn="just">
              <a:buNone/>
            </a:pPr>
            <a:r>
              <a:rPr lang="ru-RU" sz="2400" b="1" i="1" dirty="0" smtClean="0">
                <a:solidFill>
                  <a:srgbClr val="C00000"/>
                </a:solidFill>
              </a:rPr>
              <a:t>Операция</a:t>
            </a:r>
            <a:r>
              <a:rPr lang="ru-RU" sz="2400" i="1" dirty="0" smtClean="0"/>
              <a:t> </a:t>
            </a:r>
            <a:r>
              <a:rPr lang="ru-RU" sz="2400" dirty="0" smtClean="0"/>
              <a:t>- законченная часть технологического процесса, выполняемая на одном рабочем месте.</a:t>
            </a:r>
            <a:endParaRPr lang="ru-RU" sz="2400" dirty="0"/>
          </a:p>
        </p:txBody>
      </p:sp>
      <p:pic>
        <p:nvPicPr>
          <p:cNvPr id="17410" name="Picture 2" descr="http://www.basmedcol.com/wp-content/uploads/2012/12/diagnostic-immobilier-alb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420888"/>
            <a:ext cx="4104456" cy="261453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7412" name="Picture 4" descr="http://www.bobplumbingworld.com/wp-content/uploads/8255786_m.jpg"/>
          <p:cNvPicPr>
            <a:picLocks noChangeAspect="1" noChangeArrowheads="1"/>
          </p:cNvPicPr>
          <p:nvPr/>
        </p:nvPicPr>
        <p:blipFill>
          <a:blip r:embed="rId3" cstate="print"/>
          <a:srcRect r="19054"/>
          <a:stretch>
            <a:fillRect/>
          </a:stretch>
        </p:blipFill>
        <p:spPr bwMode="auto">
          <a:xfrm>
            <a:off x="827584" y="2492896"/>
            <a:ext cx="3324363" cy="273630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704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23728" y="548680"/>
            <a:ext cx="4968552" cy="9361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слесарных операций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75856" y="2564904"/>
            <a:ext cx="2880320" cy="9144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Подготовительные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79712" y="3861048"/>
            <a:ext cx="1656184" cy="9144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Сборка</a:t>
            </a:r>
            <a:endParaRPr lang="ru-RU" sz="20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0" y="3861048"/>
            <a:ext cx="1547664" cy="9144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Обработка</a:t>
            </a:r>
            <a:endParaRPr lang="ru-RU" sz="20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3528" y="2060848"/>
            <a:ext cx="2520280" cy="9144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Технологические</a:t>
            </a:r>
            <a:endParaRPr lang="ru-RU" sz="2000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724128" y="3933056"/>
            <a:ext cx="1512168" cy="79208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Демонтаж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524328" y="3861048"/>
            <a:ext cx="1619672" cy="86409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М</a:t>
            </a:r>
            <a:r>
              <a:rPr lang="ru-RU" dirty="0" smtClean="0"/>
              <a:t>онтаж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444208" y="1988840"/>
            <a:ext cx="2520280" cy="9144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Вспомогательные </a:t>
            </a:r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27584" y="5157192"/>
            <a:ext cx="1800200" cy="9144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Ремонт</a:t>
            </a:r>
            <a:endParaRPr lang="ru-RU" sz="2000" dirty="0"/>
          </a:p>
        </p:txBody>
      </p:sp>
      <p:sp>
        <p:nvSpPr>
          <p:cNvPr id="15" name="Выгнутая влево стрелка 14"/>
          <p:cNvSpPr/>
          <p:nvPr/>
        </p:nvSpPr>
        <p:spPr>
          <a:xfrm>
            <a:off x="899592" y="1052736"/>
            <a:ext cx="1224136" cy="1152128"/>
          </a:xfrm>
          <a:prstGeom prst="curvedRightArrow">
            <a:avLst>
              <a:gd name="adj1" fmla="val 10364"/>
              <a:gd name="adj2" fmla="val 50000"/>
              <a:gd name="adj3" fmla="val 25000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Выгнутая вправо стрелка 15"/>
          <p:cNvSpPr/>
          <p:nvPr/>
        </p:nvSpPr>
        <p:spPr>
          <a:xfrm>
            <a:off x="7092280" y="908720"/>
            <a:ext cx="1080120" cy="1152128"/>
          </a:xfrm>
          <a:prstGeom prst="curvedLeftArrow">
            <a:avLst>
              <a:gd name="adj1" fmla="val 13828"/>
              <a:gd name="adj2" fmla="val 38918"/>
              <a:gd name="adj3" fmla="val 25000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4355976" y="1484784"/>
            <a:ext cx="360040" cy="1080120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Выгнутая влево стрелка 17"/>
          <p:cNvSpPr/>
          <p:nvPr/>
        </p:nvSpPr>
        <p:spPr>
          <a:xfrm>
            <a:off x="323528" y="2996952"/>
            <a:ext cx="576064" cy="1008112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Выгнутая вправо стрелка 18"/>
          <p:cNvSpPr/>
          <p:nvPr/>
        </p:nvSpPr>
        <p:spPr>
          <a:xfrm>
            <a:off x="2339752" y="2996952"/>
            <a:ext cx="504056" cy="936104"/>
          </a:xfrm>
          <a:prstGeom prst="curvedLeftArrow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Выгнутая вправо стрелка 19"/>
          <p:cNvSpPr/>
          <p:nvPr/>
        </p:nvSpPr>
        <p:spPr>
          <a:xfrm>
            <a:off x="8316416" y="2924944"/>
            <a:ext cx="576064" cy="864096"/>
          </a:xfrm>
          <a:prstGeom prst="curvedLeftArrow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Выгнутая влево стрелка 20"/>
          <p:cNvSpPr/>
          <p:nvPr/>
        </p:nvSpPr>
        <p:spPr>
          <a:xfrm>
            <a:off x="6300192" y="2924944"/>
            <a:ext cx="576064" cy="1008112"/>
          </a:xfrm>
          <a:prstGeom prst="curvedRightArrow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Стрелка вниз 21"/>
          <p:cNvSpPr/>
          <p:nvPr/>
        </p:nvSpPr>
        <p:spPr>
          <a:xfrm>
            <a:off x="1619672" y="2996952"/>
            <a:ext cx="216024" cy="2160240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0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688672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Технологический процесс разрабатывается на основе </a:t>
            </a: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чертежа.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4" name="Picture 2" descr="http://images.todre.com.ua/e/10/822893/cherchenie-chertezhey-dlya-kursovyh-i-diplomnyh-rabot-f8228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8496944" cy="4950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referat.znate.ru/pars_docs/tw_refs/78/77241/77241_html_m220aa7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8136904" cy="63745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Карта технологического процесса</a:t>
            </a:r>
            <a:r>
              <a:rPr lang="ru-RU" b="0" i="1" dirty="0" smtClean="0"/>
              <a:t> </a:t>
            </a:r>
            <a:endParaRPr lang="ru-RU" dirty="0"/>
          </a:p>
        </p:txBody>
      </p:sp>
      <p:pic>
        <p:nvPicPr>
          <p:cNvPr id="20482" name="Picture 2" descr="http://theleader.ru/pic/small-126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6699" y="764704"/>
            <a:ext cx="6983172" cy="60932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629941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/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/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ОЗНАКОМЛЕНИЕ С ОБОРУДОВАНИЕМ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МАСТЕРСКОЙ. ОРГАНИЗАЦИЯ  РАБОЧЕГО МЕСТА СЛЕСАРЯ В МАСТЕРСКОЙ, ЕГО ТЕХНИЧЕСКОЕ ОСНАЩЕНИЕ И ПРАВИЛА СОДЕРЖАНИЯ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sz="quarter" idx="1"/>
          </p:nvPr>
        </p:nvSpPr>
        <p:spPr>
          <a:xfrm>
            <a:off x="0" y="2060848"/>
            <a:ext cx="9144000" cy="4797151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Организация  рабочего места слесаря в учебной мастерской</a:t>
            </a:r>
            <a:endParaRPr lang="ru-RU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Под рациональной организацией рабочего места понимают создание условий для достижения высокой производительности труда и отличного качества продукции при наименьшей затрате сил и средств, а также гарантированной безопасности труда.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Рациональное, с учетом требований ИОТ, размещение инструмента, приспособлений, а также необходимого оборудования требует деления их на предметы   постоянного   и временного пользования и закрепления за инструментом и приспособлениями мест хранения.</a:t>
            </a:r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pPr lvl="0"/>
            <a:endParaRPr lang="ru-RU" sz="2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229600" cy="296863"/>
          </a:xfrm>
        </p:spPr>
        <p:txBody>
          <a:bodyPr>
            <a:normAutofit fontScale="90000"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sz="quarter" idx="1"/>
          </p:nvPr>
        </p:nvSpPr>
        <p:spPr>
          <a:xfrm>
            <a:off x="0" y="500063"/>
            <a:ext cx="9144000" cy="6357937"/>
          </a:xfrm>
        </p:spPr>
        <p:txBody>
          <a:bodyPr>
            <a:normAutofit lnSpcReduction="10000"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Инструмент, заготовку и документацию для данной работы следует располагать на верстаке на расстоянии вытянутой руки. Каждому предмету — строго определенное место.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Размещение инструмента должно обеспечить минимум поворотов работающего.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Рабочее место должно быть обеспечено хорошим освещением. 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Хранить инструмент следует в выдвижных ящиках верстака в таком порядке, чтобы режущий инструмент — напильники, метчики, сверла и т. п. — не портился, а измерительный инструмент — угольники, штангенциркули, микрометры и др. — не портился от забоин, царапин и ударов. 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После окончания работы, использованные инструменты и приспособления очищают от грязи и масла и протирают.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229600" cy="296863"/>
          </a:xfrm>
        </p:spPr>
        <p:txBody>
          <a:bodyPr>
            <a:normAutofit fontScale="90000"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sz="quarter" idx="1"/>
          </p:nvPr>
        </p:nvSpPr>
        <p:spPr>
          <a:xfrm>
            <a:off x="0" y="500063"/>
            <a:ext cx="9144000" cy="6357937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Техническое оснащение рабочего места слесаря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 отличие от рабочего места заводского слесаря, которым называют участок цеха с находящимся на нем оборудованием,   предназначенным для выполнения только определенных операций, у студента-практиканта — это участок учебных мастерских с верстаком, установленными на нем тисками, поверочной и разметочной плитами, шкафчиком или доской, на которой укрепляют наиболее употребительный инструмент.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Основным оборудованием рабочего места слесаря является, как правило, одноместный верстак с установленными на нем тисками (рис. 2.1). Слесарный верстак должен быть прочным и устойчивым, его высота должна соответствовать росту работника. 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229600" cy="296863"/>
          </a:xfrm>
        </p:spPr>
        <p:txBody>
          <a:bodyPr>
            <a:normAutofit fontScale="90000"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48680"/>
            <a:ext cx="4608512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220072" y="1412776"/>
            <a:ext cx="3923928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Рис. 2.1. Одноместный слесарный верстак: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общий вид: 1- винт подъема и опускания регулируемых тисков;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ящик для инструмента;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тиски плоскопараллельные;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инструментальная полка; 5 - защитный экран;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планшет для инструмента; 7 - бортик из стального уголка;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8 -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рукоятка привода вертикального перемещения тисков;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расположение слесарных инструментов на верстаке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229600" cy="296863"/>
          </a:xfrm>
        </p:spPr>
        <p:txBody>
          <a:bodyPr>
            <a:normAutofit fontScale="90000"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</a:endParaRPr>
          </a:p>
        </p:txBody>
      </p:sp>
      <p:pic>
        <p:nvPicPr>
          <p:cNvPr id="6" name="Содержимое 5" descr="p0104.gif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rcRect l="11397" t="9730" r="5162" b="9996"/>
          <a:stretch>
            <a:fillRect/>
          </a:stretch>
        </p:blipFill>
        <p:spPr>
          <a:xfrm>
            <a:off x="467544" y="764704"/>
            <a:ext cx="8316416" cy="56585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296863"/>
          </a:xfrm>
        </p:spPr>
        <p:txBody>
          <a:bodyPr>
            <a:normAutofit fontScale="90000"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sz="quarter" idx="1"/>
          </p:nvPr>
        </p:nvSpPr>
        <p:spPr>
          <a:xfrm>
            <a:off x="0" y="260648"/>
            <a:ext cx="9144000" cy="1512168"/>
          </a:xfrm>
        </p:spPr>
        <p:txBody>
          <a:bodyPr>
            <a:normAutofit fontScale="92500"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Наибольшее распространение при выполнении слесарных работ получили слесарные тиски следующих типов: </a:t>
            </a:r>
            <a:r>
              <a:rPr lang="ru-RU" sz="2400" b="1" dirty="0" err="1" smtClean="0">
                <a:latin typeface="Arial" pitchFamily="34" charset="0"/>
                <a:cs typeface="Arial" pitchFamily="34" charset="0"/>
              </a:rPr>
              <a:t>стуловые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, параллельные (поворотные и неповоротные) и быстродействующие пневматические тиски.</a:t>
            </a:r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628800"/>
            <a:ext cx="2880320" cy="5013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419872" y="1628800"/>
            <a:ext cx="57241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latin typeface="Arial" pitchFamily="34" charset="0"/>
                <a:cs typeface="Arial" pitchFamily="34" charset="0"/>
              </a:rPr>
              <a:t>Стуловые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тиски (рис. 2.2) предназначены для выполнения тяжелых работ, связанных с большими ударными нагрузками, например, рубка, гибка, клепка.</a:t>
            </a:r>
          </a:p>
          <a:p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ru-RU" sz="2400" b="1" dirty="0" smtClean="0"/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Рис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2.2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Стуловые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тиски: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1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- верстак;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2 -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планка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крепления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;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3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- неподвижная губка;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4 -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подвижная губка; 5 - зажимной винт;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б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- рукоятка; 7 - плоская пружина;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8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стержень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296863"/>
          </a:xfrm>
        </p:spPr>
        <p:txBody>
          <a:bodyPr>
            <a:normAutofit fontScale="90000"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4549676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Рис.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2.3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. Параллельные поворотные слесарные тиски:</a:t>
            </a:r>
          </a:p>
          <a:p>
            <a:r>
              <a:rPr lang="ru-RU" sz="2400" b="1" i="1" dirty="0">
                <a:latin typeface="Arial" pitchFamily="34" charset="0"/>
                <a:cs typeface="Arial" pitchFamily="34" charset="0"/>
              </a:rPr>
              <a:t>1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- плита основания;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2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- поворотная часть;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3 -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неподвижная губка;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4 -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подвижная губка;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5 -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гайка ходового винта;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6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- направляющая призма; 7 - ходовой винт;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8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-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Т-образный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круговой паз;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9 -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ось;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10 -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болт;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11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- рукоятка; </a:t>
            </a:r>
            <a:r>
              <a:rPr lang="ru-RU" sz="2400" b="1" i="1" dirty="0">
                <a:latin typeface="Arial" pitchFamily="34" charset="0"/>
                <a:cs typeface="Arial" pitchFamily="34" charset="0"/>
              </a:rPr>
              <a:t>12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- гайка</a:t>
            </a:r>
          </a:p>
        </p:txBody>
      </p:sp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8680"/>
            <a:ext cx="8820472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229600" cy="296863"/>
          </a:xfrm>
        </p:spPr>
        <p:txBody>
          <a:bodyPr>
            <a:normAutofit fontScale="90000"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sz="quarter" idx="1"/>
          </p:nvPr>
        </p:nvSpPr>
        <p:spPr>
          <a:xfrm>
            <a:off x="0" y="500063"/>
            <a:ext cx="9144000" cy="6357937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Организация рабочего места</a:t>
            </a:r>
            <a:endParaRPr lang="ru-RU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К размещению инструментов, заготовок и материалов на рабочем месте предъявляются определенные требования: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на рабочем месте должны находиться только те инструменты, материалы и заготовки, которые необходимы для выполнения данной работы; 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инструменты и материалы, которые рабочий использует часто, должны располагаться ближе к нему;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инструменты и материалы, используемые реже, должны располагаться в зонах, обозначенных дугами радиусом приблизительно 500 мм;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инструменты и материалы, используемые крайне редко, должны располагаться в дальних зонах</a:t>
            </a: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Их досягаемость обеспечивается только при наклонах корпуса работника.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229600" cy="296863"/>
          </a:xfrm>
        </p:spPr>
        <p:txBody>
          <a:bodyPr>
            <a:normAutofit fontScale="90000"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76672"/>
            <a:ext cx="424847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476672"/>
            <a:ext cx="2687669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645024"/>
            <a:ext cx="2880320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131840" y="4941168"/>
            <a:ext cx="60121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itchFamily="34" charset="0"/>
                <a:cs typeface="Arial" pitchFamily="34" charset="0"/>
              </a:rPr>
              <a:t>Рис.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2.4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. Расположение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удобных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и неудобных зон на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рабочем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месте (все размеры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указаны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в миллиметрах): </a:t>
            </a:r>
            <a:r>
              <a:rPr lang="ru-RU" b="1" i="1" dirty="0">
                <a:latin typeface="Arial" pitchFamily="34" charset="0"/>
                <a:cs typeface="Arial" pitchFamily="34" charset="0"/>
              </a:rPr>
              <a:t>а, б -на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верстаке: </a:t>
            </a:r>
            <a:r>
              <a:rPr lang="ru-RU" b="1" i="1" dirty="0">
                <a:latin typeface="Arial" pitchFamily="34" charset="0"/>
                <a:cs typeface="Arial" pitchFamily="34" charset="0"/>
              </a:rPr>
              <a:t>1, А -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удобные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; </a:t>
            </a:r>
            <a:r>
              <a:rPr lang="ru-RU" b="1" i="1" dirty="0">
                <a:latin typeface="Arial" pitchFamily="34" charset="0"/>
                <a:cs typeface="Arial" pitchFamily="34" charset="0"/>
              </a:rPr>
              <a:t>2, Б-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менее удобные; </a:t>
            </a:r>
            <a:r>
              <a:rPr lang="ru-RU" b="1" i="1" dirty="0">
                <a:latin typeface="Arial" pitchFamily="34" charset="0"/>
                <a:cs typeface="Arial" pitchFamily="34" charset="0"/>
              </a:rPr>
              <a:t>3, В -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неудобные; </a:t>
            </a:r>
            <a:r>
              <a:rPr lang="ru-RU" b="1" i="1" dirty="0">
                <a:latin typeface="Arial" pitchFamily="34" charset="0"/>
                <a:cs typeface="Arial" pitchFamily="34" charset="0"/>
              </a:rPr>
              <a:t>в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- удобные и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неудобные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зоны досягаемости по высоте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229600" cy="296863"/>
          </a:xfrm>
        </p:spPr>
        <p:txBody>
          <a:bodyPr>
            <a:normAutofit fontScale="90000"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</a:endParaRPr>
          </a:p>
        </p:txBody>
      </p:sp>
      <p:pic>
        <p:nvPicPr>
          <p:cNvPr id="5" name="Содержимое 4" descr="p0103.gif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rcRect l="11242" t="8606" r="5912" b="9957"/>
          <a:stretch>
            <a:fillRect/>
          </a:stretch>
        </p:blipFill>
        <p:spPr>
          <a:xfrm>
            <a:off x="251520" y="476672"/>
            <a:ext cx="8604448" cy="59821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229600" cy="296863"/>
          </a:xfrm>
        </p:spPr>
        <p:txBody>
          <a:bodyPr>
            <a:normAutofit fontScale="90000"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sz="quarter" idx="1"/>
          </p:nvPr>
        </p:nvSpPr>
        <p:spPr>
          <a:xfrm>
            <a:off x="0" y="500063"/>
            <a:ext cx="9144000" cy="6357937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Правила содержания рабочего места</a:t>
            </a:r>
            <a:endParaRPr lang="ru-RU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До начала работы необходимо: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проверить исправность верстака, тисков, приспособлений, индивидуального освещения и механизмов, используемых в работе;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ознакомиться с инструкцией или технологической картой, чертежом и техническими требованиями к предстоящей работе;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отрегулировать высоту тисков по своему росту;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проверить наличие и состояние инструментов, материалов и заготовок, используемых в работе;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расположить на верстаке инструменты, заготовки, материалы и приспособления, необходимые для работы.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229600" cy="296863"/>
          </a:xfrm>
        </p:spPr>
        <p:txBody>
          <a:bodyPr>
            <a:normAutofit fontScale="90000"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</a:endParaRPr>
          </a:p>
        </p:txBody>
      </p:sp>
      <p:pic>
        <p:nvPicPr>
          <p:cNvPr id="5" name="Содержимое 4" descr="p0105.gif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rcRect l="10879" t="9006" r="5258" b="9944"/>
          <a:stretch>
            <a:fillRect/>
          </a:stretch>
        </p:blipFill>
        <p:spPr>
          <a:xfrm>
            <a:off x="18160" y="620084"/>
            <a:ext cx="9125839" cy="62379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229600" cy="296863"/>
          </a:xfrm>
        </p:spPr>
        <p:txBody>
          <a:bodyPr>
            <a:normAutofit fontScale="90000"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sz="quarter" idx="1"/>
          </p:nvPr>
        </p:nvSpPr>
        <p:spPr>
          <a:xfrm>
            <a:off x="0" y="500063"/>
            <a:ext cx="9144000" cy="6357937"/>
          </a:xfrm>
        </p:spPr>
        <p:txBody>
          <a:bodyPr>
            <a:normAutofit lnSpcReduction="10000"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Во время работы необходимо: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иметь на верстаке только те инструменты и приспособления, которые используются в настоящий момент (все остальное должно находиться в ящиках верстака);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возвращать использованный инструмент на исходное место;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постоянно поддерживать чистоту и порядок на рабочем месте.</a:t>
            </a:r>
          </a:p>
          <a:p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 окончании работы необходимо: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очистить инструмент от стружки, протереть, уложить в футляры и убрать в ящики верстака;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очистить от стружки и грязи столешницу верстака и тиски;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убрать с верстака неиспользованные материалы и заготовки, а также обработанные детали;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выключить индивидуальное освещение.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0" y="-171400"/>
            <a:ext cx="9144000" cy="177395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ПРАВИЛА ВНУТРЕННЕГО РАСПОРЯДКА ВО ВРЕМЯ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РАБОТЫ В СЛЕСАРНОЙ  МАСТЕРСКОЙ. ОСНОВНЫЕ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ПРАВИЛА ПО ТЕХНИКЕ БЕЗОПАСНОСТИ И ПРОИЗВОДСТВЕННОЙ САНИТАРИИ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sz="quarter" idx="1"/>
          </p:nvPr>
        </p:nvSpPr>
        <p:spPr>
          <a:xfrm>
            <a:off x="0" y="1556792"/>
            <a:ext cx="9144000" cy="5157191"/>
          </a:xfrm>
        </p:spPr>
        <p:txBody>
          <a:bodyPr>
            <a:normAutofit fontScale="32500" lnSpcReduction="20000"/>
          </a:bodyPr>
          <a:lstStyle/>
          <a:p>
            <a:pPr algn="ctr"/>
            <a:r>
              <a:rPr lang="ru-RU" sz="7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Общие сведения о безопасности труда при выполнении слесарных работ</a:t>
            </a:r>
          </a:p>
          <a:p>
            <a:pPr lvl="0"/>
            <a:r>
              <a:rPr lang="ru-RU" sz="7400" b="1" dirty="0" smtClean="0">
                <a:latin typeface="Arial" pitchFamily="34" charset="0"/>
                <a:cs typeface="Arial" pitchFamily="34" charset="0"/>
              </a:rPr>
              <a:t>работать только исправным и заточенным инструментом;</a:t>
            </a:r>
          </a:p>
          <a:p>
            <a:pPr lvl="0"/>
            <a:r>
              <a:rPr lang="ru-RU" sz="7400" b="1" dirty="0" smtClean="0">
                <a:latin typeface="Arial" pitchFamily="34" charset="0"/>
                <a:cs typeface="Arial" pitchFamily="34" charset="0"/>
              </a:rPr>
              <a:t>при работе на заточных станках обязательно пользоваться защитными очками или защитным экраном с блокировкой. Не допускать биения заточных кругов. Следить за исправностью вытяжных устройств;</a:t>
            </a:r>
          </a:p>
          <a:p>
            <a:pPr lvl="0"/>
            <a:r>
              <a:rPr lang="ru-RU" sz="7400" b="1" dirty="0" smtClean="0">
                <a:latin typeface="Arial" pitchFamily="34" charset="0"/>
                <a:cs typeface="Arial" pitchFamily="34" charset="0"/>
              </a:rPr>
              <a:t>рубку в тисках производить только при наличии на верстаке защитной сетки или экрана;</a:t>
            </a:r>
          </a:p>
          <a:p>
            <a:pPr lvl="0"/>
            <a:r>
              <a:rPr lang="ru-RU" sz="7400" b="1" dirty="0" smtClean="0">
                <a:latin typeface="Arial" pitchFamily="34" charset="0"/>
                <a:cs typeface="Arial" pitchFamily="34" charset="0"/>
              </a:rPr>
              <a:t>работать в головном уборе и спецодежде;</a:t>
            </a:r>
          </a:p>
          <a:p>
            <a:pPr lvl="0"/>
            <a:r>
              <a:rPr lang="ru-RU" sz="7400" b="1" dirty="0" smtClean="0">
                <a:latin typeface="Arial" pitchFamily="34" charset="0"/>
                <a:cs typeface="Arial" pitchFamily="34" charset="0"/>
              </a:rPr>
              <a:t>тяжелые детали поднимать только вдвоем. Не класть тяжелые детали на край верстака;</a:t>
            </a:r>
          </a:p>
          <a:p>
            <a:pPr lvl="0"/>
            <a:r>
              <a:rPr lang="ru-RU" sz="7400" b="1" dirty="0" smtClean="0">
                <a:latin typeface="Arial" pitchFamily="34" charset="0"/>
                <a:cs typeface="Arial" pitchFamily="34" charset="0"/>
              </a:rPr>
              <a:t>не сдувать опилки, не смахивать стружку рукой, а использовать для этого щетку-сметку;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229600" cy="296863"/>
          </a:xfrm>
        </p:spPr>
        <p:txBody>
          <a:bodyPr>
            <a:normAutofit fontScale="90000"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sz="quarter" idx="1"/>
          </p:nvPr>
        </p:nvSpPr>
        <p:spPr>
          <a:xfrm>
            <a:off x="0" y="500063"/>
            <a:ext cx="9144000" cy="6357937"/>
          </a:xfrm>
        </p:spPr>
        <p:txBody>
          <a:bodyPr>
            <a:normAutofit/>
          </a:bodyPr>
          <a:lstStyle/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перед началом работы на станках и механизированным инструментом проверять их на холостом ходу и только после этого закреплять инструмент;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работать только при хорошем освещении;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при работе электрифицированными инструментами от сети напряжением свыше 36 В обязательно использовать резиновые перчатки и резиновый коврик;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работать на станках только при наличии исправных ограждений движущихся частей;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после работы с применением масел, смазывающе-охлаждающих жидкостей, кислот, щелочей, соды, флюсов, клеев и т. п. обязательно мыть руки горячей водой с мылом;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229600" cy="296863"/>
          </a:xfrm>
        </p:spPr>
        <p:txBody>
          <a:bodyPr>
            <a:normAutofit fontScale="90000"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sz="quarter" idx="1"/>
          </p:nvPr>
        </p:nvSpPr>
        <p:spPr>
          <a:xfrm>
            <a:off x="0" y="500063"/>
            <a:ext cx="9144000" cy="6357937"/>
          </a:xfrm>
        </p:spPr>
        <p:txBody>
          <a:bodyPr>
            <a:normAutofit/>
          </a:bodyPr>
          <a:lstStyle/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при получении мелких травм обязательно обрабатывать ранку йодом и накладывать бинт;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работы с применением кислот, щелочей, флюсов и т. п., а так­же работы, связанные с выделением пыли, дыма, газов, необходимо выполнять в хорошо проветриваемом помещении или под вытяжным колпаком;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не выходить на сквозняк в разгоряченном после работы состоянии;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соблюдать при выполнении работы все правила безопасности труда, указанные в инструкциях и технологических картах.</a:t>
            </a:r>
          </a:p>
          <a:p>
            <a:pPr lvl="0"/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229600" cy="296863"/>
          </a:xfrm>
        </p:spPr>
        <p:txBody>
          <a:bodyPr>
            <a:normAutofit fontScale="90000"/>
          </a:bodyPr>
          <a:lstStyle/>
          <a:p>
            <a:pPr algn="ctr"/>
            <a:endParaRPr lang="ru-RU" sz="3200" dirty="0" smtClean="0">
              <a:solidFill>
                <a:srgbClr val="C00000"/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sz="quarter" idx="1"/>
          </p:nvPr>
        </p:nvSpPr>
        <p:spPr>
          <a:xfrm>
            <a:off x="0" y="500063"/>
            <a:ext cx="9144000" cy="635793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Промышленная санитария предусматривает создание на производстве условий, обеспечивающих необходимую температуру в производственных помещениях, хорошую вентиляцию, достаточную освещенность рабочих мест, отсутствие сквозняков, наличие вспомогательных и бытовых помещений.</a:t>
            </a:r>
          </a:p>
          <a:p>
            <a:pPr algn="ctr"/>
            <a:r>
              <a:rPr lang="ru-RU" sz="2400" b="1" i="1" dirty="0" smtClean="0">
                <a:solidFill>
                  <a:srgbClr val="FF0000"/>
                </a:solidFill>
              </a:rPr>
              <a:t>Основы промышленной санитарии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Для сохранения здоровья и предупреждения заболеваний необходимо: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делать краткие перерывы во время работы, позволяющие снять усталость (кроме того, следует иметь в виду, что после работы стоя отдыхать надо сидя, и наоборот);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отводить на сон не менее 8 ч в сутки;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 процессе работы время от времени менять рабочую позу;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после окончания рабочего дня мыть в душе с мылом все тело.</a:t>
            </a:r>
          </a:p>
          <a:p>
            <a:pPr algn="ctr"/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1441</Words>
  <Application>Microsoft Office PowerPoint</Application>
  <PresentationFormat>Экран (4:3)</PresentationFormat>
  <Paragraphs>138</Paragraphs>
  <Slides>30</Slides>
  <Notes>19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Тема Office</vt:lpstr>
      <vt:lpstr>Точечный рисунок</vt:lpstr>
      <vt:lpstr>    Колледж СПК в г. Сургуте </vt:lpstr>
      <vt:lpstr>Основные слесарные операции в профессиональной деятельности.</vt:lpstr>
      <vt:lpstr>Слесарное дело</vt:lpstr>
      <vt:lpstr>Слесарь</vt:lpstr>
      <vt:lpstr>Разновидности слесарей </vt:lpstr>
      <vt:lpstr>Слесарные работы </vt:lpstr>
      <vt:lpstr>Рабочее место и организация труда слесаря</vt:lpstr>
      <vt:lpstr>Слесарное дело </vt:lpstr>
      <vt:lpstr>Слайд 9</vt:lpstr>
      <vt:lpstr>Слайд 10</vt:lpstr>
      <vt:lpstr>Слайд 11</vt:lpstr>
      <vt:lpstr>Слайд 12</vt:lpstr>
      <vt:lpstr>Карта технологического процесса </vt:lpstr>
      <vt:lpstr>  2. ОЗНАКОМЛЕНИЕ С ОБОРУДОВАНИЕМ МАСТЕРСКОЙ. ОРГАНИЗАЦИЯ  РАБОЧЕГО МЕСТА СЛЕСАРЯ В МАСТЕРСКОЙ, ЕГО ТЕХНИЧЕСКОЕ ОСНАЩЕНИЕ И ПРАВИЛА СОДЕРЖАНИЯ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3. ПРАВИЛА ВНУТРЕННЕГО РАСПОРЯДКА ВО ВРЕМЯ РАБОТЫ В СЛЕСАРНОЙ  МАСТЕРСКОЙ. ОСНОВНЫЕ  ПРАВИЛА ПО ТЕХНИКЕ БЕЗОПАСНОСТИ И ПРОИЗВОДСТВЕННОЙ САНИТАРИИ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слесарные операции в профессиональной деятельности.</dc:title>
  <dc:creator>wtodor wtodor</dc:creator>
  <cp:lastModifiedBy>wtodor wtodor</cp:lastModifiedBy>
  <cp:revision>5</cp:revision>
  <dcterms:created xsi:type="dcterms:W3CDTF">2018-10-01T17:25:16Z</dcterms:created>
  <dcterms:modified xsi:type="dcterms:W3CDTF">2018-11-15T17:56:34Z</dcterms:modified>
</cp:coreProperties>
</file>