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329" r:id="rId4"/>
    <p:sldId id="320" r:id="rId5"/>
    <p:sldId id="309" r:id="rId6"/>
    <p:sldId id="311" r:id="rId7"/>
    <p:sldId id="32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х" initials="б" lastIdx="1" clrIdx="0">
    <p:extLst>
      <p:ext uri="{19B8F6BF-5375-455C-9EA6-DF929625EA0E}">
        <p15:presenceInfo xmlns:p15="http://schemas.microsoft.com/office/powerpoint/2012/main" xmlns="" userId="бу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E9837"/>
    <a:srgbClr val="203864"/>
    <a:srgbClr val="990000"/>
    <a:srgbClr val="519AA0"/>
    <a:srgbClr val="C2D74A"/>
    <a:srgbClr val="9FB3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 питания в образовательных учреждениях  Новокубанского района</a:t>
            </a:r>
          </a:p>
        </c:rich>
      </c:tx>
      <c:layout>
        <c:manualLayout>
          <c:xMode val="edge"/>
          <c:yMode val="edge"/>
          <c:x val="0.15997218737516128"/>
          <c:y val="1.3497647270511576E-2"/>
        </c:manualLayout>
      </c:layout>
      <c:spPr>
        <a:ln>
          <a:solidFill>
            <a:schemeClr val="bg1"/>
          </a:solidFill>
        </a:ln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'питание для педвестника'!$B$20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bg1"/>
              </a:solidFill>
            </a:ln>
          </c:spPr>
          <c:cat>
            <c:strRef>
              <c:f>'питание для педвестника'!$A$21:$A$24</c:f>
              <c:strCache>
                <c:ptCount val="4"/>
                <c:pt idx="0">
                  <c:v>базовые</c:v>
                </c:pt>
                <c:pt idx="1">
                  <c:v>сырьевые</c:v>
                </c:pt>
                <c:pt idx="2">
                  <c:v>раздаточные</c:v>
                </c:pt>
                <c:pt idx="3">
                  <c:v>доготовочные</c:v>
                </c:pt>
              </c:strCache>
            </c:strRef>
          </c:cat>
          <c:val>
            <c:numRef>
              <c:f>'питание для педвестника'!$B$21:$B$24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A-49CD-A2FE-BF15716CF201}"/>
            </c:ext>
          </c:extLst>
        </c:ser>
        <c:dLbls/>
        <c:shape val="box"/>
        <c:axId val="125002496"/>
        <c:axId val="125004032"/>
        <c:axId val="0"/>
      </c:bar3DChart>
      <c:catAx>
        <c:axId val="125002496"/>
        <c:scaling>
          <c:orientation val="minMax"/>
        </c:scaling>
        <c:axPos val="b"/>
        <c:numFmt formatCode="General" sourceLinked="0"/>
        <c:tickLblPos val="nextTo"/>
        <c:crossAx val="125004032"/>
        <c:crosses val="autoZero"/>
        <c:auto val="1"/>
        <c:lblAlgn val="ctr"/>
        <c:lblOffset val="100"/>
      </c:catAx>
      <c:valAx>
        <c:axId val="125004032"/>
        <c:scaling>
          <c:orientation val="minMax"/>
        </c:scaling>
        <c:axPos val="l"/>
        <c:majorGridlines/>
        <c:numFmt formatCode="General" sourceLinked="1"/>
        <c:tickLblPos val="nextTo"/>
        <c:crossAx val="125002496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4660B-0E2D-4A3D-A9DA-17B6C73D50D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4B388D-D168-4358-BFFB-5521DB96276C}">
      <dgm:prSet phldrT="[Текст]" custT="1"/>
      <dgm:spPr/>
      <dgm:t>
        <a:bodyPr/>
        <a:lstStyle/>
        <a:p>
          <a:r>
            <a:rPr lang="ru-RU" sz="1400" b="1" dirty="0"/>
            <a:t>Проект 2018 года «Организация питания  образовательных учреждениях муниципальным бюджетным учреждением по обслуживанию и снабжению муниципальных учреждений Новокубанского района»</a:t>
          </a:r>
          <a:endParaRPr lang="ru-RU" sz="1400" dirty="0"/>
        </a:p>
      </dgm:t>
    </dgm:pt>
    <dgm:pt modelId="{20DEFA6E-6EBA-4A18-871E-6E97D984AAF2}" type="parTrans" cxnId="{DAB63430-CED9-447D-A274-4CF11FB9CF95}">
      <dgm:prSet/>
      <dgm:spPr/>
      <dgm:t>
        <a:bodyPr/>
        <a:lstStyle/>
        <a:p>
          <a:endParaRPr lang="ru-RU"/>
        </a:p>
      </dgm:t>
    </dgm:pt>
    <dgm:pt modelId="{C56C40C9-3565-4B79-A8FE-F8DEEAFBF9AC}" type="sibTrans" cxnId="{DAB63430-CED9-447D-A274-4CF11FB9CF95}">
      <dgm:prSet/>
      <dgm:spPr/>
      <dgm:t>
        <a:bodyPr/>
        <a:lstStyle/>
        <a:p>
          <a:endParaRPr lang="ru-RU"/>
        </a:p>
      </dgm:t>
    </dgm:pt>
    <dgm:pt modelId="{D1654009-0C4E-4F57-800E-26CEE32F5C06}">
      <dgm:prSet phldrT="[Текст]" custT="1"/>
      <dgm:spPr/>
      <dgm:t>
        <a:bodyPr/>
        <a:lstStyle/>
        <a:p>
          <a:r>
            <a:rPr lang="ru-RU" sz="1200" dirty="0"/>
            <a:t>оптимизация услуг по предоставлению полноценного горячего питания в 31 общеобразовательном учреждении</a:t>
          </a:r>
        </a:p>
      </dgm:t>
    </dgm:pt>
    <dgm:pt modelId="{31C2E508-D1FC-4E2A-8EA0-F3EDD923BB35}" type="parTrans" cxnId="{51DEC6A3-46C4-4A67-AB6D-FFFD135B1156}">
      <dgm:prSet/>
      <dgm:spPr/>
      <dgm:t>
        <a:bodyPr/>
        <a:lstStyle/>
        <a:p>
          <a:endParaRPr lang="ru-RU"/>
        </a:p>
      </dgm:t>
    </dgm:pt>
    <dgm:pt modelId="{522C2745-E83F-4C5F-850F-7EEECA9AB8D1}" type="sibTrans" cxnId="{51DEC6A3-46C4-4A67-AB6D-FFFD135B1156}">
      <dgm:prSet/>
      <dgm:spPr/>
      <dgm:t>
        <a:bodyPr/>
        <a:lstStyle/>
        <a:p>
          <a:endParaRPr lang="ru-RU"/>
        </a:p>
      </dgm:t>
    </dgm:pt>
    <dgm:pt modelId="{9E0A411A-ABBC-4E2B-908C-C79B685436A2}">
      <dgm:prSet phldrT="[Текст]" custT="1"/>
      <dgm:spPr/>
      <dgm:t>
        <a:bodyPr/>
        <a:lstStyle/>
        <a:p>
          <a:r>
            <a:rPr lang="ru-RU" sz="1200" b="0" dirty="0"/>
            <a:t>увеличение охвата обучающихся, получающих горячее питание на 20% </a:t>
          </a:r>
        </a:p>
      </dgm:t>
    </dgm:pt>
    <dgm:pt modelId="{0BDE473D-69D5-4566-911C-9CB950BF113B}" type="parTrans" cxnId="{146E5D41-1690-4F03-8B8F-513E07104A4D}">
      <dgm:prSet/>
      <dgm:spPr/>
      <dgm:t>
        <a:bodyPr/>
        <a:lstStyle/>
        <a:p>
          <a:endParaRPr lang="ru-RU"/>
        </a:p>
      </dgm:t>
    </dgm:pt>
    <dgm:pt modelId="{1E1045B5-7052-4985-B769-FA0C18FC2420}" type="sibTrans" cxnId="{146E5D41-1690-4F03-8B8F-513E07104A4D}">
      <dgm:prSet/>
      <dgm:spPr/>
      <dgm:t>
        <a:bodyPr/>
        <a:lstStyle/>
        <a:p>
          <a:endParaRPr lang="ru-RU"/>
        </a:p>
      </dgm:t>
    </dgm:pt>
    <dgm:pt modelId="{D417D595-1411-4D7F-927C-824BA0E41A0F}">
      <dgm:prSet custT="1"/>
      <dgm:spPr/>
      <dgm:t>
        <a:bodyPr/>
        <a:lstStyle/>
        <a:p>
          <a:r>
            <a:rPr lang="ru-RU" sz="1200" b="0" dirty="0"/>
            <a:t>сокращение документооборота на закупку продуктов питания с 970 до 30 документов</a:t>
          </a:r>
          <a:endParaRPr lang="en-US" sz="1200" b="0" dirty="0"/>
        </a:p>
      </dgm:t>
    </dgm:pt>
    <dgm:pt modelId="{CBCE3063-35D0-481D-92A2-5996C44EFC0A}" type="parTrans" cxnId="{FEA5F3D0-4059-4350-8782-AA17564A23B5}">
      <dgm:prSet/>
      <dgm:spPr/>
      <dgm:t>
        <a:bodyPr/>
        <a:lstStyle/>
        <a:p>
          <a:endParaRPr lang="ru-RU"/>
        </a:p>
      </dgm:t>
    </dgm:pt>
    <dgm:pt modelId="{15206715-8351-41E4-B6DD-933E027B7679}" type="sibTrans" cxnId="{FEA5F3D0-4059-4350-8782-AA17564A23B5}">
      <dgm:prSet/>
      <dgm:spPr/>
      <dgm:t>
        <a:bodyPr/>
        <a:lstStyle/>
        <a:p>
          <a:endParaRPr lang="ru-RU"/>
        </a:p>
      </dgm:t>
    </dgm:pt>
    <dgm:pt modelId="{CA7780CB-BDA4-4E0C-B451-62597D10F976}">
      <dgm:prSet custT="1"/>
      <dgm:spPr/>
      <dgm:t>
        <a:bodyPr/>
        <a:lstStyle/>
        <a:p>
          <a:r>
            <a:rPr lang="ru-RU" sz="1200" dirty="0"/>
            <a:t>повышение эффективности управления финансами, усиление контроля за деятельностью по организации питания.</a:t>
          </a:r>
          <a:endParaRPr lang="en-US" sz="1200" b="0" dirty="0"/>
        </a:p>
      </dgm:t>
    </dgm:pt>
    <dgm:pt modelId="{2701DE8C-75B4-4AA3-9147-3C88936F8A16}" type="parTrans" cxnId="{50560DD4-4B26-4A72-B064-12F2DE27AB74}">
      <dgm:prSet/>
      <dgm:spPr/>
      <dgm:t>
        <a:bodyPr/>
        <a:lstStyle/>
        <a:p>
          <a:endParaRPr lang="ru-RU"/>
        </a:p>
      </dgm:t>
    </dgm:pt>
    <dgm:pt modelId="{9AE212CE-364B-4DE2-96EC-78DFBBC2CEB2}" type="sibTrans" cxnId="{50560DD4-4B26-4A72-B064-12F2DE27AB74}">
      <dgm:prSet/>
      <dgm:spPr/>
      <dgm:t>
        <a:bodyPr/>
        <a:lstStyle/>
        <a:p>
          <a:endParaRPr lang="ru-RU"/>
        </a:p>
      </dgm:t>
    </dgm:pt>
    <dgm:pt modelId="{FF738091-C590-46E0-ABA6-20765D6650E1}">
      <dgm:prSet phldrT="[Текст]" custT="1"/>
      <dgm:spPr/>
      <dgm:t>
        <a:bodyPr/>
        <a:lstStyle/>
        <a:p>
          <a:r>
            <a:rPr lang="ru-RU" sz="1200" b="0" dirty="0"/>
            <a:t>Экономия расходов  бюджета на содержание на 19,8 млн.руб.</a:t>
          </a:r>
        </a:p>
      </dgm:t>
    </dgm:pt>
    <dgm:pt modelId="{EF4ED234-E1FF-43B9-B4E2-6530A9D27752}" type="parTrans" cxnId="{F66A5384-60ED-40B2-AB70-0412ADF5F1E2}">
      <dgm:prSet/>
      <dgm:spPr/>
      <dgm:t>
        <a:bodyPr/>
        <a:lstStyle/>
        <a:p>
          <a:endParaRPr lang="ru-RU"/>
        </a:p>
      </dgm:t>
    </dgm:pt>
    <dgm:pt modelId="{F43697F0-72BB-4B72-9CE0-448540F66CCF}" type="sibTrans" cxnId="{F66A5384-60ED-40B2-AB70-0412ADF5F1E2}">
      <dgm:prSet/>
      <dgm:spPr/>
      <dgm:t>
        <a:bodyPr/>
        <a:lstStyle/>
        <a:p>
          <a:endParaRPr lang="ru-RU"/>
        </a:p>
      </dgm:t>
    </dgm:pt>
    <dgm:pt modelId="{2D75B258-EF79-4366-A0F0-2D8AAEF72063}" type="pres">
      <dgm:prSet presAssocID="{CDC4660B-0E2D-4A3D-A9DA-17B6C73D50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923E2-953E-4A83-9E38-62D8B69478C3}" type="pres">
      <dgm:prSet presAssocID="{1A4B388D-D168-4358-BFFB-5521DB96276C}" presName="linNode" presStyleCnt="0"/>
      <dgm:spPr/>
    </dgm:pt>
    <dgm:pt modelId="{80AC225F-1F5F-44FA-BEF1-7947BA078991}" type="pres">
      <dgm:prSet presAssocID="{1A4B388D-D168-4358-BFFB-5521DB96276C}" presName="parentText" presStyleLbl="node1" presStyleIdx="0" presStyleCnt="1" custScaleY="108476" custLinFactNeighborX="-2084" custLinFactNeighborY="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0DB83-8F30-4D4B-9B82-D9532EAC567F}" type="pres">
      <dgm:prSet presAssocID="{1A4B388D-D168-4358-BFFB-5521DB96276C}" presName="descendantText" presStyleLbl="alignAccFollowNode1" presStyleIdx="0" presStyleCnt="1" custScaleX="93350" custScaleY="134781" custLinFactNeighborX="7984" custLinFactNeighborY="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63430-CED9-447D-A274-4CF11FB9CF95}" srcId="{CDC4660B-0E2D-4A3D-A9DA-17B6C73D50DE}" destId="{1A4B388D-D168-4358-BFFB-5521DB96276C}" srcOrd="0" destOrd="0" parTransId="{20DEFA6E-6EBA-4A18-871E-6E97D984AAF2}" sibTransId="{C56C40C9-3565-4B79-A8FE-F8DEEAFBF9AC}"/>
    <dgm:cxn modelId="{AA5DFF41-72EF-43DF-B7E6-942A21563844}" type="presOf" srcId="{9E0A411A-ABBC-4E2B-908C-C79B685436A2}" destId="{8280DB83-8F30-4D4B-9B82-D9532EAC567F}" srcOrd="0" destOrd="2" presId="urn:microsoft.com/office/officeart/2005/8/layout/vList5"/>
    <dgm:cxn modelId="{4CAE9832-6193-4103-9ECE-4BA73F3C1641}" type="presOf" srcId="{D417D595-1411-4D7F-927C-824BA0E41A0F}" destId="{8280DB83-8F30-4D4B-9B82-D9532EAC567F}" srcOrd="0" destOrd="3" presId="urn:microsoft.com/office/officeart/2005/8/layout/vList5"/>
    <dgm:cxn modelId="{76522B8C-B39D-46A0-BA95-3A1195CAEE34}" type="presOf" srcId="{CA7780CB-BDA4-4E0C-B451-62597D10F976}" destId="{8280DB83-8F30-4D4B-9B82-D9532EAC567F}" srcOrd="0" destOrd="4" presId="urn:microsoft.com/office/officeart/2005/8/layout/vList5"/>
    <dgm:cxn modelId="{146E5D41-1690-4F03-8B8F-513E07104A4D}" srcId="{1A4B388D-D168-4358-BFFB-5521DB96276C}" destId="{9E0A411A-ABBC-4E2B-908C-C79B685436A2}" srcOrd="2" destOrd="0" parTransId="{0BDE473D-69D5-4566-911C-9CB950BF113B}" sibTransId="{1E1045B5-7052-4985-B769-FA0C18FC2420}"/>
    <dgm:cxn modelId="{50560DD4-4B26-4A72-B064-12F2DE27AB74}" srcId="{1A4B388D-D168-4358-BFFB-5521DB96276C}" destId="{CA7780CB-BDA4-4E0C-B451-62597D10F976}" srcOrd="4" destOrd="0" parTransId="{2701DE8C-75B4-4AA3-9147-3C88936F8A16}" sibTransId="{9AE212CE-364B-4DE2-96EC-78DFBBC2CEB2}"/>
    <dgm:cxn modelId="{FEA5F3D0-4059-4350-8782-AA17564A23B5}" srcId="{1A4B388D-D168-4358-BFFB-5521DB96276C}" destId="{D417D595-1411-4D7F-927C-824BA0E41A0F}" srcOrd="3" destOrd="0" parTransId="{CBCE3063-35D0-481D-92A2-5996C44EFC0A}" sibTransId="{15206715-8351-41E4-B6DD-933E027B7679}"/>
    <dgm:cxn modelId="{87759BE9-8C63-43A6-B631-06404772680C}" type="presOf" srcId="{1A4B388D-D168-4358-BFFB-5521DB96276C}" destId="{80AC225F-1F5F-44FA-BEF1-7947BA078991}" srcOrd="0" destOrd="0" presId="urn:microsoft.com/office/officeart/2005/8/layout/vList5"/>
    <dgm:cxn modelId="{2D23B46B-789D-4452-A83C-43910E5C21E8}" type="presOf" srcId="{D1654009-0C4E-4F57-800E-26CEE32F5C06}" destId="{8280DB83-8F30-4D4B-9B82-D9532EAC567F}" srcOrd="0" destOrd="1" presId="urn:microsoft.com/office/officeart/2005/8/layout/vList5"/>
    <dgm:cxn modelId="{894EE733-2A92-4EE6-B374-6D70430CA202}" type="presOf" srcId="{CDC4660B-0E2D-4A3D-A9DA-17B6C73D50DE}" destId="{2D75B258-EF79-4366-A0F0-2D8AAEF72063}" srcOrd="0" destOrd="0" presId="urn:microsoft.com/office/officeart/2005/8/layout/vList5"/>
    <dgm:cxn modelId="{3BA1FB27-B0EC-4C30-A002-DEF986CBBE69}" type="presOf" srcId="{FF738091-C590-46E0-ABA6-20765D6650E1}" destId="{8280DB83-8F30-4D4B-9B82-D9532EAC567F}" srcOrd="0" destOrd="0" presId="urn:microsoft.com/office/officeart/2005/8/layout/vList5"/>
    <dgm:cxn modelId="{F66A5384-60ED-40B2-AB70-0412ADF5F1E2}" srcId="{1A4B388D-D168-4358-BFFB-5521DB96276C}" destId="{FF738091-C590-46E0-ABA6-20765D6650E1}" srcOrd="0" destOrd="0" parTransId="{EF4ED234-E1FF-43B9-B4E2-6530A9D27752}" sibTransId="{F43697F0-72BB-4B72-9CE0-448540F66CCF}"/>
    <dgm:cxn modelId="{51DEC6A3-46C4-4A67-AB6D-FFFD135B1156}" srcId="{1A4B388D-D168-4358-BFFB-5521DB96276C}" destId="{D1654009-0C4E-4F57-800E-26CEE32F5C06}" srcOrd="1" destOrd="0" parTransId="{31C2E508-D1FC-4E2A-8EA0-F3EDD923BB35}" sibTransId="{522C2745-E83F-4C5F-850F-7EEECA9AB8D1}"/>
    <dgm:cxn modelId="{BEECB39D-32F2-4431-949A-6CFC77B8868F}" type="presParOf" srcId="{2D75B258-EF79-4366-A0F0-2D8AAEF72063}" destId="{850923E2-953E-4A83-9E38-62D8B69478C3}" srcOrd="0" destOrd="0" presId="urn:microsoft.com/office/officeart/2005/8/layout/vList5"/>
    <dgm:cxn modelId="{E31E661A-7E03-46BC-802A-CE5503CCA2E3}" type="presParOf" srcId="{850923E2-953E-4A83-9E38-62D8B69478C3}" destId="{80AC225F-1F5F-44FA-BEF1-7947BA078991}" srcOrd="0" destOrd="0" presId="urn:microsoft.com/office/officeart/2005/8/layout/vList5"/>
    <dgm:cxn modelId="{F36CCBB8-33D0-4D07-B27B-1D8A22685B8A}" type="presParOf" srcId="{850923E2-953E-4A83-9E38-62D8B69478C3}" destId="{8280DB83-8F30-4D4B-9B82-D9532EAC56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80DB83-8F30-4D4B-9B82-D9532EAC567F}">
      <dsp:nvSpPr>
        <dsp:cNvPr id="0" name=""/>
        <dsp:cNvSpPr/>
      </dsp:nvSpPr>
      <dsp:spPr>
        <a:xfrm rot="5400000">
          <a:off x="4023416" y="-1041957"/>
          <a:ext cx="2288025" cy="43961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/>
            <a:t>Экономия расходов  бюджета на содержание на 19,8 млн.руб.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оптимизация услуг по предоставлению полноценного горячего питания в 31 общеобразовательном учреждении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/>
            <a:t>увеличение охвата обучающихся, получающих горячее питание на 20%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/>
            <a:t>сокращение документооборота на закупку продуктов питания с 970 до 30 документов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повышение эффективности управления финансами, усиление контроля за деятельностью по организации питания.</a:t>
          </a:r>
          <a:endParaRPr lang="en-US" sz="1200" b="0" kern="1200" dirty="0"/>
        </a:p>
      </dsp:txBody>
      <dsp:txXfrm rot="5400000">
        <a:off x="4023416" y="-1041957"/>
        <a:ext cx="2288025" cy="4396149"/>
      </dsp:txXfrm>
    </dsp:sp>
    <dsp:sp modelId="{80AC225F-1F5F-44FA-BEF1-7947BA078991}">
      <dsp:nvSpPr>
        <dsp:cNvPr id="0" name=""/>
        <dsp:cNvSpPr/>
      </dsp:nvSpPr>
      <dsp:spPr>
        <a:xfrm>
          <a:off x="62039" y="2410"/>
          <a:ext cx="2648992" cy="2301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Проект 2018 года «Организация питания  образовательных учреждениях муниципальным бюджетным учреждением по обслуживанию и снабжению муниципальных учреждений Новокубанского района»</a:t>
          </a:r>
          <a:endParaRPr lang="ru-RU" sz="1400" kern="1200" dirty="0"/>
        </a:p>
      </dsp:txBody>
      <dsp:txXfrm>
        <a:off x="62039" y="2410"/>
        <a:ext cx="2648992" cy="2301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99A0-C1FA-4FF2-A98F-6DC8E75E9167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5266-3C58-4048-934B-F9ECA334D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0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17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83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89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53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76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9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29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3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7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95FB-49AA-46A1-BE44-A983C2F2BBC4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CFEC-76E8-4D1D-8935-15917BCFD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A993-DDD2-49BF-B169-2C2C70BBBD2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C3C1-DD62-4012-B0EC-9D57BB8DA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4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96336" cy="421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6413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Технологии бережливого производства в процессе организации горячего питания в образовательных организациях Новокубанского района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008527"/>
            <a:ext cx="4896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Докладчик: Шило Вера Николаевна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Директор муниципального бюджетного учреждения по обслуживанию и снабжению муниципальных учреждений Новокубанского района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2124744" y="6218728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г. Новокубанск, 2020 год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7383062"/>
              </p:ext>
            </p:extLst>
          </p:nvPr>
        </p:nvGraphicFramePr>
        <p:xfrm>
          <a:off x="2550668" y="3501009"/>
          <a:ext cx="4741908" cy="310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 descr="C:\Users\ECONOM4\Desktop\pishheblok_3.jpg">
            <a:extLst>
              <a:ext uri="{FF2B5EF4-FFF2-40B4-BE49-F238E27FC236}">
                <a16:creationId xmlns:a16="http://schemas.microsoft.com/office/drawing/2014/main" xmlns="" id="{A9C3F5DA-59C1-4680-82AD-96C5BE29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5698" b="5530"/>
          <a:stretch>
            <a:fillRect/>
          </a:stretch>
        </p:blipFill>
        <p:spPr bwMode="auto">
          <a:xfrm>
            <a:off x="4993039" y="679172"/>
            <a:ext cx="4016731" cy="2677820"/>
          </a:xfrm>
          <a:prstGeom prst="rect">
            <a:avLst/>
          </a:prstGeom>
          <a:noFill/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xmlns="" id="{EA101BC4-2874-4DA0-A678-61586BBE8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479699"/>
              </p:ext>
            </p:extLst>
          </p:nvPr>
        </p:nvGraphicFramePr>
        <p:xfrm>
          <a:off x="179714" y="701987"/>
          <a:ext cx="4741908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636">
                  <a:extLst>
                    <a:ext uri="{9D8B030D-6E8A-4147-A177-3AD203B41FA5}">
                      <a16:colId xmlns:a16="http://schemas.microsoft.com/office/drawing/2014/main" xmlns="" val="385192572"/>
                    </a:ext>
                  </a:extLst>
                </a:gridCol>
                <a:gridCol w="1580636">
                  <a:extLst>
                    <a:ext uri="{9D8B030D-6E8A-4147-A177-3AD203B41FA5}">
                      <a16:colId xmlns:a16="http://schemas.microsoft.com/office/drawing/2014/main" xmlns="" val="3186957616"/>
                    </a:ext>
                  </a:extLst>
                </a:gridCol>
                <a:gridCol w="1580636">
                  <a:extLst>
                    <a:ext uri="{9D8B030D-6E8A-4147-A177-3AD203B41FA5}">
                      <a16:colId xmlns:a16="http://schemas.microsoft.com/office/drawing/2014/main" xmlns="" val="402753013"/>
                    </a:ext>
                  </a:extLst>
                </a:gridCol>
              </a:tblGrid>
              <a:tr h="489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048608"/>
                  </a:ext>
                </a:extLst>
              </a:tr>
              <a:tr h="489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7-10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938365"/>
                  </a:ext>
                </a:extLst>
              </a:tr>
              <a:tr h="7647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11 и старше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641377"/>
                  </a:ext>
                </a:extLst>
              </a:tr>
              <a:tr h="489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944026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E7DA98A-10DC-4A53-8351-F6C16DE52AF6}"/>
              </a:ext>
            </a:extLst>
          </p:cNvPr>
          <p:cNvSpPr/>
          <p:nvPr/>
        </p:nvSpPr>
        <p:spPr>
          <a:xfrm>
            <a:off x="305187" y="332655"/>
            <a:ext cx="437619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Стоимость горячего 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9456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5837483"/>
              </p:ext>
            </p:extLst>
          </p:nvPr>
        </p:nvGraphicFramePr>
        <p:xfrm>
          <a:off x="899592" y="764705"/>
          <a:ext cx="7365504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7"/>
          <p:cNvSpPr>
            <a:spLocks/>
          </p:cNvSpPr>
          <p:nvPr/>
        </p:nvSpPr>
        <p:spPr bwMode="auto">
          <a:xfrm>
            <a:off x="179512" y="2780928"/>
            <a:ext cx="864096" cy="648072"/>
          </a:xfrm>
          <a:custGeom>
            <a:avLst/>
            <a:gdLst>
              <a:gd name="T0" fmla="*/ 0 w 4096"/>
              <a:gd name="T1" fmla="*/ 0 h 3510"/>
              <a:gd name="T2" fmla="*/ 22 w 4096"/>
              <a:gd name="T3" fmla="*/ 88 h 3510"/>
              <a:gd name="T4" fmla="*/ 50 w 4096"/>
              <a:gd name="T5" fmla="*/ 174 h 3510"/>
              <a:gd name="T6" fmla="*/ 82 w 4096"/>
              <a:gd name="T7" fmla="*/ 254 h 3510"/>
              <a:gd name="T8" fmla="*/ 120 w 4096"/>
              <a:gd name="T9" fmla="*/ 332 h 3510"/>
              <a:gd name="T10" fmla="*/ 160 w 4096"/>
              <a:gd name="T11" fmla="*/ 406 h 3510"/>
              <a:gd name="T12" fmla="*/ 206 w 4096"/>
              <a:gd name="T13" fmla="*/ 476 h 3510"/>
              <a:gd name="T14" fmla="*/ 254 w 4096"/>
              <a:gd name="T15" fmla="*/ 544 h 3510"/>
              <a:gd name="T16" fmla="*/ 364 w 4096"/>
              <a:gd name="T17" fmla="*/ 672 h 3510"/>
              <a:gd name="T18" fmla="*/ 486 w 4096"/>
              <a:gd name="T19" fmla="*/ 788 h 3510"/>
              <a:gd name="T20" fmla="*/ 618 w 4096"/>
              <a:gd name="T21" fmla="*/ 894 h 3510"/>
              <a:gd name="T22" fmla="*/ 762 w 4096"/>
              <a:gd name="T23" fmla="*/ 994 h 3510"/>
              <a:gd name="T24" fmla="*/ 836 w 4096"/>
              <a:gd name="T25" fmla="*/ 1040 h 3510"/>
              <a:gd name="T26" fmla="*/ 962 w 4096"/>
              <a:gd name="T27" fmla="*/ 1112 h 3510"/>
              <a:gd name="T28" fmla="*/ 1090 w 4096"/>
              <a:gd name="T29" fmla="*/ 1178 h 3510"/>
              <a:gd name="T30" fmla="*/ 1222 w 4096"/>
              <a:gd name="T31" fmla="*/ 1234 h 3510"/>
              <a:gd name="T32" fmla="*/ 1356 w 4096"/>
              <a:gd name="T33" fmla="*/ 1284 h 3510"/>
              <a:gd name="T34" fmla="*/ 1492 w 4096"/>
              <a:gd name="T35" fmla="*/ 1326 h 3510"/>
              <a:gd name="T36" fmla="*/ 1632 w 4096"/>
              <a:gd name="T37" fmla="*/ 1362 h 3510"/>
              <a:gd name="T38" fmla="*/ 1772 w 4096"/>
              <a:gd name="T39" fmla="*/ 1390 h 3510"/>
              <a:gd name="T40" fmla="*/ 1916 w 4096"/>
              <a:gd name="T41" fmla="*/ 1414 h 3510"/>
              <a:gd name="T42" fmla="*/ 1990 w 4096"/>
              <a:gd name="T43" fmla="*/ 1424 h 3510"/>
              <a:gd name="T44" fmla="*/ 2214 w 4096"/>
              <a:gd name="T45" fmla="*/ 1444 h 3510"/>
              <a:gd name="T46" fmla="*/ 2516 w 4096"/>
              <a:gd name="T47" fmla="*/ 1464 h 3510"/>
              <a:gd name="T48" fmla="*/ 2536 w 4096"/>
              <a:gd name="T49" fmla="*/ 1464 h 3510"/>
              <a:gd name="T50" fmla="*/ 2558 w 4096"/>
              <a:gd name="T51" fmla="*/ 1464 h 3510"/>
              <a:gd name="T52" fmla="*/ 2558 w 4096"/>
              <a:gd name="T53" fmla="*/ 442 h 3510"/>
              <a:gd name="T54" fmla="*/ 2592 w 4096"/>
              <a:gd name="T55" fmla="*/ 472 h 3510"/>
              <a:gd name="T56" fmla="*/ 4060 w 4096"/>
              <a:gd name="T57" fmla="*/ 1940 h 3510"/>
              <a:gd name="T58" fmla="*/ 4096 w 4096"/>
              <a:gd name="T59" fmla="*/ 1968 h 3510"/>
              <a:gd name="T60" fmla="*/ 4096 w 4096"/>
              <a:gd name="T61" fmla="*/ 1984 h 3510"/>
              <a:gd name="T62" fmla="*/ 4078 w 4096"/>
              <a:gd name="T63" fmla="*/ 1996 h 3510"/>
              <a:gd name="T64" fmla="*/ 4062 w 4096"/>
              <a:gd name="T65" fmla="*/ 2010 h 3510"/>
              <a:gd name="T66" fmla="*/ 2598 w 4096"/>
              <a:gd name="T67" fmla="*/ 3474 h 3510"/>
              <a:gd name="T68" fmla="*/ 2584 w 4096"/>
              <a:gd name="T69" fmla="*/ 3492 h 3510"/>
              <a:gd name="T70" fmla="*/ 2572 w 4096"/>
              <a:gd name="T71" fmla="*/ 3510 h 3510"/>
              <a:gd name="T72" fmla="*/ 2562 w 4096"/>
              <a:gd name="T73" fmla="*/ 3502 h 3510"/>
              <a:gd name="T74" fmla="*/ 2562 w 4096"/>
              <a:gd name="T75" fmla="*/ 2490 h 3510"/>
              <a:gd name="T76" fmla="*/ 2386 w 4096"/>
              <a:gd name="T77" fmla="*/ 2482 h 3510"/>
              <a:gd name="T78" fmla="*/ 2282 w 4096"/>
              <a:gd name="T79" fmla="*/ 2472 h 3510"/>
              <a:gd name="T80" fmla="*/ 2082 w 4096"/>
              <a:gd name="T81" fmla="*/ 2442 h 3510"/>
              <a:gd name="T82" fmla="*/ 1886 w 4096"/>
              <a:gd name="T83" fmla="*/ 2398 h 3510"/>
              <a:gd name="T84" fmla="*/ 1698 w 4096"/>
              <a:gd name="T85" fmla="*/ 2340 h 3510"/>
              <a:gd name="T86" fmla="*/ 1514 w 4096"/>
              <a:gd name="T87" fmla="*/ 2266 h 3510"/>
              <a:gd name="T88" fmla="*/ 1336 w 4096"/>
              <a:gd name="T89" fmla="*/ 2178 h 3510"/>
              <a:gd name="T90" fmla="*/ 1166 w 4096"/>
              <a:gd name="T91" fmla="*/ 2074 h 3510"/>
              <a:gd name="T92" fmla="*/ 1002 w 4096"/>
              <a:gd name="T93" fmla="*/ 1956 h 3510"/>
              <a:gd name="T94" fmla="*/ 920 w 4096"/>
              <a:gd name="T95" fmla="*/ 1892 h 3510"/>
              <a:gd name="T96" fmla="*/ 754 w 4096"/>
              <a:gd name="T97" fmla="*/ 1740 h 3510"/>
              <a:gd name="T98" fmla="*/ 602 w 4096"/>
              <a:gd name="T99" fmla="*/ 1576 h 3510"/>
              <a:gd name="T100" fmla="*/ 468 w 4096"/>
              <a:gd name="T101" fmla="*/ 1404 h 3510"/>
              <a:gd name="T102" fmla="*/ 406 w 4096"/>
              <a:gd name="T103" fmla="*/ 1314 h 3510"/>
              <a:gd name="T104" fmla="*/ 350 w 4096"/>
              <a:gd name="T105" fmla="*/ 1222 h 3510"/>
              <a:gd name="T106" fmla="*/ 296 w 4096"/>
              <a:gd name="T107" fmla="*/ 1128 h 3510"/>
              <a:gd name="T108" fmla="*/ 204 w 4096"/>
              <a:gd name="T109" fmla="*/ 930 h 3510"/>
              <a:gd name="T110" fmla="*/ 128 w 4096"/>
              <a:gd name="T111" fmla="*/ 724 h 3510"/>
              <a:gd name="T112" fmla="*/ 68 w 4096"/>
              <a:gd name="T113" fmla="*/ 508 h 3510"/>
              <a:gd name="T114" fmla="*/ 44 w 4096"/>
              <a:gd name="T115" fmla="*/ 396 h 3510"/>
              <a:gd name="T116" fmla="*/ 24 w 4096"/>
              <a:gd name="T117" fmla="*/ 256 h 3510"/>
              <a:gd name="T118" fmla="*/ 8 w 4096"/>
              <a:gd name="T119" fmla="*/ 114 h 3510"/>
              <a:gd name="T120" fmla="*/ 0 w 4096"/>
              <a:gd name="T121" fmla="*/ 72 h 3510"/>
              <a:gd name="T122" fmla="*/ 0 w 4096"/>
              <a:gd name="T123" fmla="*/ 0 h 3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96" h="3510">
                <a:moveTo>
                  <a:pt x="0" y="0"/>
                </a:moveTo>
                <a:lnTo>
                  <a:pt x="0" y="0"/>
                </a:lnTo>
                <a:lnTo>
                  <a:pt x="10" y="44"/>
                </a:lnTo>
                <a:lnTo>
                  <a:pt x="22" y="88"/>
                </a:lnTo>
                <a:lnTo>
                  <a:pt x="36" y="132"/>
                </a:lnTo>
                <a:lnTo>
                  <a:pt x="50" y="174"/>
                </a:lnTo>
                <a:lnTo>
                  <a:pt x="66" y="214"/>
                </a:lnTo>
                <a:lnTo>
                  <a:pt x="82" y="254"/>
                </a:lnTo>
                <a:lnTo>
                  <a:pt x="100" y="294"/>
                </a:lnTo>
                <a:lnTo>
                  <a:pt x="120" y="332"/>
                </a:lnTo>
                <a:lnTo>
                  <a:pt x="140" y="370"/>
                </a:lnTo>
                <a:lnTo>
                  <a:pt x="160" y="406"/>
                </a:lnTo>
                <a:lnTo>
                  <a:pt x="182" y="442"/>
                </a:lnTo>
                <a:lnTo>
                  <a:pt x="206" y="476"/>
                </a:lnTo>
                <a:lnTo>
                  <a:pt x="230" y="512"/>
                </a:lnTo>
                <a:lnTo>
                  <a:pt x="254" y="544"/>
                </a:lnTo>
                <a:lnTo>
                  <a:pt x="308" y="610"/>
                </a:lnTo>
                <a:lnTo>
                  <a:pt x="364" y="672"/>
                </a:lnTo>
                <a:lnTo>
                  <a:pt x="424" y="730"/>
                </a:lnTo>
                <a:lnTo>
                  <a:pt x="486" y="788"/>
                </a:lnTo>
                <a:lnTo>
                  <a:pt x="550" y="842"/>
                </a:lnTo>
                <a:lnTo>
                  <a:pt x="618" y="894"/>
                </a:lnTo>
                <a:lnTo>
                  <a:pt x="688" y="944"/>
                </a:lnTo>
                <a:lnTo>
                  <a:pt x="762" y="994"/>
                </a:lnTo>
                <a:lnTo>
                  <a:pt x="836" y="1040"/>
                </a:lnTo>
                <a:lnTo>
                  <a:pt x="836" y="1040"/>
                </a:lnTo>
                <a:lnTo>
                  <a:pt x="898" y="1078"/>
                </a:lnTo>
                <a:lnTo>
                  <a:pt x="962" y="1112"/>
                </a:lnTo>
                <a:lnTo>
                  <a:pt x="1026" y="1146"/>
                </a:lnTo>
                <a:lnTo>
                  <a:pt x="1090" y="1178"/>
                </a:lnTo>
                <a:lnTo>
                  <a:pt x="1156" y="1206"/>
                </a:lnTo>
                <a:lnTo>
                  <a:pt x="1222" y="1234"/>
                </a:lnTo>
                <a:lnTo>
                  <a:pt x="1288" y="1260"/>
                </a:lnTo>
                <a:lnTo>
                  <a:pt x="1356" y="1284"/>
                </a:lnTo>
                <a:lnTo>
                  <a:pt x="1424" y="1306"/>
                </a:lnTo>
                <a:lnTo>
                  <a:pt x="1492" y="1326"/>
                </a:lnTo>
                <a:lnTo>
                  <a:pt x="1562" y="1344"/>
                </a:lnTo>
                <a:lnTo>
                  <a:pt x="1632" y="1362"/>
                </a:lnTo>
                <a:lnTo>
                  <a:pt x="1702" y="1376"/>
                </a:lnTo>
                <a:lnTo>
                  <a:pt x="1772" y="1390"/>
                </a:lnTo>
                <a:lnTo>
                  <a:pt x="1844" y="1402"/>
                </a:lnTo>
                <a:lnTo>
                  <a:pt x="1916" y="1414"/>
                </a:lnTo>
                <a:lnTo>
                  <a:pt x="1916" y="1414"/>
                </a:lnTo>
                <a:lnTo>
                  <a:pt x="1990" y="1424"/>
                </a:lnTo>
                <a:lnTo>
                  <a:pt x="2064" y="1430"/>
                </a:lnTo>
                <a:lnTo>
                  <a:pt x="2214" y="1444"/>
                </a:lnTo>
                <a:lnTo>
                  <a:pt x="2366" y="1454"/>
                </a:lnTo>
                <a:lnTo>
                  <a:pt x="2516" y="1464"/>
                </a:lnTo>
                <a:lnTo>
                  <a:pt x="2516" y="1464"/>
                </a:lnTo>
                <a:lnTo>
                  <a:pt x="2536" y="1464"/>
                </a:lnTo>
                <a:lnTo>
                  <a:pt x="2558" y="1464"/>
                </a:lnTo>
                <a:lnTo>
                  <a:pt x="2558" y="1464"/>
                </a:lnTo>
                <a:lnTo>
                  <a:pt x="2558" y="442"/>
                </a:lnTo>
                <a:lnTo>
                  <a:pt x="2558" y="442"/>
                </a:lnTo>
                <a:lnTo>
                  <a:pt x="2592" y="472"/>
                </a:lnTo>
                <a:lnTo>
                  <a:pt x="2592" y="472"/>
                </a:lnTo>
                <a:lnTo>
                  <a:pt x="4060" y="1940"/>
                </a:lnTo>
                <a:lnTo>
                  <a:pt x="4060" y="1940"/>
                </a:lnTo>
                <a:lnTo>
                  <a:pt x="4078" y="1954"/>
                </a:lnTo>
                <a:lnTo>
                  <a:pt x="4096" y="1968"/>
                </a:lnTo>
                <a:lnTo>
                  <a:pt x="4096" y="1968"/>
                </a:lnTo>
                <a:lnTo>
                  <a:pt x="4096" y="1984"/>
                </a:lnTo>
                <a:lnTo>
                  <a:pt x="4096" y="1984"/>
                </a:lnTo>
                <a:lnTo>
                  <a:pt x="4078" y="1996"/>
                </a:lnTo>
                <a:lnTo>
                  <a:pt x="4062" y="2010"/>
                </a:lnTo>
                <a:lnTo>
                  <a:pt x="4062" y="2010"/>
                </a:lnTo>
                <a:lnTo>
                  <a:pt x="2598" y="3474"/>
                </a:lnTo>
                <a:lnTo>
                  <a:pt x="2598" y="3474"/>
                </a:lnTo>
                <a:lnTo>
                  <a:pt x="2592" y="3482"/>
                </a:lnTo>
                <a:lnTo>
                  <a:pt x="2584" y="3492"/>
                </a:lnTo>
                <a:lnTo>
                  <a:pt x="2572" y="3510"/>
                </a:lnTo>
                <a:lnTo>
                  <a:pt x="2572" y="3510"/>
                </a:lnTo>
                <a:lnTo>
                  <a:pt x="2562" y="3502"/>
                </a:lnTo>
                <a:lnTo>
                  <a:pt x="2562" y="3502"/>
                </a:lnTo>
                <a:lnTo>
                  <a:pt x="2562" y="2490"/>
                </a:lnTo>
                <a:lnTo>
                  <a:pt x="2562" y="2490"/>
                </a:lnTo>
                <a:lnTo>
                  <a:pt x="2472" y="2486"/>
                </a:lnTo>
                <a:lnTo>
                  <a:pt x="2386" y="2482"/>
                </a:lnTo>
                <a:lnTo>
                  <a:pt x="2386" y="2482"/>
                </a:lnTo>
                <a:lnTo>
                  <a:pt x="2282" y="2472"/>
                </a:lnTo>
                <a:lnTo>
                  <a:pt x="2182" y="2460"/>
                </a:lnTo>
                <a:lnTo>
                  <a:pt x="2082" y="2442"/>
                </a:lnTo>
                <a:lnTo>
                  <a:pt x="1984" y="2422"/>
                </a:lnTo>
                <a:lnTo>
                  <a:pt x="1886" y="2398"/>
                </a:lnTo>
                <a:lnTo>
                  <a:pt x="1792" y="2372"/>
                </a:lnTo>
                <a:lnTo>
                  <a:pt x="1698" y="2340"/>
                </a:lnTo>
                <a:lnTo>
                  <a:pt x="1604" y="2304"/>
                </a:lnTo>
                <a:lnTo>
                  <a:pt x="1514" y="2266"/>
                </a:lnTo>
                <a:lnTo>
                  <a:pt x="1424" y="2224"/>
                </a:lnTo>
                <a:lnTo>
                  <a:pt x="1336" y="2178"/>
                </a:lnTo>
                <a:lnTo>
                  <a:pt x="1250" y="2128"/>
                </a:lnTo>
                <a:lnTo>
                  <a:pt x="1166" y="2074"/>
                </a:lnTo>
                <a:lnTo>
                  <a:pt x="1082" y="2018"/>
                </a:lnTo>
                <a:lnTo>
                  <a:pt x="1002" y="1956"/>
                </a:lnTo>
                <a:lnTo>
                  <a:pt x="920" y="1892"/>
                </a:lnTo>
                <a:lnTo>
                  <a:pt x="920" y="1892"/>
                </a:lnTo>
                <a:lnTo>
                  <a:pt x="836" y="1816"/>
                </a:lnTo>
                <a:lnTo>
                  <a:pt x="754" y="1740"/>
                </a:lnTo>
                <a:lnTo>
                  <a:pt x="676" y="1660"/>
                </a:lnTo>
                <a:lnTo>
                  <a:pt x="602" y="1576"/>
                </a:lnTo>
                <a:lnTo>
                  <a:pt x="532" y="1492"/>
                </a:lnTo>
                <a:lnTo>
                  <a:pt x="468" y="1404"/>
                </a:lnTo>
                <a:lnTo>
                  <a:pt x="436" y="1360"/>
                </a:lnTo>
                <a:lnTo>
                  <a:pt x="406" y="1314"/>
                </a:lnTo>
                <a:lnTo>
                  <a:pt x="378" y="1268"/>
                </a:lnTo>
                <a:lnTo>
                  <a:pt x="350" y="1222"/>
                </a:lnTo>
                <a:lnTo>
                  <a:pt x="322" y="1174"/>
                </a:lnTo>
                <a:lnTo>
                  <a:pt x="296" y="1128"/>
                </a:lnTo>
                <a:lnTo>
                  <a:pt x="248" y="1030"/>
                </a:lnTo>
                <a:lnTo>
                  <a:pt x="204" y="930"/>
                </a:lnTo>
                <a:lnTo>
                  <a:pt x="164" y="828"/>
                </a:lnTo>
                <a:lnTo>
                  <a:pt x="128" y="724"/>
                </a:lnTo>
                <a:lnTo>
                  <a:pt x="96" y="616"/>
                </a:lnTo>
                <a:lnTo>
                  <a:pt x="68" y="508"/>
                </a:lnTo>
                <a:lnTo>
                  <a:pt x="44" y="396"/>
                </a:lnTo>
                <a:lnTo>
                  <a:pt x="44" y="396"/>
                </a:lnTo>
                <a:lnTo>
                  <a:pt x="32" y="326"/>
                </a:lnTo>
                <a:lnTo>
                  <a:pt x="24" y="256"/>
                </a:lnTo>
                <a:lnTo>
                  <a:pt x="8" y="114"/>
                </a:lnTo>
                <a:lnTo>
                  <a:pt x="8" y="114"/>
                </a:lnTo>
                <a:lnTo>
                  <a:pt x="0" y="72"/>
                </a:lnTo>
                <a:lnTo>
                  <a:pt x="0" y="7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795" y="1772816"/>
            <a:ext cx="2381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96838" y="116632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Проект «Оптимизация документооборота при организации горячего питания для обучающихся школ Новокубанского района»</a:t>
            </a:r>
          </a:p>
        </p:txBody>
      </p:sp>
      <p:grpSp>
        <p:nvGrpSpPr>
          <p:cNvPr id="10" name="Группа 45"/>
          <p:cNvGrpSpPr>
            <a:grpSpLocks noChangeAspect="1"/>
          </p:cNvGrpSpPr>
          <p:nvPr/>
        </p:nvGrpSpPr>
        <p:grpSpPr bwMode="auto">
          <a:xfrm>
            <a:off x="7288213" y="123825"/>
            <a:ext cx="928687" cy="587375"/>
            <a:chOff x="-266959" y="2252097"/>
            <a:chExt cx="5875213" cy="3711969"/>
          </a:xfrm>
        </p:grpSpPr>
        <p:sp>
          <p:nvSpPr>
            <p:cNvPr id="11" name="Полилиния 10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Трапеция 16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Трапеция 17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Трапеция 18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8077200" y="106363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34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Рисунок 5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913" y="149225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ECONOM4\Desktop\карточка комбинат с новыми датам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93074"/>
            <a:ext cx="3456384" cy="2432270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986904" y="3140968"/>
            <a:ext cx="2648992" cy="864096"/>
            <a:chOff x="62039" y="2410"/>
            <a:chExt cx="2648992" cy="230184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2039" y="2410"/>
              <a:ext cx="2648992" cy="23018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/>
                <a:t>Проект 2020 года с применением бережливых технологий </a:t>
              </a: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174406" y="114777"/>
              <a:ext cx="2424258" cy="207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23928" y="4237319"/>
            <a:ext cx="4396149" cy="2288025"/>
            <a:chOff x="2969354" y="12105"/>
            <a:chExt cx="4396149" cy="2288025"/>
          </a:xfrm>
        </p:grpSpPr>
        <p:sp>
          <p:nvSpPr>
            <p:cNvPr id="29" name="Прямоугольник с двумя скругленными соседними углами 28"/>
            <p:cNvSpPr/>
            <p:nvPr/>
          </p:nvSpPr>
          <p:spPr>
            <a:xfrm rot="5400000">
              <a:off x="4023416" y="-1041957"/>
              <a:ext cx="2288025" cy="4396149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969354" y="123797"/>
              <a:ext cx="4284457" cy="2064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b="0" kern="12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851920" y="4206567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Новокубанском районе – 31 школа, 477 классов, 9798 учеников.</a:t>
            </a:r>
          </a:p>
          <a:p>
            <a:endParaRPr lang="ru-RU" sz="1400" dirty="0"/>
          </a:p>
          <a:p>
            <a:r>
              <a:rPr lang="ru-RU" sz="1400" dirty="0"/>
              <a:t>Ежемесячно для организации питания подготавливалось около 17,9 тысяч документов: </a:t>
            </a:r>
          </a:p>
          <a:p>
            <a:endParaRPr lang="ru-RU" sz="1400" dirty="0"/>
          </a:p>
          <a:p>
            <a:r>
              <a:rPr lang="ru-RU" sz="1400" dirty="0"/>
              <a:t>9144 заявок </a:t>
            </a:r>
          </a:p>
          <a:p>
            <a:r>
              <a:rPr lang="ru-RU" sz="1400" dirty="0"/>
              <a:t>3348 меню-требований</a:t>
            </a:r>
          </a:p>
          <a:p>
            <a:r>
              <a:rPr lang="ru-RU" sz="1400" dirty="0"/>
              <a:t>1908 табелей учета питающихся </a:t>
            </a:r>
          </a:p>
          <a:p>
            <a:r>
              <a:rPr lang="ru-RU" sz="1400" dirty="0"/>
              <a:t>3549 </a:t>
            </a:r>
            <a:r>
              <a:rPr lang="ru-RU" sz="1400" dirty="0" err="1"/>
              <a:t>счет-фактур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5610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B5501-F0EB-43B4-8BA1-5B5506FE810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96838" y="82550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Результаты внедренных улучшений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3" y="123825"/>
            <a:ext cx="928687" cy="587375"/>
            <a:chOff x="-266959" y="2252097"/>
            <a:chExt cx="5875213" cy="3711969"/>
          </a:xfrm>
        </p:grpSpPr>
        <p:sp>
          <p:nvSpPr>
            <p:cNvPr id="7" name="Полилиния 6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Трапеция 7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Трапеция 13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Трапеция 14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8077200" y="106363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34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3" y="149225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ECONOM4\Desktop\Комбинат питания\вариант 20.04.2020\ФОТО\WhatsApp Image 2020-06-19 at 10.24.06.jpeg"/>
          <p:cNvPicPr>
            <a:picLocks noChangeAspect="1" noChangeArrowheads="1"/>
          </p:cNvPicPr>
          <p:nvPr/>
        </p:nvPicPr>
        <p:blipFill>
          <a:blip r:embed="rId3" cstate="print"/>
          <a:srcRect l="24986" r="17766"/>
          <a:stretch>
            <a:fillRect/>
          </a:stretch>
        </p:blipFill>
        <p:spPr bwMode="auto">
          <a:xfrm rot="16200000">
            <a:off x="887253" y="1281100"/>
            <a:ext cx="2088232" cy="3647728"/>
          </a:xfrm>
          <a:prstGeom prst="rect">
            <a:avLst/>
          </a:prstGeom>
          <a:noFill/>
        </p:spPr>
      </p:pic>
      <p:pic>
        <p:nvPicPr>
          <p:cNvPr id="33795" name="Picture 3" descr="C:\Users\ECONOM4\Desktop\Комбинат питания\вариант 20.04.2020\ФОТО\WhatsApp Image 2020-06-19 at 10.24.28.jpeg"/>
          <p:cNvPicPr>
            <a:picLocks noChangeAspect="1" noChangeArrowheads="1"/>
          </p:cNvPicPr>
          <p:nvPr/>
        </p:nvPicPr>
        <p:blipFill>
          <a:blip r:embed="rId4" cstate="print"/>
          <a:srcRect b="24341"/>
          <a:stretch>
            <a:fillRect/>
          </a:stretch>
        </p:blipFill>
        <p:spPr bwMode="auto">
          <a:xfrm>
            <a:off x="467544" y="4400600"/>
            <a:ext cx="2808312" cy="212474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504" y="7647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Ежедневно на заполнение и передачу рапортички классным руководителем тратилось  </a:t>
            </a:r>
            <a:r>
              <a:rPr lang="ru-RU" sz="16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минут и 1 лист бумаги.</a:t>
            </a:r>
          </a:p>
        </p:txBody>
      </p:sp>
      <p:pic>
        <p:nvPicPr>
          <p:cNvPr id="33796" name="Picture 4" descr="C:\Users\ECONOM4\Desktop\Комбинат питания\вариант 20.04.2020\ФОТО\WhatsApp Image 2020-06-19 at 10.25.00(2).jpeg"/>
          <p:cNvPicPr>
            <a:picLocks noChangeAspect="1" noChangeArrowheads="1"/>
          </p:cNvPicPr>
          <p:nvPr/>
        </p:nvPicPr>
        <p:blipFill>
          <a:blip r:embed="rId5" cstate="print"/>
          <a:srcRect r="30928"/>
          <a:stretch>
            <a:fillRect/>
          </a:stretch>
        </p:blipFill>
        <p:spPr bwMode="auto">
          <a:xfrm>
            <a:off x="3995936" y="1916832"/>
            <a:ext cx="4896544" cy="443066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716016" y="8367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заполнение электронной рапортички у классного руководителя уходит </a:t>
            </a:r>
            <a:r>
              <a:rPr lang="ru-RU" sz="16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 минуты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42056"/>
            <a:ext cx="4392488" cy="27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24128" y="764704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Сокращение объема бумажных документов </a:t>
            </a:r>
          </a:p>
          <a:p>
            <a:pPr algn="ctr"/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17,9 </a:t>
            </a:r>
            <a:r>
              <a:rPr lang="ru-RU" sz="12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тыс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документов в месяц до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8,8 </a:t>
            </a:r>
            <a:r>
              <a:rPr lang="ru-RU" sz="12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тыс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документов</a:t>
            </a:r>
            <a:endParaRPr lang="ru-RU" sz="12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96838" y="82550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Результаты внедренных улучшений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3" y="123825"/>
            <a:ext cx="928687" cy="587375"/>
            <a:chOff x="-266959" y="2252097"/>
            <a:chExt cx="5875213" cy="3711969"/>
          </a:xfrm>
        </p:grpSpPr>
        <p:sp>
          <p:nvSpPr>
            <p:cNvPr id="12" name="Полилиния 11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Трапеция 17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Трапеция 18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Трапеция 19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8077200" y="106363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34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" name="Рисунок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913" y="149225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-2556792" y="908720"/>
            <a:ext cx="223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РЕЗУЛЬТАТ для школ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6536" y="126876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РЕЗУЛЬТАТ для централизованной бухгалтерии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6664" y="3430741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Сокращение времени на разноску меню и табелей МКУ ЦБ МО  в системе 1С  с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часов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до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часа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в день</a:t>
            </a:r>
            <a:endParaRPr lang="ru-RU" sz="12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4" descr="C:\Users\ECONOM4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096726" cy="3024336"/>
          </a:xfrm>
          <a:prstGeom prst="rect">
            <a:avLst/>
          </a:prstGeom>
          <a:noFill/>
        </p:spPr>
      </p:pic>
      <p:pic>
        <p:nvPicPr>
          <p:cNvPr id="29" name="Picture 3" descr="C:\Users\ECONOM4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5526318" cy="303503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868144" y="25649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Сокращение времени на формирование табеля учета питающихся в школах  с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 часов 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минут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8144" y="173390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Сокращение времени на ежедневный процесс составления документов в школе с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345 минут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до </a:t>
            </a:r>
            <a:r>
              <a:rPr lang="ru-RU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17 минут </a:t>
            </a:r>
            <a:r>
              <a:rPr lang="ru-RU" sz="1200" b="1" dirty="0">
                <a:solidFill>
                  <a:srgbClr val="519A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день</a:t>
            </a:r>
            <a:endParaRPr lang="ru-RU" sz="12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96838" y="82550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Бережливый Новокубанский район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Группа 45"/>
          <p:cNvGrpSpPr>
            <a:grpSpLocks noChangeAspect="1"/>
          </p:cNvGrpSpPr>
          <p:nvPr/>
        </p:nvGrpSpPr>
        <p:grpSpPr bwMode="auto">
          <a:xfrm>
            <a:off x="7288213" y="123825"/>
            <a:ext cx="928687" cy="587375"/>
            <a:chOff x="-266959" y="2252097"/>
            <a:chExt cx="5875213" cy="3711969"/>
          </a:xfrm>
        </p:grpSpPr>
        <p:sp>
          <p:nvSpPr>
            <p:cNvPr id="6" name="Полилиния 5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Трапеция 13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4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8077200" y="106363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34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3" y="149225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1560" y="268162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302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ECONOM4</dc:creator>
  <cp:lastModifiedBy>Пользователь Windows</cp:lastModifiedBy>
  <cp:revision>532</cp:revision>
  <dcterms:created xsi:type="dcterms:W3CDTF">2019-10-21T11:20:22Z</dcterms:created>
  <dcterms:modified xsi:type="dcterms:W3CDTF">2020-08-29T17:20:42Z</dcterms:modified>
</cp:coreProperties>
</file>