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1" r:id="rId1"/>
  </p:sldMasterIdLst>
  <p:notesMasterIdLst>
    <p:notesMasterId r:id="rId33"/>
  </p:notesMasterIdLst>
  <p:sldIdLst>
    <p:sldId id="408" r:id="rId2"/>
    <p:sldId id="409" r:id="rId3"/>
    <p:sldId id="389" r:id="rId4"/>
    <p:sldId id="406" r:id="rId5"/>
    <p:sldId id="410" r:id="rId6"/>
    <p:sldId id="424" r:id="rId7"/>
    <p:sldId id="411" r:id="rId8"/>
    <p:sldId id="419" r:id="rId9"/>
    <p:sldId id="384" r:id="rId10"/>
    <p:sldId id="421" r:id="rId11"/>
    <p:sldId id="390" r:id="rId12"/>
    <p:sldId id="392" r:id="rId13"/>
    <p:sldId id="422" r:id="rId14"/>
    <p:sldId id="393" r:id="rId15"/>
    <p:sldId id="415" r:id="rId16"/>
    <p:sldId id="270" r:id="rId17"/>
    <p:sldId id="416" r:id="rId18"/>
    <p:sldId id="353" r:id="rId19"/>
    <p:sldId id="361" r:id="rId20"/>
    <p:sldId id="362" r:id="rId21"/>
    <p:sldId id="373" r:id="rId22"/>
    <p:sldId id="425" r:id="rId23"/>
    <p:sldId id="417" r:id="rId24"/>
    <p:sldId id="265" r:id="rId25"/>
    <p:sldId id="423" r:id="rId26"/>
    <p:sldId id="405" r:id="rId27"/>
    <p:sldId id="426" r:id="rId28"/>
    <p:sldId id="401" r:id="rId29"/>
    <p:sldId id="269" r:id="rId30"/>
    <p:sldId id="331" r:id="rId31"/>
    <p:sldId id="313" r:id="rId3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33CC"/>
    <a:srgbClr val="F4FECE"/>
    <a:srgbClr val="B21A3B"/>
    <a:srgbClr val="FFFF00"/>
    <a:srgbClr val="000000"/>
    <a:srgbClr val="F6FDC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306" autoAdjust="0"/>
    <p:restoredTop sz="94667" autoAdjust="0"/>
  </p:normalViewPr>
  <p:slideViewPr>
    <p:cSldViewPr>
      <p:cViewPr>
        <p:scale>
          <a:sx n="70" d="100"/>
          <a:sy n="70" d="100"/>
        </p:scale>
        <p:origin x="-1182" y="-83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205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ru-RU" altLang="ru-RU"/>
          </a:p>
        </p:txBody>
      </p:sp>
      <p:sp>
        <p:nvSpPr>
          <p:cNvPr id="3584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891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93788" y="933450"/>
            <a:ext cx="4465637" cy="33512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99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1863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B72C5CA2-AFBA-45B8-8932-0E260FC3672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54B9F-1F43-46AE-A1C5-0CD60403AB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84951-C820-46F3-AFFA-44E6C3358A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BBACB-371B-45DA-A99B-E7676BD1C3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3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eaLnBrk="1" hangingPunct="1">
              <a:defRPr/>
            </a:pPr>
            <a:endParaRPr lang="en-US"/>
          </a:p>
        </p:txBody>
      </p:sp>
      <p:sp>
        <p:nvSpPr>
          <p:cNvPr id="5" name="Равнобедренный треугольник 4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1B0B1-BC79-4A58-BB04-58B466F5DC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0778F9-CF47-412A-BF3C-44721C0617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9A53C1D4-6474-4126-B06E-7B501B0360D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5D03D-C1E9-494A-9F1F-3BDA671C94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E3F5E-F8D3-4C4B-883D-E0984DAB92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med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B213DCD0-C450-4B67-A7FD-1EE6FC64DB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/>
            </a:lvl1pPr>
          </a:lstStyle>
          <a:p>
            <a:pPr>
              <a:defRPr/>
            </a:pPr>
            <a:fld id="{D3592F9C-0F91-4B3B-AD08-55B41654C0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275FC3-A77D-4B11-89CB-11C0B6485C1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27" r:id="rId4"/>
    <p:sldLayoutId id="2147483735" r:id="rId5"/>
    <p:sldLayoutId id="2147483728" r:id="rId6"/>
    <p:sldLayoutId id="2147483729" r:id="rId7"/>
    <p:sldLayoutId id="2147483736" r:id="rId8"/>
    <p:sldLayoutId id="2147483737" r:id="rId9"/>
    <p:sldLayoutId id="2147483730" r:id="rId10"/>
    <p:sldLayoutId id="2147483731" r:id="rId11"/>
  </p:sldLayoutIdLst>
  <p:transition spd="med">
    <p:strips dir="ru"/>
  </p:transition>
  <p:timing>
    <p:tnLst>
      <p:par>
        <p:cTn id="1" dur="indefinite" restart="never" nodeType="tmRoot"/>
      </p:par>
    </p:tnLst>
  </p:timing>
  <p:txStyles>
    <p:titleStyle>
      <a:lvl1pPr marL="484188" indent="-484188" algn="l" rtl="0" eaLnBrk="0" fontAlgn="base" hangingPunct="0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FF5C9C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2pPr>
      <a:lvl3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3pPr>
      <a:lvl4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4pPr>
      <a:lvl5pPr marL="484188" indent="-484188" algn="l" rtl="0" eaLnBrk="0" fontAlgn="base" hangingPunct="0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FF5C9C"/>
          </a:solidFill>
          <a:latin typeface="Century Gothic" pitchFamily="34" charset="0"/>
        </a:defRPr>
      </a:lvl9pPr>
    </p:titleStyle>
    <p:bodyStyle>
      <a:lvl1pPr marL="447675" indent="-3825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eaLnBrk="0" fontAlgn="base" hangingPunct="0">
        <a:spcBef>
          <a:spcPct val="20000"/>
        </a:spcBef>
        <a:spcAft>
          <a:spcPct val="0"/>
        </a:spcAft>
        <a:buClr>
          <a:srgbClr val="FF90B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tcxk-rm.ru/" TargetMode="External"/><Relationship Id="rId4" Type="http://schemas.openxmlformats.org/officeDocument/2006/relationships/hyperlink" Target="https://byakin.nethouse.ru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2.siteapi.org/8231fa53f7c649f/docs/ev8qt4gphuokgo48g08gcgsswws0g0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s2.siteapi.org/8231fa53f7c649f/docs/9z7iwi26xo0swc08s4ocw0sw8s8ggs" TargetMode="External"/><Relationship Id="rId4" Type="http://schemas.openxmlformats.org/officeDocument/2006/relationships/hyperlink" Target="https://s2.siteapi.org/8231fa53f7c649f/docs/lokga7k55ts4sgk400s44w8c0o4ko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2.siteapi.org/8231fa53f7c649f/docs/b0k86w6d5lkcksoksgk0sk80ck8kk0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2.siteapi.org/8231fa53f7c649f/docs/b0k86w6d5lkcksoksgk0sk80ck8kk0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2.siteapi.org/8231fa53f7c649f/docs/b0k86w6d5lkcksoksgk0sk80ck8kk0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300788" cy="381635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altLang="ru-RU" sz="3600" b="1" i="1" dirty="0">
                <a:solidFill>
                  <a:srgbClr val="CC0000"/>
                </a:solidFill>
              </a:rPr>
              <a:t>Министерство образования</a:t>
            </a:r>
            <a:r>
              <a:rPr lang="ru-RU" altLang="ru-RU" sz="4400" b="1" i="1" dirty="0">
                <a:solidFill>
                  <a:srgbClr val="CC0000"/>
                </a:solidFill>
              </a:rPr>
              <a:t> РМ</a:t>
            </a:r>
            <a:br>
              <a:rPr lang="ru-RU" altLang="ru-RU" sz="4400" b="1" i="1" dirty="0">
                <a:solidFill>
                  <a:srgbClr val="CC0000"/>
                </a:solidFill>
              </a:rPr>
            </a:br>
            <a:r>
              <a:rPr lang="ru-RU" altLang="ru-RU" sz="4400" b="1" i="1" dirty="0">
                <a:solidFill>
                  <a:srgbClr val="CC0000"/>
                </a:solidFill>
              </a:rPr>
              <a:t>Портфолио</a:t>
            </a:r>
            <a:r>
              <a:rPr lang="ru-RU" altLang="ru-RU" sz="3600" b="1" i="1" dirty="0">
                <a:solidFill>
                  <a:srgbClr val="000099"/>
                </a:solidFill>
              </a:rPr>
              <a:t> </a:t>
            </a:r>
            <a:r>
              <a:rPr lang="ru-RU" altLang="ru-RU" sz="3200" b="1" i="1" dirty="0">
                <a:solidFill>
                  <a:srgbClr val="000099"/>
                </a:solidFill>
              </a:rPr>
              <a:t/>
            </a:r>
            <a:br>
              <a:rPr lang="ru-RU" altLang="ru-RU" sz="3200" b="1" i="1" dirty="0">
                <a:solidFill>
                  <a:srgbClr val="000099"/>
                </a:solidFill>
              </a:rPr>
            </a:br>
            <a:r>
              <a:rPr lang="ru-RU" altLang="ru-RU" b="1" i="1" dirty="0">
                <a:solidFill>
                  <a:srgbClr val="C00000"/>
                </a:solidFill>
              </a:rPr>
              <a:t/>
            </a:r>
            <a:br>
              <a:rPr lang="ru-RU" altLang="ru-RU" b="1" i="1" dirty="0">
                <a:solidFill>
                  <a:srgbClr val="C00000"/>
                </a:solidFill>
              </a:rPr>
            </a:br>
            <a:r>
              <a:rPr lang="ru-RU" altLang="ru-RU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Бякина</a:t>
            </a:r>
            <a:r>
              <a:rPr lang="ru-RU" altLang="ru-RU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Николая Николаевича,</a:t>
            </a:r>
            <a: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преподавателя </a:t>
            </a:r>
          </a:p>
          <a:p>
            <a:pPr algn="ctr">
              <a:defRPr/>
            </a:pPr>
            <a: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ГБПОУ РМ «</a:t>
            </a:r>
            <a:r>
              <a:rPr lang="ru-RU" altLang="ru-RU" sz="2000" b="1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Темниковский</a:t>
            </a:r>
            <a:r>
              <a:rPr lang="ru-RU" altLang="ru-RU" sz="20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сельскохозяйственный колледж»</a:t>
            </a:r>
            <a:r>
              <a:rPr lang="ru-RU" altLang="ru-RU" sz="2000" i="1" dirty="0">
                <a:solidFill>
                  <a:schemeClr val="bg1"/>
                </a:solidFill>
              </a:rPr>
              <a:t/>
            </a:r>
            <a:br>
              <a:rPr lang="ru-RU" altLang="ru-RU" sz="2000" i="1" dirty="0">
                <a:solidFill>
                  <a:schemeClr val="bg1"/>
                </a:solidFill>
              </a:rPr>
            </a:b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195" name="Прямоугольник 2"/>
          <p:cNvSpPr>
            <a:spLocks noChangeArrowheads="1"/>
          </p:cNvSpPr>
          <p:nvPr/>
        </p:nvSpPr>
        <p:spPr bwMode="auto">
          <a:xfrm>
            <a:off x="0" y="3933825"/>
            <a:ext cx="9144000" cy="292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b="1" dirty="0">
                <a:solidFill>
                  <a:srgbClr val="F4FECE"/>
                </a:solidFill>
                <a:latin typeface="Times New Roman" pitchFamily="18" charset="0"/>
              </a:rPr>
              <a:t>Дата рождения: 17.08.1993 г.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b="1" dirty="0">
                <a:solidFill>
                  <a:srgbClr val="F4FECE"/>
                </a:solidFill>
                <a:latin typeface="Times New Roman" pitchFamily="18" charset="0"/>
              </a:rPr>
              <a:t>Профессиональное образование: высшее, МГУ им. Н.П.Огарева. Географический факультет. Специальность: Картография и </a:t>
            </a:r>
            <a:r>
              <a:rPr lang="ru-RU" altLang="ru-RU" sz="2300" b="1" dirty="0" err="1">
                <a:solidFill>
                  <a:srgbClr val="F4FECE"/>
                </a:solidFill>
                <a:latin typeface="Times New Roman" pitchFamily="18" charset="0"/>
              </a:rPr>
              <a:t>геоинформатика</a:t>
            </a:r>
            <a:endParaRPr lang="ru-RU" altLang="ru-RU" sz="2300" b="1" dirty="0">
              <a:solidFill>
                <a:srgbClr val="F4FECE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b="1" dirty="0">
                <a:solidFill>
                  <a:srgbClr val="F4FECE"/>
                </a:solidFill>
                <a:latin typeface="Times New Roman" pitchFamily="18" charset="0"/>
              </a:rPr>
              <a:t>№ диплома:101318 0371695,  дата выдачи 6 августа 2015 года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b="1" dirty="0">
                <a:solidFill>
                  <a:srgbClr val="F4FECE"/>
                </a:solidFill>
                <a:latin typeface="Times New Roman" pitchFamily="18" charset="0"/>
              </a:rPr>
              <a:t>Стаж педагогической работы (по специальности): 5,5 лет</a:t>
            </a:r>
            <a:endParaRPr lang="ru-RU" altLang="ru-RU" sz="2300" b="1" dirty="0">
              <a:solidFill>
                <a:srgbClr val="F4FECE"/>
              </a:solidFill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b="1" dirty="0">
                <a:solidFill>
                  <a:srgbClr val="F4FECE"/>
                </a:solidFill>
                <a:latin typeface="Times New Roman" pitchFamily="18" charset="0"/>
              </a:rPr>
              <a:t>Общий трудовой стаж: </a:t>
            </a:r>
            <a:r>
              <a:rPr lang="ru-RU" altLang="ru-RU" sz="2300" b="1" dirty="0" smtClean="0">
                <a:solidFill>
                  <a:srgbClr val="F4FECE"/>
                </a:solidFill>
                <a:latin typeface="Times New Roman" pitchFamily="18" charset="0"/>
              </a:rPr>
              <a:t>7 лет</a:t>
            </a:r>
            <a:endParaRPr lang="ru-RU" altLang="ru-RU" sz="2300" b="1" dirty="0">
              <a:solidFill>
                <a:srgbClr val="F4FECE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b="1" dirty="0">
                <a:solidFill>
                  <a:srgbClr val="F4FECE"/>
                </a:solidFill>
                <a:latin typeface="Times New Roman" pitchFamily="18" charset="0"/>
              </a:rPr>
              <a:t>Наличие квалификационной категории: по соответствию занимаемой должности (№20 от 27.09.2023)</a:t>
            </a: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300" b="1" dirty="0">
                <a:solidFill>
                  <a:srgbClr val="F4FECE"/>
                </a:solidFill>
                <a:latin typeface="Times New Roman" pitchFamily="18" charset="0"/>
              </a:rPr>
              <a:t>Дата последней аттестации: 27.09.2023</a:t>
            </a:r>
          </a:p>
        </p:txBody>
      </p:sp>
      <p:pic>
        <p:nvPicPr>
          <p:cNvPr id="8196" name="Picture 2" descr="C:\Users\Packard\Desktop\IMG-20211230-WA00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7938" y="285750"/>
            <a:ext cx="2601912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33CC"/>
                </a:solidFill>
              </a:rPr>
              <a:t>Результаты </a:t>
            </a:r>
            <a:r>
              <a:rPr lang="ru-RU" sz="2000" b="1" dirty="0">
                <a:solidFill>
                  <a:srgbClr val="FF33CC"/>
                </a:solidFill>
              </a:rPr>
              <a:t>участия обучающихся в мероприятиях различных уровней по учебной деятельности профессиональной направленности: предметные олимпиады, конкурсы, научно-практические конференции</a:t>
            </a:r>
          </a:p>
        </p:txBody>
      </p:sp>
      <p:pic>
        <p:nvPicPr>
          <p:cNvPr id="3074" name="Picture 2" descr="C:\Documents and Settings\Администратор\Рабочий стол\Преподаватели\Бякин\Аттестация педагогов\Byak\Для аттестации\2019\атестация004 испр.jpg"/>
          <p:cNvPicPr>
            <a:picLocks noChangeAspect="1" noChangeArrowheads="1"/>
          </p:cNvPicPr>
          <p:nvPr/>
        </p:nvPicPr>
        <p:blipFill>
          <a:blip r:embed="rId2"/>
          <a:srcRect t="3125" r="7401" b="17187"/>
          <a:stretch>
            <a:fillRect/>
          </a:stretch>
        </p:blipFill>
        <p:spPr bwMode="auto">
          <a:xfrm>
            <a:off x="142844" y="1428712"/>
            <a:ext cx="4581875" cy="5429288"/>
          </a:xfrm>
          <a:prstGeom prst="rect">
            <a:avLst/>
          </a:prstGeom>
          <a:noFill/>
        </p:spPr>
      </p:pic>
      <p:pic>
        <p:nvPicPr>
          <p:cNvPr id="3075" name="Picture 3" descr="C:\Documents and Settings\Администратор\Рабочий стол\Преподаватели\Бякин\Аттестация педагогов\Byak\Для аттестации\2019\атестация005 испр.jpg"/>
          <p:cNvPicPr>
            <a:picLocks noChangeAspect="1" noChangeArrowheads="1"/>
          </p:cNvPicPr>
          <p:nvPr/>
        </p:nvPicPr>
        <p:blipFill>
          <a:blip r:embed="rId3"/>
          <a:srcRect r="7401" b="17187"/>
          <a:stretch>
            <a:fillRect/>
          </a:stretch>
        </p:blipFill>
        <p:spPr bwMode="auto">
          <a:xfrm>
            <a:off x="4786314" y="1428736"/>
            <a:ext cx="4292967" cy="528641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>
                <a:solidFill>
                  <a:srgbClr val="FFFF00"/>
                </a:solidFill>
              </a:rPr>
              <a:t>Республиканская олимпиада профессионального мастерства обучающихся профессиональных образовательных организаций Республики Мордовия по специальности «Землеустройство»</a:t>
            </a:r>
          </a:p>
        </p:txBody>
      </p:sp>
      <p:pic>
        <p:nvPicPr>
          <p:cNvPr id="18435" name="Picture 11" descr="C:\Users\Packard\Downloads\Мое\Фотки\2019\Олимпиада\IMG_20190228_103619.jpg"/>
          <p:cNvPicPr>
            <a:picLocks noChangeAspect="1" noChangeArrowheads="1"/>
          </p:cNvPicPr>
          <p:nvPr/>
        </p:nvPicPr>
        <p:blipFill>
          <a:blip r:embed="rId2"/>
          <a:srcRect l="12502" t="21877"/>
          <a:stretch>
            <a:fillRect/>
          </a:stretch>
        </p:blipFill>
        <p:spPr bwMode="auto">
          <a:xfrm>
            <a:off x="6443663" y="3643313"/>
            <a:ext cx="270033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2" descr="C:\Users\Packard\Downloads\Мое\Фотки\2019\Олимпиада\IMG_20190228_114019.jpg"/>
          <p:cNvPicPr>
            <a:picLocks noChangeAspect="1" noChangeArrowheads="1"/>
          </p:cNvPicPr>
          <p:nvPr/>
        </p:nvPicPr>
        <p:blipFill>
          <a:blip r:embed="rId3"/>
          <a:srcRect l="4025" t="38461" r="28726"/>
          <a:stretch>
            <a:fillRect/>
          </a:stretch>
        </p:blipFill>
        <p:spPr bwMode="auto">
          <a:xfrm>
            <a:off x="6334125" y="1643063"/>
            <a:ext cx="2809875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962525"/>
            <a:ext cx="2397125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71750" y="1714500"/>
            <a:ext cx="399891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857250"/>
            <a:ext cx="3214688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6925" y="4143375"/>
            <a:ext cx="32670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0" y="0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>
                <a:solidFill>
                  <a:srgbClr val="FFFF00"/>
                </a:solidFill>
              </a:rPr>
              <a:t>Республиканская олимпиада профессионального мастерства обучающихся профессиональных образовательных организаций Республики Мордовия по специальности «Земельно-иммущественные отношения»</a:t>
            </a:r>
          </a:p>
        </p:txBody>
      </p:sp>
      <p:pic>
        <p:nvPicPr>
          <p:cNvPr id="19460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74725"/>
            <a:ext cx="2000250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11" descr="C:\Users\Packard\Desktop\Безымянный.png"/>
          <p:cNvPicPr>
            <a:picLocks noChangeAspect="1" noChangeArrowheads="1"/>
          </p:cNvPicPr>
          <p:nvPr/>
        </p:nvPicPr>
        <p:blipFill>
          <a:blip r:embed="rId5"/>
          <a:srcRect l="8929" t="9846" r="6248"/>
          <a:stretch>
            <a:fillRect/>
          </a:stretch>
        </p:blipFill>
        <p:spPr bwMode="auto">
          <a:xfrm>
            <a:off x="1857375" y="928688"/>
            <a:ext cx="271462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11" descr="C:\Users\Packard\Desktop\Аттестация педагогов\Бякин\Олимпиада\Олимпиада Земельно-имущ и Землеустрйство\2021\Грамота 1 место (Богородицкая, балбеков).jpg"/>
          <p:cNvPicPr>
            <a:picLocks noChangeAspect="1" noChangeArrowheads="1"/>
          </p:cNvPicPr>
          <p:nvPr/>
        </p:nvPicPr>
        <p:blipFill>
          <a:blip r:embed="rId6"/>
          <a:srcRect b="5263"/>
          <a:stretch>
            <a:fillRect/>
          </a:stretch>
        </p:blipFill>
        <p:spPr bwMode="auto">
          <a:xfrm>
            <a:off x="4357688" y="1000125"/>
            <a:ext cx="28241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12" descr="C:\Users\Packard\Desktop\Аттестация педагогов\Бякин\Олимпиада\Олимпиада Земельно-имущ и Землеустрйство\2023\Благодарность 23.jpg"/>
          <p:cNvPicPr>
            <a:picLocks noChangeAspect="1" noChangeArrowheads="1"/>
          </p:cNvPicPr>
          <p:nvPr/>
        </p:nvPicPr>
        <p:blipFill>
          <a:blip r:embed="rId7"/>
          <a:srcRect l="3455" b="4585"/>
          <a:stretch>
            <a:fillRect/>
          </a:stretch>
        </p:blipFill>
        <p:spPr bwMode="auto">
          <a:xfrm>
            <a:off x="6780213" y="928688"/>
            <a:ext cx="2363787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3836988"/>
            <a:ext cx="2357438" cy="302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357563" y="4808538"/>
            <a:ext cx="2500312" cy="204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 smtClean="0">
                <a:solidFill>
                  <a:srgbClr val="FF33CC"/>
                </a:solidFill>
              </a:rPr>
              <a:t>Результаты участия обучающихся во внеурочной деятельности по преподаваемой дисциплине: конкурсы, конференции тематические, концерты, выставки, турниры, соревнования</a:t>
            </a:r>
            <a:endParaRPr lang="ru-RU" sz="2000" dirty="0">
              <a:solidFill>
                <a:srgbClr val="FF33CC"/>
              </a:solidFill>
            </a:endParaRPr>
          </a:p>
        </p:txBody>
      </p:sp>
      <p:pic>
        <p:nvPicPr>
          <p:cNvPr id="4098" name="Picture 2" descr="C:\Documents and Settings\Администратор\Рабочий стол\Преподаватели\Бякин\Аттестация педагогов\Byak\Для аттестации\2019\атестация006 испр.jpg"/>
          <p:cNvPicPr>
            <a:picLocks noChangeAspect="1" noChangeArrowheads="1"/>
          </p:cNvPicPr>
          <p:nvPr/>
        </p:nvPicPr>
        <p:blipFill>
          <a:blip r:embed="rId2"/>
          <a:srcRect l="3528" t="3125" r="4819" b="20937"/>
          <a:stretch>
            <a:fillRect/>
          </a:stretch>
        </p:blipFill>
        <p:spPr bwMode="auto">
          <a:xfrm>
            <a:off x="2143108" y="1071522"/>
            <a:ext cx="4857784" cy="554197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3655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8" descr="C:\Users\Packard\Desktop\Аттестация педагогов\Бякин\Олимпиада\Конкурсы\2020\Диплом Большаков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0"/>
            <a:ext cx="5210175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C:\Users\Packard\Desktop\Аттестация педагогов\Бякин\Олимпиада\Конкурсы\2021\МАКАЕВА АЛИНА ИВАНОВНА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7625" y="3470275"/>
            <a:ext cx="2428875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15063" y="3298825"/>
            <a:ext cx="2928937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3" descr="https://i.siteapi.org/GG04iWoiJZh06ykQI_h2JnN_AVU=/0x0:646x900/s2.siteapi.org/8231fa53f7c649f/img/p4ojlwbr63kgwkgoc40cos8go4wook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43063" y="3690938"/>
            <a:ext cx="22733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2"/>
          <p:cNvSpPr>
            <a:spLocks noChangeArrowheads="1"/>
          </p:cNvSpPr>
          <p:nvPr/>
        </p:nvSpPr>
        <p:spPr bwMode="auto">
          <a:xfrm>
            <a:off x="0" y="0"/>
            <a:ext cx="91440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chemeClr val="accent1"/>
                </a:solidFill>
              </a:rPr>
              <a:t>Наличие авторских программ, методических пособий , методических рекомендаций </a:t>
            </a:r>
          </a:p>
        </p:txBody>
      </p:sp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2"/>
          <a:srcRect l="11326"/>
          <a:stretch>
            <a:fillRect/>
          </a:stretch>
        </p:blipFill>
        <p:spPr bwMode="auto">
          <a:xfrm>
            <a:off x="0" y="1000108"/>
            <a:ext cx="2857520" cy="3228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190971"/>
            <a:ext cx="3141890" cy="2667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F:\Byak\грамота б023.jpg"/>
          <p:cNvPicPr>
            <a:picLocks noChangeAspect="1" noChangeArrowheads="1"/>
          </p:cNvPicPr>
          <p:nvPr/>
        </p:nvPicPr>
        <p:blipFill>
          <a:blip r:embed="rId4" cstate="print"/>
          <a:srcRect l="3801" t="1151" r="5907" b="2148"/>
          <a:stretch>
            <a:fillRect/>
          </a:stretch>
        </p:blipFill>
        <p:spPr bwMode="auto">
          <a:xfrm>
            <a:off x="2786050" y="1000108"/>
            <a:ext cx="2617692" cy="3857652"/>
          </a:xfrm>
          <a:prstGeom prst="rect">
            <a:avLst/>
          </a:prstGeom>
          <a:noFill/>
        </p:spPr>
      </p:pic>
      <p:pic>
        <p:nvPicPr>
          <p:cNvPr id="2051" name="Picture 3" descr="F:\Byak\грамота б024.jpg"/>
          <p:cNvPicPr>
            <a:picLocks noChangeAspect="1" noChangeArrowheads="1"/>
          </p:cNvPicPr>
          <p:nvPr/>
        </p:nvPicPr>
        <p:blipFill>
          <a:blip r:embed="rId5" cstate="print"/>
          <a:srcRect l="6416" t="3383" r="2674" b="38322"/>
          <a:stretch>
            <a:fillRect/>
          </a:stretch>
        </p:blipFill>
        <p:spPr bwMode="auto">
          <a:xfrm>
            <a:off x="3000364" y="4714860"/>
            <a:ext cx="2428892" cy="2143140"/>
          </a:xfrm>
          <a:prstGeom prst="rect">
            <a:avLst/>
          </a:prstGeom>
          <a:noFill/>
        </p:spPr>
      </p:pic>
      <p:pic>
        <p:nvPicPr>
          <p:cNvPr id="2053" name="Picture 5" descr="C:\Documents and Settings\Администратор\Мои документы\Загрузки\IMG_20231108_144036_364.jpg"/>
          <p:cNvPicPr>
            <a:picLocks noChangeAspect="1" noChangeArrowheads="1"/>
          </p:cNvPicPr>
          <p:nvPr/>
        </p:nvPicPr>
        <p:blipFill>
          <a:blip r:embed="rId6" cstate="print"/>
          <a:srcRect l="10694" r="8307" b="3115"/>
          <a:stretch>
            <a:fillRect/>
          </a:stretch>
        </p:blipFill>
        <p:spPr bwMode="auto">
          <a:xfrm>
            <a:off x="7253790" y="3843446"/>
            <a:ext cx="1890210" cy="3014554"/>
          </a:xfrm>
          <a:prstGeom prst="rect">
            <a:avLst/>
          </a:prstGeom>
          <a:noFill/>
        </p:spPr>
      </p:pic>
      <p:pic>
        <p:nvPicPr>
          <p:cNvPr id="10" name="Picture 4" descr="F:\Byak\грамота б025.jpg"/>
          <p:cNvPicPr>
            <a:picLocks noChangeAspect="1" noChangeArrowheads="1"/>
          </p:cNvPicPr>
          <p:nvPr/>
        </p:nvPicPr>
        <p:blipFill>
          <a:blip r:embed="rId7" cstate="print"/>
          <a:srcRect l="8859" t="2385" r="4182" b="4610"/>
          <a:stretch>
            <a:fillRect/>
          </a:stretch>
        </p:blipFill>
        <p:spPr bwMode="auto">
          <a:xfrm>
            <a:off x="5357818" y="3914215"/>
            <a:ext cx="2000264" cy="2943785"/>
          </a:xfrm>
          <a:prstGeom prst="rect">
            <a:avLst/>
          </a:prstGeom>
          <a:noFill/>
        </p:spPr>
      </p:pic>
      <p:pic>
        <p:nvPicPr>
          <p:cNvPr id="5122" name="Picture 2" descr="C:\Documents and Settings\Администратор\Рабочий стол\Преподаватели\Бякин\Аттестация педагогов\Byak\Для аттестации\2019\атестация007 испр.jpg"/>
          <p:cNvPicPr>
            <a:picLocks noChangeAspect="1" noChangeArrowheads="1"/>
          </p:cNvPicPr>
          <p:nvPr/>
        </p:nvPicPr>
        <p:blipFill>
          <a:blip r:embed="rId8"/>
          <a:srcRect l="7401" r="4819" b="35000"/>
          <a:stretch>
            <a:fillRect/>
          </a:stretch>
        </p:blipFill>
        <p:spPr bwMode="auto">
          <a:xfrm>
            <a:off x="5715008" y="928670"/>
            <a:ext cx="3000396" cy="3059211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981075"/>
          </a:xfrm>
        </p:spPr>
        <p:txBody>
          <a:bodyPr lIns="0" tIns="0" rIns="0" bIns="0"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FF33CC"/>
                </a:solidFill>
              </a:rPr>
              <a:t>Результаты работы в качестве куратора по основным направлениям деятельности</a:t>
            </a:r>
            <a:endParaRPr lang="ru-RU" sz="2400" dirty="0">
              <a:solidFill>
                <a:srgbClr val="FF33CC"/>
              </a:solidFill>
            </a:endParaRP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973117"/>
            <a:ext cx="4143372" cy="588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 descr="C:\Documents and Settings\Администратор\Рабочий стол\Преподаватели\Бякин\Аттестация педагогов\Byak\Для аттестации\2019\атестация008 испр.jpg"/>
          <p:cNvPicPr>
            <a:picLocks noChangeAspect="1" noChangeArrowheads="1"/>
          </p:cNvPicPr>
          <p:nvPr/>
        </p:nvPicPr>
        <p:blipFill>
          <a:blip r:embed="rId4"/>
          <a:srcRect l="7401" t="3125" r="6110" b="49062"/>
          <a:stretch>
            <a:fillRect/>
          </a:stretch>
        </p:blipFill>
        <p:spPr bwMode="auto">
          <a:xfrm>
            <a:off x="4572000" y="1785926"/>
            <a:ext cx="4214842" cy="32083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571500"/>
            <a:ext cx="4357688" cy="297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https://sun3.tele2-nn.userapi.com/s/v1/if1/k0Bd0Dn7PdZoxzwdcXTuugR5hkBieKEeSfR5uiivHGDl7UeAon3Oyy3Std_yz0mcXy40be7L.jpg?size=200x262&amp;quality=96&amp;crop=0,0,445,584&amp;ava=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3021013"/>
            <a:ext cx="2928937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2" descr="C:\Users\Packard\Downloads\Мое\Фотки\2018 год\Парк, посадка\IMG_20181019_11533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63" y="642938"/>
            <a:ext cx="1857375" cy="318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42938"/>
            <a:ext cx="2143125" cy="250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714625"/>
            <a:ext cx="21971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Прямоугольник 9"/>
          <p:cNvSpPr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chemeClr val="accent1"/>
                </a:solidFill>
              </a:rPr>
              <a:t>Фотоматериалы отражающий опыт работы</a:t>
            </a:r>
          </a:p>
        </p:txBody>
      </p:sp>
      <p:sp>
        <p:nvSpPr>
          <p:cNvPr id="24584" name="TextBox 10"/>
          <p:cNvSpPr txBox="1">
            <a:spLocks noChangeArrowheads="1"/>
          </p:cNvSpPr>
          <p:nvPr/>
        </p:nvSpPr>
        <p:spPr bwMode="auto">
          <a:xfrm>
            <a:off x="2214563" y="3857625"/>
            <a:ext cx="2214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>
                <a:solidFill>
                  <a:schemeClr val="accent1"/>
                </a:solidFill>
              </a:rPr>
              <a:t>Высадка парка с группой</a:t>
            </a:r>
          </a:p>
        </p:txBody>
      </p:sp>
      <p:pic>
        <p:nvPicPr>
          <p:cNvPr id="24585" name="Picture 2" descr="C:\Users\Packard\Downloads\Мое\Фотки\2021\Чистые игры\IMG_20210424_13224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7"/>
          <a:srcRect/>
          <a:stretch>
            <a:fillRect/>
          </a:stretch>
        </p:blipFill>
        <p:spPr>
          <a:xfrm>
            <a:off x="2286000" y="4429125"/>
            <a:ext cx="3657600" cy="2428875"/>
          </a:xfrm>
        </p:spPr>
      </p:pic>
      <p:sp>
        <p:nvSpPr>
          <p:cNvPr id="24586" name="TextBox 14"/>
          <p:cNvSpPr txBox="1">
            <a:spLocks noChangeArrowheads="1"/>
          </p:cNvSpPr>
          <p:nvPr/>
        </p:nvSpPr>
        <p:spPr bwMode="auto">
          <a:xfrm>
            <a:off x="0" y="5929313"/>
            <a:ext cx="22828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accent1"/>
                </a:solidFill>
              </a:rPr>
              <a:t>Участие в проекте</a:t>
            </a:r>
          </a:p>
          <a:p>
            <a:r>
              <a:rPr lang="ru-RU" b="1">
                <a:solidFill>
                  <a:schemeClr val="accent1"/>
                </a:solidFill>
              </a:rPr>
              <a:t> «Чистые игры»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Text Box 3"/>
          <p:cNvSpPr txBox="1">
            <a:spLocks noChangeArrowheads="1"/>
          </p:cNvSpPr>
          <p:nvPr/>
        </p:nvSpPr>
        <p:spPr bwMode="auto">
          <a:xfrm>
            <a:off x="5364163" y="1268413"/>
            <a:ext cx="34559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+mn-cs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755650" y="188913"/>
            <a:ext cx="79930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Физическое воспитание и здоровый образ жизни</a:t>
            </a:r>
          </a:p>
        </p:txBody>
      </p:sp>
      <p:pic>
        <p:nvPicPr>
          <p:cNvPr id="25604" name="Picture 8" descr="C:\Users\Packard\Downloads\Мое\Фотки\2018 год\Техникум День Здоровья\IMG_3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714375"/>
            <a:ext cx="485775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87913" y="714375"/>
            <a:ext cx="425608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5" y="3214688"/>
            <a:ext cx="47148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11" descr="C:\Users\Packard\Downloads\Мое\Фотки\2022\Лыжня России\IMG_20220212_115823.jpg"/>
          <p:cNvPicPr>
            <a:picLocks noChangeAspect="1" noChangeArrowheads="1"/>
          </p:cNvPicPr>
          <p:nvPr/>
        </p:nvPicPr>
        <p:blipFill>
          <a:blip r:embed="rId5"/>
          <a:srcRect l="27660" t="18616" r="17020"/>
          <a:stretch>
            <a:fillRect/>
          </a:stretch>
        </p:blipFill>
        <p:spPr bwMode="auto">
          <a:xfrm>
            <a:off x="0" y="3214688"/>
            <a:ext cx="1857375" cy="3643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0" y="3500438"/>
            <a:ext cx="2339975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4907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9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43375"/>
            <a:ext cx="5094288" cy="2481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1"/>
          <p:cNvSpPr txBox="1">
            <a:spLocks noChangeArrowheads="1"/>
          </p:cNvSpPr>
          <p:nvPr/>
        </p:nvSpPr>
        <p:spPr bwMode="auto">
          <a:xfrm>
            <a:off x="1071563" y="0"/>
            <a:ext cx="5616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sz="2800" b="1" i="1">
                <a:solidFill>
                  <a:srgbClr val="FF0000"/>
                </a:solidFill>
              </a:rPr>
              <a:t>Внеуадиторная работа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7938" y="3071813"/>
            <a:ext cx="2786062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Экологический десант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2875" y="3786188"/>
            <a:ext cx="3500438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b="1" dirty="0">
                <a:solidFill>
                  <a:srgbClr val="FF33CC"/>
                </a:solidFill>
              </a:rPr>
              <a:t>Выступаем…..</a:t>
            </a:r>
          </a:p>
        </p:txBody>
      </p:sp>
      <p:pic>
        <p:nvPicPr>
          <p:cNvPr id="2663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50" y="3706813"/>
            <a:ext cx="4572000" cy="2986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500063"/>
            <a:ext cx="4786313" cy="308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83338" y="0"/>
            <a:ext cx="2760662" cy="299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Бякин</a:t>
            </a:r>
            <a:r>
              <a:rPr lang="ru-RU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 Николай Николаевич</a:t>
            </a:r>
            <a:endParaRPr lang="ru-RU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9219" name="Содержимое 2"/>
          <p:cNvSpPr>
            <a:spLocks noGrp="1"/>
          </p:cNvSpPr>
          <p:nvPr>
            <p:ph sz="quarter" idx="1"/>
          </p:nvPr>
        </p:nvSpPr>
        <p:spPr>
          <a:xfrm>
            <a:off x="785813" y="1285875"/>
            <a:ext cx="4500562" cy="1000125"/>
          </a:xfrm>
        </p:spPr>
        <p:txBody>
          <a:bodyPr/>
          <a:lstStyle/>
          <a:p>
            <a:pPr algn="just" eaLnBrk="1" hangingPunct="1"/>
            <a:r>
              <a:rPr lang="ru-RU" sz="2000" b="1" dirty="0" smtClean="0"/>
              <a:t>Ссылки на социальные сети:</a:t>
            </a:r>
          </a:p>
          <a:p>
            <a:pPr algn="just" eaLnBrk="1" hangingPunct="1"/>
            <a:endParaRPr lang="en-US" sz="2000" b="1" dirty="0" smtClean="0"/>
          </a:p>
        </p:txBody>
      </p:sp>
      <p:pic>
        <p:nvPicPr>
          <p:cNvPr id="9221" name="Picture 3" descr="C:\Users\Packard\Desktop\a3b38136-1e82-4ece-88c9-2a9eefa768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785938"/>
            <a:ext cx="1776412" cy="177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1785938"/>
            <a:ext cx="17653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одержимое 2"/>
          <p:cNvSpPr txBox="1">
            <a:spLocks/>
          </p:cNvSpPr>
          <p:nvPr/>
        </p:nvSpPr>
        <p:spPr>
          <a:xfrm>
            <a:off x="571500" y="4071938"/>
            <a:ext cx="4500563" cy="50006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indent="-384048" algn="just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ru-RU" sz="2000" b="1" dirty="0">
                <a:solidFill>
                  <a:schemeClr val="tx1"/>
                </a:solidFill>
                <a:latin typeface="+mn-lt"/>
                <a:cs typeface="+mn-cs"/>
              </a:rPr>
              <a:t>Ссылка на личный сайт:</a:t>
            </a:r>
          </a:p>
          <a:p>
            <a:pPr marL="448056" indent="-384048" algn="just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7688" y="4071938"/>
            <a:ext cx="1325562" cy="400050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F4FECE"/>
                </a:solidFill>
                <a:hlinkClick r:id="rId4"/>
              </a:rPr>
              <a:t>перейти</a:t>
            </a:r>
            <a:endParaRPr lang="ru-RU" sz="2000" b="1" i="1" dirty="0">
              <a:solidFill>
                <a:srgbClr val="F4FECE"/>
              </a:solidFill>
            </a:endParaRP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>
          <a:xfrm>
            <a:off x="571500" y="4714875"/>
            <a:ext cx="5072063" cy="4191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48056" indent="-384048" algn="just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r>
              <a:rPr lang="ru-RU" sz="2000" b="1" dirty="0">
                <a:solidFill>
                  <a:schemeClr val="tx1"/>
                </a:solidFill>
                <a:latin typeface="+mn-lt"/>
                <a:cs typeface="+mn-cs"/>
              </a:rPr>
              <a:t>Ссылка на сайт учреждения:</a:t>
            </a:r>
          </a:p>
          <a:p>
            <a:pPr marL="448056" indent="-384048" algn="just" defTabSz="914400" eaLnBrk="1" fontAlgn="auto" hangingPunct="1"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Char char=""/>
              <a:defRPr/>
            </a:pPr>
            <a:endParaRPr lang="en-US" sz="2000" b="1" dirty="0">
              <a:solidFill>
                <a:schemeClr val="tx1"/>
              </a:solidFill>
              <a:latin typeface="+mn-lt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72066" y="4714884"/>
            <a:ext cx="1325562" cy="400050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i="1" dirty="0">
                <a:solidFill>
                  <a:srgbClr val="F4FECE"/>
                </a:solidFill>
                <a:hlinkClick r:id="rId5"/>
              </a:rPr>
              <a:t>перейти</a:t>
            </a:r>
            <a:endParaRPr lang="ru-RU" sz="2000" b="1" i="1" dirty="0">
              <a:solidFill>
                <a:srgbClr val="F4FECE"/>
              </a:solidFill>
            </a:endParaRPr>
          </a:p>
        </p:txBody>
      </p:sp>
      <p:pic>
        <p:nvPicPr>
          <p:cNvPr id="1026" name="Picture 2" descr="C:\Users\Packard\Downloads\Мое\Фотки\2022\корпоратив 8 марта\IMG_20220308_141458.jpg"/>
          <p:cNvPicPr>
            <a:picLocks noChangeAspect="1" noChangeArrowheads="1"/>
          </p:cNvPicPr>
          <p:nvPr/>
        </p:nvPicPr>
        <p:blipFill>
          <a:blip r:embed="rId6"/>
          <a:srcRect l="10598" t="7697" r="18750" b="37805"/>
          <a:stretch>
            <a:fillRect/>
          </a:stretch>
        </p:blipFill>
        <p:spPr bwMode="auto">
          <a:xfrm>
            <a:off x="6215074" y="1357298"/>
            <a:ext cx="2643238" cy="314327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357188" y="214313"/>
            <a:ext cx="792003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 dirty="0">
                <a:solidFill>
                  <a:schemeClr val="accent1"/>
                </a:solidFill>
              </a:rPr>
              <a:t>Учебная практика на землеустроительном отделении</a:t>
            </a:r>
          </a:p>
        </p:txBody>
      </p:sp>
      <p:pic>
        <p:nvPicPr>
          <p:cNvPr id="22531" name="Picture 4" descr="F:\DCIM\100SSCAM\SDC1116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058400" y="-7543800"/>
            <a:ext cx="480060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2" name="TextBox 10"/>
          <p:cNvSpPr txBox="1">
            <a:spLocks noChangeArrowheads="1"/>
          </p:cNvSpPr>
          <p:nvPr/>
        </p:nvSpPr>
        <p:spPr bwMode="auto">
          <a:xfrm>
            <a:off x="468313" y="4365625"/>
            <a:ext cx="2016125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solidFill>
                  <a:schemeClr val="accent1"/>
                </a:solidFill>
              </a:rPr>
              <a:t>На практике применяем новейшие электронные тахеометры фирмы </a:t>
            </a:r>
            <a:r>
              <a:rPr lang="en-US" altLang="ru-RU" sz="1400" b="1">
                <a:solidFill>
                  <a:schemeClr val="accent1"/>
                </a:solidFill>
              </a:rPr>
              <a:t>Nikon</a:t>
            </a:r>
            <a:r>
              <a:rPr lang="ru-RU" altLang="ru-RU" sz="1400" b="1">
                <a:solidFill>
                  <a:schemeClr val="accent1"/>
                </a:solidFill>
              </a:rPr>
              <a:t> и</a:t>
            </a:r>
            <a:r>
              <a:rPr lang="en-US" altLang="ru-RU" sz="1400" b="1">
                <a:solidFill>
                  <a:schemeClr val="accent1"/>
                </a:solidFill>
              </a:rPr>
              <a:t> Focus</a:t>
            </a:r>
            <a:r>
              <a:rPr lang="ru-RU" altLang="ru-RU" sz="1400" b="1">
                <a:solidFill>
                  <a:schemeClr val="accent1"/>
                </a:solidFill>
              </a:rPr>
              <a:t> …….</a:t>
            </a:r>
          </a:p>
        </p:txBody>
      </p:sp>
      <p:sp>
        <p:nvSpPr>
          <p:cNvPr id="22533" name="TextBox 11"/>
          <p:cNvSpPr txBox="1">
            <a:spLocks noChangeArrowheads="1"/>
          </p:cNvSpPr>
          <p:nvPr/>
        </p:nvSpPr>
        <p:spPr bwMode="auto">
          <a:xfrm>
            <a:off x="6643702" y="4929198"/>
            <a:ext cx="23050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dirty="0">
                <a:solidFill>
                  <a:schemeClr val="accent1"/>
                </a:solidFill>
              </a:rPr>
              <a:t>…..и составляем планово-картографический материал</a:t>
            </a:r>
          </a:p>
        </p:txBody>
      </p:sp>
      <p:sp>
        <p:nvSpPr>
          <p:cNvPr id="22534" name="TextBox 11"/>
          <p:cNvSpPr txBox="1">
            <a:spLocks noChangeArrowheads="1"/>
          </p:cNvSpPr>
          <p:nvPr/>
        </p:nvSpPr>
        <p:spPr bwMode="auto">
          <a:xfrm>
            <a:off x="428625" y="1428750"/>
            <a:ext cx="19288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</p:txBody>
      </p:sp>
      <p:pic>
        <p:nvPicPr>
          <p:cNvPr id="22535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59"/>
            <a:ext cx="2143136" cy="285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08" y="1285860"/>
            <a:ext cx="2353491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1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628" y="1000125"/>
            <a:ext cx="3990972" cy="338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86063" y="4000500"/>
            <a:ext cx="36909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142852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33CC"/>
                </a:solidFill>
              </a:rPr>
              <a:t>Наличие публикаций</a:t>
            </a:r>
            <a:endParaRPr lang="ru-RU" sz="2800" b="1" dirty="0">
              <a:solidFill>
                <a:srgbClr val="FF33CC"/>
              </a:solidFill>
            </a:endParaRPr>
          </a:p>
        </p:txBody>
      </p:sp>
      <p:pic>
        <p:nvPicPr>
          <p:cNvPr id="7170" name="Picture 2" descr="C:\Documents and Settings\Администратор\Рабочий стол\Преподаватели\Бякин\Аттестация педагогов\Byak\Для аттестации\2019\атестация009 испр.jpg"/>
          <p:cNvPicPr>
            <a:picLocks noChangeAspect="1" noChangeArrowheads="1"/>
          </p:cNvPicPr>
          <p:nvPr/>
        </p:nvPicPr>
        <p:blipFill>
          <a:blip r:embed="rId2"/>
          <a:srcRect t="2187" r="3528"/>
          <a:stretch>
            <a:fillRect/>
          </a:stretch>
        </p:blipFill>
        <p:spPr bwMode="auto">
          <a:xfrm>
            <a:off x="500034" y="714356"/>
            <a:ext cx="4195772" cy="5857613"/>
          </a:xfrm>
          <a:prstGeom prst="rect">
            <a:avLst/>
          </a:prstGeom>
          <a:noFill/>
        </p:spPr>
      </p:pic>
      <p:pic>
        <p:nvPicPr>
          <p:cNvPr id="7171" name="Picture 3" descr="C:\Documents and Settings\Администратор\Мои документы\Загрузки\Screenshot_20231116-1149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2040" y="0"/>
            <a:ext cx="425196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943976"/>
            <a:ext cx="4786314" cy="4914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TextBox 5"/>
          <p:cNvSpPr txBox="1">
            <a:spLocks noChangeArrowheads="1"/>
          </p:cNvSpPr>
          <p:nvPr/>
        </p:nvSpPr>
        <p:spPr bwMode="auto">
          <a:xfrm>
            <a:off x="0" y="785794"/>
            <a:ext cx="4786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dirty="0">
                <a:solidFill>
                  <a:srgbClr val="FF33CC"/>
                </a:solidFill>
              </a:rPr>
              <a:t>Российский уровень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4025662"/>
            <a:ext cx="4643438" cy="283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32760"/>
            <a:ext cx="4357686" cy="250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/>
          <a:srcRect b="13176"/>
          <a:stretch>
            <a:fillRect/>
          </a:stretch>
        </p:blipFill>
        <p:spPr bwMode="auto">
          <a:xfrm>
            <a:off x="4786314" y="2714620"/>
            <a:ext cx="4357686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Прямоугольник 9"/>
          <p:cNvSpPr/>
          <p:nvPr/>
        </p:nvSpPr>
        <p:spPr>
          <a:xfrm>
            <a:off x="0" y="142852"/>
            <a:ext cx="4572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FF33CC"/>
                </a:solidFill>
              </a:rPr>
              <a:t>Наличие публикаций</a:t>
            </a:r>
            <a:endParaRPr lang="ru-RU" sz="2800" b="1" dirty="0">
              <a:solidFill>
                <a:srgbClr val="FF33CC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4357688" y="0"/>
            <a:ext cx="4786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>
                <a:solidFill>
                  <a:srgbClr val="FF33CC"/>
                </a:solidFill>
              </a:rPr>
              <a:t>Республиканский уровень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259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00525" y="714375"/>
            <a:ext cx="4943475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/>
          <p:cNvPicPr>
            <a:picLocks noChangeAspect="1" noChangeArrowheads="1"/>
          </p:cNvPicPr>
          <p:nvPr/>
        </p:nvPicPr>
        <p:blipFill>
          <a:blip r:embed="rId4"/>
          <a:srcRect l="11201" t="3426" b="10274"/>
          <a:stretch>
            <a:fillRect/>
          </a:stretch>
        </p:blipFill>
        <p:spPr bwMode="auto">
          <a:xfrm>
            <a:off x="4500563" y="3857625"/>
            <a:ext cx="4643437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Rot="1" noChangeArrowheads="1"/>
          </p:cNvSpPr>
          <p:nvPr>
            <p:ph type="title"/>
          </p:nvPr>
        </p:nvSpPr>
        <p:spPr>
          <a:xfrm>
            <a:off x="0" y="142852"/>
            <a:ext cx="5715008" cy="928694"/>
          </a:xfrm>
        </p:spPr>
        <p:txBody>
          <a:bodyPr lIns="0" tIns="0" rIns="0" bIns="0">
            <a:noAutofit/>
          </a:bodyPr>
          <a:lstStyle/>
          <a:p>
            <a:pPr marL="484632" indent="0" algn="ctr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rgbClr val="FF33CC"/>
                </a:solidFill>
              </a:rPr>
              <a:t>Участие педагога в профессиональных конкурсах</a:t>
            </a:r>
          </a:p>
        </p:txBody>
      </p:sp>
      <p:pic>
        <p:nvPicPr>
          <p:cNvPr id="2050" name="Picture 2" descr="C:\Users\Packard\Documents\Bluetooth Folder\etycanhlwm8gks8ck880o440k800k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85860"/>
            <a:ext cx="3857620" cy="2732481"/>
          </a:xfrm>
          <a:prstGeom prst="rect">
            <a:avLst/>
          </a:prstGeom>
          <a:noFill/>
        </p:spPr>
      </p:pic>
      <p:pic>
        <p:nvPicPr>
          <p:cNvPr id="8194" name="Picture 2" descr="C:\Documents and Settings\Администратор\Рабочий стол\Преподаватели\Бякин\Аттестация педагогов\Byak\Для аттестации\2019\атестация010 испр.jpg"/>
          <p:cNvPicPr>
            <a:picLocks noChangeAspect="1" noChangeArrowheads="1"/>
          </p:cNvPicPr>
          <p:nvPr/>
        </p:nvPicPr>
        <p:blipFill>
          <a:blip r:embed="rId4"/>
          <a:srcRect l="7401" r="7401" b="42500"/>
          <a:stretch>
            <a:fillRect/>
          </a:stretch>
        </p:blipFill>
        <p:spPr bwMode="auto">
          <a:xfrm>
            <a:off x="5992193" y="0"/>
            <a:ext cx="3151807" cy="2928934"/>
          </a:xfrm>
          <a:prstGeom prst="rect">
            <a:avLst/>
          </a:prstGeom>
          <a:noFill/>
        </p:spPr>
      </p:pic>
      <p:pic>
        <p:nvPicPr>
          <p:cNvPr id="8" name="Picture 4" descr="C:\Users\Packard\Desktop\Информационная трансформаци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7514" y="2857496"/>
            <a:ext cx="2786486" cy="4000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2902454" y="3321216"/>
            <a:ext cx="4206198" cy="2867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 descr="C:\Users\Packard\Desktop\По группе\Бякин Н.Н\Безымянный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000500"/>
            <a:ext cx="41370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-798055" y="798055"/>
            <a:ext cx="5357827" cy="3761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2388574" y="754666"/>
            <a:ext cx="4995489" cy="3486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5466957" y="676679"/>
            <a:ext cx="4353721" cy="3000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89718" y="4286256"/>
            <a:ext cx="3654282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Rot="1" noChangeArrowheads="1"/>
          </p:cNvSpPr>
          <p:nvPr/>
        </p:nvSpPr>
        <p:spPr>
          <a:xfrm>
            <a:off x="3000364" y="428604"/>
            <a:ext cx="2928957" cy="1214446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kern="0" dirty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Награды и </a:t>
            </a:r>
            <a:endParaRPr lang="ru-RU" sz="3200" b="1" kern="0" dirty="0" smtClean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  <a:p>
            <a:pPr algn="ctr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kern="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поощрения  </a:t>
            </a:r>
            <a:endParaRPr lang="ru-RU" sz="3200" b="1" kern="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D:\Byak\грамота б0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643174" cy="3637064"/>
          </a:xfrm>
          <a:prstGeom prst="rect">
            <a:avLst/>
          </a:prstGeom>
          <a:noFill/>
        </p:spPr>
      </p:pic>
      <p:pic>
        <p:nvPicPr>
          <p:cNvPr id="1028" name="Picture 4" descr="D:\Byak\грамота б022.jpg"/>
          <p:cNvPicPr>
            <a:picLocks noChangeAspect="1" noChangeArrowheads="1"/>
          </p:cNvPicPr>
          <p:nvPr/>
        </p:nvPicPr>
        <p:blipFill>
          <a:blip r:embed="rId4" cstate="print"/>
          <a:srcRect t="3226" r="4566"/>
          <a:stretch>
            <a:fillRect/>
          </a:stretch>
        </p:blipFill>
        <p:spPr bwMode="auto">
          <a:xfrm>
            <a:off x="6072166" y="0"/>
            <a:ext cx="3071834" cy="4286256"/>
          </a:xfrm>
          <a:prstGeom prst="rect">
            <a:avLst/>
          </a:prstGeom>
          <a:noFill/>
        </p:spPr>
      </p:pic>
      <p:pic>
        <p:nvPicPr>
          <p:cNvPr id="1029" name="Picture 5" descr="C:\Users\Packard\Desktop\По группе\Бякин Н.Н\КОНКУРСЫ\УЧЕБНЫЙ ГОД 2020-21\Бякин Н.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571876"/>
            <a:ext cx="2323463" cy="3286124"/>
          </a:xfrm>
          <a:prstGeom prst="rect">
            <a:avLst/>
          </a:prstGeom>
          <a:noFill/>
        </p:spPr>
      </p:pic>
      <p:pic>
        <p:nvPicPr>
          <p:cNvPr id="7" name="Picture 3" descr="D:\Byak\грамота б021.jpg"/>
          <p:cNvPicPr>
            <a:picLocks noChangeAspect="1" noChangeArrowheads="1"/>
          </p:cNvPicPr>
          <p:nvPr/>
        </p:nvPicPr>
        <p:blipFill>
          <a:blip r:embed="rId6" cstate="print"/>
          <a:srcRect l="3125" t="1232" r="3125"/>
          <a:stretch>
            <a:fillRect/>
          </a:stretch>
        </p:blipFill>
        <p:spPr bwMode="auto">
          <a:xfrm>
            <a:off x="2143108" y="1928802"/>
            <a:ext cx="3400224" cy="4929198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7095" y="4163525"/>
            <a:ext cx="1966905" cy="269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6" descr="C:\Users\Packard\Documents\Bluetooth Folder\IMG_20231108_105916_299@190503346.jpg"/>
          <p:cNvPicPr>
            <a:picLocks noChangeAspect="1" noChangeArrowheads="1"/>
          </p:cNvPicPr>
          <p:nvPr/>
        </p:nvPicPr>
        <p:blipFill>
          <a:blip r:embed="rId8" cstate="print"/>
          <a:srcRect l="5926"/>
          <a:stretch>
            <a:fillRect/>
          </a:stretch>
        </p:blipFill>
        <p:spPr bwMode="auto">
          <a:xfrm>
            <a:off x="5072066" y="3643314"/>
            <a:ext cx="2268139" cy="321468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986243"/>
            <a:ext cx="4286249" cy="5871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1"/>
          <p:cNvSpPr txBox="1">
            <a:spLocks noRot="1" noChangeArrowheads="1"/>
          </p:cNvSpPr>
          <p:nvPr/>
        </p:nvSpPr>
        <p:spPr>
          <a:xfrm>
            <a:off x="4857752" y="285728"/>
            <a:ext cx="4500594" cy="1214446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kern="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Республиканские</a:t>
            </a:r>
            <a:endParaRPr lang="ru-RU" sz="3200" b="1" kern="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Rectangle 1"/>
          <p:cNvSpPr txBox="1">
            <a:spLocks noRot="1" noChangeArrowheads="1"/>
          </p:cNvSpPr>
          <p:nvPr/>
        </p:nvSpPr>
        <p:spPr>
          <a:xfrm>
            <a:off x="0" y="214290"/>
            <a:ext cx="4500594" cy="1214446"/>
          </a:xfrm>
          <a:prstGeom prst="rect">
            <a:avLst/>
          </a:prstGeom>
        </p:spPr>
        <p:txBody>
          <a:bodyPr lIns="0" tIns="0" rIns="0" bIns="0"/>
          <a:lstStyle/>
          <a:p>
            <a:pPr algn="ctr" defTabSz="914400" eaLnBrk="1" hangingPunct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200" b="1" kern="0" dirty="0" smtClean="0">
                <a:solidFill>
                  <a:srgbClr val="FF33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rPr>
              <a:t>Муниципальные</a:t>
            </a:r>
            <a:endParaRPr lang="ru-RU" sz="3200" b="1" kern="0" dirty="0">
              <a:solidFill>
                <a:srgbClr val="FF33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Documents and Settings\Администратор\Рабочий стол\Преподаватели\Бякин\атестация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3430"/>
            <a:ext cx="4429124" cy="6094569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Прямоугольник 1"/>
          <p:cNvSpPr>
            <a:spLocks noChangeArrowheads="1"/>
          </p:cNvSpPr>
          <p:nvPr/>
        </p:nvSpPr>
        <p:spPr bwMode="auto">
          <a:xfrm>
            <a:off x="2339975" y="115888"/>
            <a:ext cx="425860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sz="2400" b="1" dirty="0" smtClean="0">
                <a:solidFill>
                  <a:srgbClr val="FF33CC"/>
                </a:solidFill>
              </a:rPr>
              <a:t>Экспертная </a:t>
            </a:r>
            <a:r>
              <a:rPr lang="ru-RU" altLang="ru-RU" sz="2400" b="1" dirty="0">
                <a:solidFill>
                  <a:srgbClr val="FF33CC"/>
                </a:solidFill>
              </a:rPr>
              <a:t>деятельность </a:t>
            </a:r>
            <a:endParaRPr lang="ru-RU" altLang="ru-RU" sz="2400" dirty="0">
              <a:solidFill>
                <a:srgbClr val="FF33CC"/>
              </a:solidFill>
            </a:endParaRPr>
          </a:p>
        </p:txBody>
      </p:sp>
      <p:pic>
        <p:nvPicPr>
          <p:cNvPr id="9218" name="Picture 2" descr="C:\Documents and Settings\Администратор\Рабочий стол\Преподаватели\Бякин\Аттестация педагогов\Для аттестации\2019\атестация017.jpg"/>
          <p:cNvPicPr>
            <a:picLocks noChangeAspect="1" noChangeArrowheads="1"/>
          </p:cNvPicPr>
          <p:nvPr/>
        </p:nvPicPr>
        <p:blipFill>
          <a:blip r:embed="rId2"/>
          <a:srcRect l="8386" r="6211" b="36855"/>
          <a:stretch>
            <a:fillRect/>
          </a:stretch>
        </p:blipFill>
        <p:spPr bwMode="auto">
          <a:xfrm>
            <a:off x="357158" y="2143116"/>
            <a:ext cx="3929058" cy="3998371"/>
          </a:xfrm>
          <a:prstGeom prst="rect">
            <a:avLst/>
          </a:prstGeom>
          <a:noFill/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1000108"/>
            <a:ext cx="50577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Grp="1" noRot="1" noChangeArrowheads="1"/>
          </p:cNvSpPr>
          <p:nvPr>
            <p:ph type="title"/>
          </p:nvPr>
        </p:nvSpPr>
        <p:spPr>
          <a:xfrm>
            <a:off x="714348" y="0"/>
            <a:ext cx="7739063" cy="1228725"/>
          </a:xfrm>
        </p:spPr>
        <p:txBody>
          <a:bodyPr lIns="0" tIns="0" rIns="0" bIns="0"/>
          <a:lstStyle/>
          <a:p>
            <a:pPr marL="484632" indent="0" eaLnBrk="1" fontAlgn="auto" hangingPunct="1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2800" b="1" dirty="0" smtClean="0">
                <a:solidFill>
                  <a:srgbClr val="FF33CC"/>
                </a:solidFill>
              </a:rPr>
              <a:t>Общественно-педагогическая  активность педагога 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14422"/>
            <a:ext cx="5072066" cy="352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86182" y="3261954"/>
            <a:ext cx="5357818" cy="3596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6" descr="https://s2.siteapi.org/8231fa53f7c649f/docs/ev8qt4gphuokgo48g08gcgsswws0g0"/>
          <p:cNvPicPr>
            <a:picLocks noChangeAspect="1" noChangeArrowheads="1"/>
          </p:cNvPicPr>
          <p:nvPr/>
        </p:nvPicPr>
        <p:blipFill>
          <a:blip r:embed="rId2"/>
          <a:srcRect l="2586" r="2586" b="6284"/>
          <a:stretch>
            <a:fillRect/>
          </a:stretch>
        </p:blipFill>
        <p:spPr bwMode="auto">
          <a:xfrm>
            <a:off x="214313" y="0"/>
            <a:ext cx="8572500" cy="615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0" y="6073775"/>
            <a:ext cx="9144000" cy="784225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500" b="1" dirty="0">
                <a:hlinkClick r:id="rId3"/>
              </a:rPr>
              <a:t>ООО "Результат" г. Саранск. </a:t>
            </a:r>
            <a:r>
              <a:rPr lang="ru-RU" sz="1500" dirty="0">
                <a:hlinkClick r:id="rId3"/>
              </a:rPr>
              <a:t>Год окончания: 2018</a:t>
            </a:r>
          </a:p>
          <a:p>
            <a:pPr algn="just">
              <a:defRPr/>
            </a:pPr>
            <a:r>
              <a:rPr lang="ru-RU" sz="1500" dirty="0">
                <a:hlinkClick r:id="rId3"/>
              </a:rPr>
              <a:t>Название курса: Педагогика профессионального обучения, профессионального образования и дополнительного профессионального образования. Количество часов: 552</a:t>
            </a:r>
            <a:endParaRPr lang="en-US" sz="1500" dirty="0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374063" cy="823913"/>
          </a:xfrm>
        </p:spPr>
        <p:txBody>
          <a:bodyPr>
            <a:normAutofit fontScale="90000"/>
          </a:bodyPr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FF33CC"/>
                </a:solidFill>
              </a:rPr>
              <a:t>Опыт работы педагога обобщен и представлен:</a:t>
            </a:r>
            <a:r>
              <a:rPr lang="ru-RU" sz="3600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/>
            </a:r>
            <a:br>
              <a:rPr lang="ru-RU" sz="3600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</a:br>
            <a:endParaRPr lang="ru-RU" sz="3600" b="1" dirty="0" smtClean="0">
              <a:solidFill>
                <a:srgbClr val="FF33CC"/>
              </a:solidFill>
            </a:endParaRPr>
          </a:p>
        </p:txBody>
      </p:sp>
      <p:sp>
        <p:nvSpPr>
          <p:cNvPr id="33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03250" y="1142984"/>
            <a:ext cx="8540750" cy="5543550"/>
          </a:xfrm>
        </p:spPr>
        <p:txBody>
          <a:bodyPr/>
          <a:lstStyle/>
          <a:p>
            <a:pPr eaLnBrk="1" hangingPunct="1">
              <a:lnSpc>
                <a:spcPct val="95000"/>
              </a:lnSpc>
              <a:buClr>
                <a:srgbClr val="000099"/>
              </a:buCl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33CC"/>
                </a:solidFill>
              </a:rPr>
              <a:t>на сайте </a:t>
            </a:r>
            <a:r>
              <a:rPr lang="en-US" sz="2000" b="1" dirty="0" smtClean="0">
                <a:solidFill>
                  <a:srgbClr val="FF33CC"/>
                </a:solidFill>
              </a:rPr>
              <a:t>tcxk-rm.ru</a:t>
            </a:r>
            <a:endParaRPr lang="ru-RU" sz="2000" b="1" dirty="0" smtClean="0">
              <a:solidFill>
                <a:srgbClr val="FF33CC"/>
              </a:solidFill>
            </a:endParaRPr>
          </a:p>
          <a:p>
            <a:pPr eaLnBrk="1" hangingPunct="1">
              <a:lnSpc>
                <a:spcPct val="95000"/>
              </a:lnSpc>
              <a:buClr>
                <a:srgbClr val="000099"/>
              </a:buClr>
              <a:buFont typeface="Wingdings" pitchFamily="2" charset="2"/>
              <a:buChar char="v"/>
            </a:pPr>
            <a:endParaRPr lang="ru-RU" sz="2000" b="1" dirty="0" smtClean="0">
              <a:solidFill>
                <a:srgbClr val="FF33CC"/>
              </a:solidFill>
            </a:endParaRPr>
          </a:p>
          <a:p>
            <a:pPr eaLnBrk="1" hangingPunct="1">
              <a:lnSpc>
                <a:spcPct val="95000"/>
              </a:lnSpc>
              <a:buClr>
                <a:srgbClr val="000099"/>
              </a:buCl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33CC"/>
                </a:solidFill>
              </a:rPr>
              <a:t>На сайте </a:t>
            </a:r>
            <a:r>
              <a:rPr lang="en-US" sz="2000" b="1" dirty="0" smtClean="0">
                <a:solidFill>
                  <a:srgbClr val="FF33CC"/>
                </a:solidFill>
              </a:rPr>
              <a:t>http</a:t>
            </a:r>
            <a:r>
              <a:rPr lang="ru-RU" sz="2000" b="1" dirty="0" smtClean="0">
                <a:solidFill>
                  <a:srgbClr val="FF33CC"/>
                </a:solidFill>
              </a:rPr>
              <a:t>://</a:t>
            </a:r>
            <a:r>
              <a:rPr lang="en-US" sz="2000" b="1" dirty="0" err="1" smtClean="0">
                <a:solidFill>
                  <a:srgbClr val="FF33CC"/>
                </a:solidFill>
              </a:rPr>
              <a:t>pedsite</a:t>
            </a:r>
            <a:endParaRPr lang="ru-RU" sz="2000" b="1" dirty="0" smtClean="0">
              <a:solidFill>
                <a:srgbClr val="FF33CC"/>
              </a:solidFill>
            </a:endParaRPr>
          </a:p>
          <a:p>
            <a:pPr eaLnBrk="1" hangingPunct="1">
              <a:lnSpc>
                <a:spcPct val="95000"/>
              </a:lnSpc>
              <a:buClr>
                <a:srgbClr val="000099"/>
              </a:buClr>
              <a:buFont typeface="Wingdings" pitchFamily="2" charset="2"/>
              <a:buChar char="v"/>
            </a:pPr>
            <a:endParaRPr lang="ru-RU" sz="2000" b="1" dirty="0" smtClean="0">
              <a:solidFill>
                <a:srgbClr val="FF33CC"/>
              </a:solidFill>
            </a:endParaRPr>
          </a:p>
          <a:p>
            <a:pPr eaLnBrk="1" hangingPunct="1">
              <a:lnSpc>
                <a:spcPct val="95000"/>
              </a:lnSpc>
              <a:buClr>
                <a:srgbClr val="000099"/>
              </a:buCl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33CC"/>
                </a:solidFill>
              </a:rPr>
              <a:t>в методическом кабинете  ГБПОУ РМ «</a:t>
            </a:r>
            <a:r>
              <a:rPr lang="ru-RU" sz="2000" b="1" dirty="0" err="1" smtClean="0">
                <a:solidFill>
                  <a:srgbClr val="FF33CC"/>
                </a:solidFill>
              </a:rPr>
              <a:t>Темниковский</a:t>
            </a:r>
            <a:r>
              <a:rPr lang="ru-RU" sz="2000" b="1" dirty="0" smtClean="0">
                <a:solidFill>
                  <a:srgbClr val="FF33CC"/>
                </a:solidFill>
              </a:rPr>
              <a:t> сельскохозяйственный колледж»;</a:t>
            </a:r>
          </a:p>
          <a:p>
            <a:pPr eaLnBrk="1" hangingPunct="1">
              <a:lnSpc>
                <a:spcPct val="95000"/>
              </a:lnSpc>
              <a:buClr>
                <a:srgbClr val="000099"/>
              </a:buClr>
              <a:buFont typeface="Wingdings" pitchFamily="2" charset="2"/>
              <a:buChar char="v"/>
            </a:pPr>
            <a:endParaRPr lang="ru-RU" sz="2000" b="1" dirty="0" smtClean="0">
              <a:solidFill>
                <a:srgbClr val="FF33CC"/>
              </a:solidFill>
            </a:endParaRPr>
          </a:p>
          <a:p>
            <a:pPr eaLnBrk="1" hangingPunct="1">
              <a:lnSpc>
                <a:spcPct val="95000"/>
              </a:lnSpc>
              <a:buClr>
                <a:srgbClr val="000099"/>
              </a:buClr>
              <a:buFont typeface="Wingdings" pitchFamily="2" charset="2"/>
              <a:buChar char="v"/>
            </a:pPr>
            <a:r>
              <a:rPr lang="ru-RU" sz="2000" b="1" dirty="0" smtClean="0">
                <a:solidFill>
                  <a:srgbClr val="FF33CC"/>
                </a:solidFill>
              </a:rPr>
              <a:t>отдельные материалы  представлены в сборниках  научно-практических  конференций</a:t>
            </a:r>
            <a:endParaRPr lang="en-US" sz="2000" b="1" dirty="0" smtClean="0">
              <a:solidFill>
                <a:srgbClr val="FF33CC"/>
              </a:solidFill>
            </a:endParaRPr>
          </a:p>
          <a:p>
            <a:pPr algn="r" eaLnBrk="1" hangingPunct="1">
              <a:lnSpc>
                <a:spcPct val="95000"/>
              </a:lnSpc>
              <a:buClr>
                <a:srgbClr val="000099"/>
              </a:buClr>
              <a:buFont typeface="Wingdings" pitchFamily="2" charset="2"/>
              <a:buNone/>
            </a:pPr>
            <a:r>
              <a:rPr lang="ru-RU" sz="2000" dirty="0" smtClean="0"/>
              <a:t> </a:t>
            </a:r>
          </a:p>
        </p:txBody>
      </p:sp>
      <p:sp>
        <p:nvSpPr>
          <p:cNvPr id="33796" name="TextBox 4"/>
          <p:cNvSpPr txBox="1">
            <a:spLocks noChangeArrowheads="1"/>
          </p:cNvSpPr>
          <p:nvPr/>
        </p:nvSpPr>
        <p:spPr bwMode="auto">
          <a:xfrm>
            <a:off x="5867400" y="1196975"/>
            <a:ext cx="26654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endParaRPr lang="ru-RU" altLang="ru-RU"/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 rot="21337440">
            <a:off x="452076" y="1387365"/>
            <a:ext cx="8058148" cy="3046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buClr>
                <a:srgbClr val="4D4D4D"/>
              </a:buClr>
              <a:buSzPct val="100000"/>
              <a:buFont typeface="Arial" charset="0"/>
              <a:buNone/>
              <a:defRPr/>
            </a:pPr>
            <a:r>
              <a:rPr lang="ru-RU" sz="9600" b="1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rgbClr val="FF33CC"/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  <a:cs typeface="Arial Unicode MS" pitchFamily="32" charset="0"/>
              </a:rPr>
              <a:t>Спасибо за внимание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4356100" y="115888"/>
            <a:ext cx="4319588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/>
          </a:p>
        </p:txBody>
      </p:sp>
      <p:pic>
        <p:nvPicPr>
          <p:cNvPr id="13315" name="Picture 6" descr="C:\Users\Packard\Desktop\По группе\2020-21 учебный год\Certificate.png"/>
          <p:cNvPicPr>
            <a:picLocks noChangeAspect="1" noChangeArrowheads="1"/>
          </p:cNvPicPr>
          <p:nvPr/>
        </p:nvPicPr>
        <p:blipFill>
          <a:blip r:embed="rId2"/>
          <a:srcRect t="9354"/>
          <a:stretch>
            <a:fillRect/>
          </a:stretch>
        </p:blipFill>
        <p:spPr bwMode="auto">
          <a:xfrm>
            <a:off x="4286250" y="0"/>
            <a:ext cx="4857750" cy="623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8" descr="C:\Users\Packard\Downloads\Certificate_Цифровая безопасность.png"/>
          <p:cNvPicPr>
            <a:picLocks noChangeAspect="1" noChangeArrowheads="1"/>
          </p:cNvPicPr>
          <p:nvPr/>
        </p:nvPicPr>
        <p:blipFill>
          <a:blip r:embed="rId3"/>
          <a:srcRect t="11629" b="10464"/>
          <a:stretch>
            <a:fillRect/>
          </a:stretch>
        </p:blipFill>
        <p:spPr bwMode="auto">
          <a:xfrm>
            <a:off x="0" y="0"/>
            <a:ext cx="4859338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5165725"/>
            <a:ext cx="9144000" cy="1692275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400" b="1" dirty="0">
                <a:hlinkClick r:id="rId4"/>
              </a:rPr>
              <a:t>ООО "Центр инновационного образования и воспитания" </a:t>
            </a:r>
            <a:r>
              <a:rPr lang="ru-RU" sz="1400" b="1" dirty="0" err="1">
                <a:hlinkClick r:id="rId4"/>
              </a:rPr>
              <a:t>Единный</a:t>
            </a:r>
            <a:r>
              <a:rPr lang="ru-RU" sz="1400" b="1" dirty="0">
                <a:hlinkClick r:id="rId4"/>
              </a:rPr>
              <a:t> урок. </a:t>
            </a:r>
            <a:r>
              <a:rPr lang="ru-RU" sz="1400" dirty="0">
                <a:hlinkClick r:id="rId4"/>
              </a:rPr>
              <a:t>Год окончания: 2021</a:t>
            </a:r>
          </a:p>
          <a:p>
            <a:pPr algn="just">
              <a:defRPr/>
            </a:pPr>
            <a:r>
              <a:rPr lang="ru-RU" sz="1400" dirty="0">
                <a:hlinkClick r:id="rId4"/>
              </a:rPr>
              <a:t>Название курса: Организация работы классного руководителя в образовательной организации. Количество часов: 250</a:t>
            </a:r>
            <a:endParaRPr lang="en-US" sz="1400" dirty="0"/>
          </a:p>
          <a:p>
            <a:pPr algn="just">
              <a:defRPr/>
            </a:pPr>
            <a:endParaRPr lang="ru-RU" sz="1400" dirty="0"/>
          </a:p>
          <a:p>
            <a:pPr>
              <a:defRPr/>
            </a:pPr>
            <a:r>
              <a:rPr lang="ru-RU" sz="1400" b="1" dirty="0">
                <a:hlinkClick r:id="rId5"/>
              </a:rPr>
              <a:t>ООО "Центр инновационного образования и воспитания" </a:t>
            </a:r>
            <a:r>
              <a:rPr lang="ru-RU" sz="1400" b="1" dirty="0" err="1">
                <a:hlinkClick r:id="rId5"/>
              </a:rPr>
              <a:t>Единный</a:t>
            </a:r>
            <a:r>
              <a:rPr lang="ru-RU" sz="1400" b="1" dirty="0">
                <a:hlinkClick r:id="rId5"/>
              </a:rPr>
              <a:t> урок . </a:t>
            </a:r>
            <a:r>
              <a:rPr lang="ru-RU" sz="1400" dirty="0">
                <a:hlinkClick r:id="rId5"/>
              </a:rPr>
              <a:t>Год окончания: 2021</a:t>
            </a:r>
          </a:p>
          <a:p>
            <a:pPr>
              <a:defRPr/>
            </a:pPr>
            <a:r>
              <a:rPr lang="ru-RU" sz="1400" dirty="0">
                <a:hlinkClick r:id="rId5"/>
              </a:rPr>
              <a:t>Название курса: Основы обеспечения информационной безопасности детей. Количество часов: 36</a:t>
            </a:r>
            <a:endParaRPr lang="ru-RU" sz="1400" dirty="0"/>
          </a:p>
          <a:p>
            <a:pPr>
              <a:defRPr/>
            </a:pPr>
            <a:endParaRPr lang="ru-RU" sz="2000" b="1" i="1" dirty="0">
              <a:solidFill>
                <a:srgbClr val="F4FECE"/>
              </a:solidFill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s2.siteapi.org/8231fa53f7c649f/docs/b0k86w6d5lkcksoksgk0sk80ck8kk0"/>
          <p:cNvPicPr>
            <a:picLocks noChangeAspect="1" noChangeArrowheads="1"/>
          </p:cNvPicPr>
          <p:nvPr/>
        </p:nvPicPr>
        <p:blipFill>
          <a:blip r:embed="rId2"/>
          <a:srcRect l="3313" t="5167" r="2811" b="10333"/>
          <a:stretch>
            <a:fillRect/>
          </a:stretch>
        </p:blipFill>
        <p:spPr bwMode="auto">
          <a:xfrm>
            <a:off x="0" y="0"/>
            <a:ext cx="91440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273800"/>
            <a:ext cx="9144000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dirty="0">
                <a:hlinkClick r:id="rId3"/>
              </a:rPr>
              <a:t>Центр непрерывного повышения профессионального мастерства педагогических работников - "</a:t>
            </a:r>
            <a:r>
              <a:rPr lang="ru-RU" sz="1600" b="1" dirty="0" smtClean="0">
                <a:hlinkClick r:id="rId3"/>
              </a:rPr>
              <a:t>Педагог13.ру«Организация образовательн</a:t>
            </a:r>
            <a:r>
              <a:rPr lang="ru-RU" sz="1600" b="1" dirty="0" smtClean="0">
                <a:solidFill>
                  <a:srgbClr val="00B0F0"/>
                </a:solidFill>
                <a:hlinkClick r:id="rId3"/>
              </a:rPr>
              <a:t>ого процесса </a:t>
            </a:r>
            <a:r>
              <a:rPr lang="ru-RU" sz="1600" b="1" dirty="0" smtClean="0">
                <a:solidFill>
                  <a:srgbClr val="00B0F0"/>
                </a:solidFill>
              </a:rPr>
              <a:t>в условиях карантинных мероприятий и пандемии </a:t>
            </a:r>
            <a:r>
              <a:rPr lang="ru-RU" sz="1600" b="1" dirty="0" err="1" smtClean="0">
                <a:solidFill>
                  <a:srgbClr val="00B0F0"/>
                </a:solidFill>
              </a:rPr>
              <a:t>короновируса</a:t>
            </a:r>
            <a:r>
              <a:rPr lang="ru-RU" sz="1600" b="1" dirty="0" smtClean="0">
                <a:solidFill>
                  <a:srgbClr val="00B0F0"/>
                </a:solidFill>
              </a:rPr>
              <a:t>»</a:t>
            </a:r>
            <a:r>
              <a:rPr lang="ru-RU" sz="1600" b="1" dirty="0" smtClean="0">
                <a:solidFill>
                  <a:srgbClr val="00B0F0"/>
                </a:solidFill>
                <a:hlinkClick r:id="rId3"/>
              </a:rPr>
              <a:t>. </a:t>
            </a:r>
            <a:r>
              <a:rPr lang="ru-RU" sz="1600" dirty="0">
                <a:hlinkClick r:id="rId3"/>
              </a:rPr>
              <a:t>Год окончания: 2020</a:t>
            </a: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Администратор\Мои документы\Загрузки\IMG_20231109_053150_781.jpg"/>
          <p:cNvPicPr>
            <a:picLocks noChangeAspect="1" noChangeArrowheads="1"/>
          </p:cNvPicPr>
          <p:nvPr/>
        </p:nvPicPr>
        <p:blipFill>
          <a:blip r:embed="rId2" cstate="print"/>
          <a:srcRect t="12289"/>
          <a:stretch>
            <a:fillRect/>
          </a:stretch>
        </p:blipFill>
        <p:spPr bwMode="auto">
          <a:xfrm>
            <a:off x="0" y="0"/>
            <a:ext cx="9144000" cy="601524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u="sng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Мордовский государственный университета им. Н.П. Огарева, Географический факультет«Современные технологии в области кадастровой деятельности»  Год </a:t>
            </a:r>
            <a:r>
              <a:rPr lang="ru-RU" sz="16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окончания: </a:t>
            </a:r>
            <a:r>
              <a:rPr lang="ru-RU" sz="1600" b="1" u="sng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2022</a:t>
            </a:r>
            <a:endParaRPr lang="ru-RU" sz="1600" b="1" u="sng" dirty="0">
              <a:solidFill>
                <a:schemeClr val="accent5">
                  <a:lumMod val="40000"/>
                  <a:lumOff val="60000"/>
                </a:schemeClr>
              </a:solidFill>
              <a:hlinkClick r:id="rId3"/>
            </a:endParaRPr>
          </a:p>
        </p:txBody>
      </p:sp>
    </p:spTree>
  </p:cSld>
  <p:clrMapOvr>
    <a:masterClrMapping/>
  </p:clrMapOvr>
  <p:transition spd="med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95288"/>
            <a:ext cx="9144000" cy="560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6027003"/>
            <a:ext cx="9144000" cy="830997"/>
          </a:xfrm>
          <a:prstGeom prst="rect">
            <a:avLst/>
          </a:prstGeom>
          <a:solidFill>
            <a:schemeClr val="accent1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600" b="1" u="sng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Федеральное государственное бюджетное учреждение «Российский детско-юношеский центр» - «Деятельность советника директора по воспитанию и взаимодействию с детскими общественными объединениями»  Год </a:t>
            </a:r>
            <a:r>
              <a:rPr lang="ru-RU" sz="1600" b="1" u="sng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окончания: </a:t>
            </a:r>
            <a:r>
              <a:rPr lang="ru-RU" sz="1600" b="1" u="sng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2023</a:t>
            </a:r>
            <a:endParaRPr lang="ru-RU" sz="1600" b="1" u="sng" dirty="0">
              <a:solidFill>
                <a:schemeClr val="accent5">
                  <a:lumMod val="40000"/>
                  <a:lumOff val="60000"/>
                </a:schemeClr>
              </a:solidFill>
              <a:hlinkClick r:id="rId3"/>
            </a:endParaRPr>
          </a:p>
        </p:txBody>
      </p:sp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5"/>
          <p:cNvSpPr>
            <a:spLocks noChangeArrowheads="1"/>
          </p:cNvSpPr>
          <p:nvPr/>
        </p:nvSpPr>
        <p:spPr bwMode="auto">
          <a:xfrm>
            <a:off x="1" y="11588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400" b="1" dirty="0" smtClean="0">
                <a:solidFill>
                  <a:srgbClr val="FF33CC"/>
                </a:solidFill>
              </a:rPr>
              <a:t>Стабильные </a:t>
            </a:r>
            <a:r>
              <a:rPr lang="ru-RU" altLang="ru-RU" sz="2400" b="1" dirty="0">
                <a:solidFill>
                  <a:srgbClr val="FF33CC"/>
                </a:solidFill>
              </a:rPr>
              <a:t>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  <a:endParaRPr lang="ru-RU" altLang="ru-RU" sz="2400" dirty="0">
              <a:solidFill>
                <a:srgbClr val="FF33CC"/>
              </a:solidFill>
            </a:endParaRPr>
          </a:p>
        </p:txBody>
      </p:sp>
      <p:pic>
        <p:nvPicPr>
          <p:cNvPr id="2050" name="Picture 2" descr="C:\Documents and Settings\Администратор\Рабочий стол\Преподаватели\Бякин\Аттестация педагогов\Byak\Для аттестации\2019\атестация002.jpg"/>
          <p:cNvPicPr>
            <a:picLocks noChangeAspect="1" noChangeArrowheads="1"/>
          </p:cNvPicPr>
          <p:nvPr/>
        </p:nvPicPr>
        <p:blipFill>
          <a:blip r:embed="rId2" cstate="print"/>
          <a:srcRect r="6000" b="50000"/>
          <a:stretch>
            <a:fillRect/>
          </a:stretch>
        </p:blipFill>
        <p:spPr bwMode="auto">
          <a:xfrm>
            <a:off x="2214546" y="2071678"/>
            <a:ext cx="5036305" cy="368635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5"/>
          <p:cNvSpPr>
            <a:spLocks noChangeArrowheads="1"/>
          </p:cNvSpPr>
          <p:nvPr/>
        </p:nvSpPr>
        <p:spPr bwMode="auto">
          <a:xfrm>
            <a:off x="1" y="115888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400" b="1" dirty="0">
                <a:solidFill>
                  <a:srgbClr val="FF33CC"/>
                </a:solidFill>
              </a:rPr>
              <a:t>Стабильные положительные результаты (положительная динамика) освоения обучающимися образовательных программ по итогам мониторингов, проводимых организацией</a:t>
            </a:r>
            <a:endParaRPr lang="ru-RU" altLang="ru-RU" sz="2400" dirty="0">
              <a:solidFill>
                <a:srgbClr val="FF33CC"/>
              </a:solidFill>
            </a:endParaRP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/>
          <a:srcRect r="6140" b="16930"/>
          <a:stretch>
            <a:fillRect/>
          </a:stretch>
        </p:blipFill>
        <p:spPr bwMode="auto">
          <a:xfrm>
            <a:off x="4557712" y="4357688"/>
            <a:ext cx="4586288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1" y="1714488"/>
            <a:ext cx="632456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4782</TotalTime>
  <Words>419</Words>
  <Application>Microsoft Office PowerPoint</Application>
  <PresentationFormat>Экран (4:3)</PresentationFormat>
  <Paragraphs>66</Paragraphs>
  <Slides>31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Яркая</vt:lpstr>
      <vt:lpstr>Слайд 1</vt:lpstr>
      <vt:lpstr>Бякин Николай Николаевич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Результаты работы в качестве куратора по основным направлениям деятельности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Участие педагога в профессиональных конкурсах</vt:lpstr>
      <vt:lpstr>Слайд 25</vt:lpstr>
      <vt:lpstr>Слайд 26</vt:lpstr>
      <vt:lpstr>Слайд 27</vt:lpstr>
      <vt:lpstr>Слайд 28</vt:lpstr>
      <vt:lpstr>Общественно-педагогическая  активность педагога </vt:lpstr>
      <vt:lpstr>Опыт работы педагога обобщен и представлен: 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ПНПО в развитии (модернизации) образования страны</dc:title>
  <dc:creator>User User</dc:creator>
  <cp:lastModifiedBy>Кабинет33</cp:lastModifiedBy>
  <cp:revision>377</cp:revision>
  <cp:lastPrinted>1601-01-01T00:00:00Z</cp:lastPrinted>
  <dcterms:created xsi:type="dcterms:W3CDTF">2010-08-04T11:06:49Z</dcterms:created>
  <dcterms:modified xsi:type="dcterms:W3CDTF">2023-11-23T11:09:16Z</dcterms:modified>
</cp:coreProperties>
</file>