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03" r:id="rId3"/>
    <p:sldId id="348" r:id="rId4"/>
    <p:sldId id="349" r:id="rId5"/>
    <p:sldId id="351" r:id="rId6"/>
    <p:sldId id="352" r:id="rId7"/>
    <p:sldId id="35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D4-F1D9-41FF-99C2-839D959AE08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C9C7-7596-40AC-8149-CF2ED0533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D4-F1D9-41FF-99C2-839D959AE08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C9C7-7596-40AC-8149-CF2ED0533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8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D4-F1D9-41FF-99C2-839D959AE08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C9C7-7596-40AC-8149-CF2ED0533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2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D4-F1D9-41FF-99C2-839D959AE08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C9C7-7596-40AC-8149-CF2ED0533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2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D4-F1D9-41FF-99C2-839D959AE08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C9C7-7596-40AC-8149-CF2ED0533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3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D4-F1D9-41FF-99C2-839D959AE08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C9C7-7596-40AC-8149-CF2ED0533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4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D4-F1D9-41FF-99C2-839D959AE08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C9C7-7596-40AC-8149-CF2ED0533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0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D4-F1D9-41FF-99C2-839D959AE08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C9C7-7596-40AC-8149-CF2ED0533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0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D4-F1D9-41FF-99C2-839D959AE08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C9C7-7596-40AC-8149-CF2ED0533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3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D4-F1D9-41FF-99C2-839D959AE08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C9C7-7596-40AC-8149-CF2ED0533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2BD4-F1D9-41FF-99C2-839D959AE08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C9C7-7596-40AC-8149-CF2ED0533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1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2BD4-F1D9-41FF-99C2-839D959AE08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C9C7-7596-40AC-8149-CF2ED0533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0" b="22386"/>
          <a:stretch/>
        </p:blipFill>
        <p:spPr>
          <a:xfrm>
            <a:off x="3140014" y="310551"/>
            <a:ext cx="6038491" cy="19693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56" t="-2520" r="1378" b="73649"/>
          <a:stretch/>
        </p:blipFill>
        <p:spPr>
          <a:xfrm>
            <a:off x="0" y="4870688"/>
            <a:ext cx="12192000" cy="198731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38844" y="2443942"/>
            <a:ext cx="8553796" cy="1737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atin typeface="Bahnschrift Light SemiCondense"/>
              </a:rPr>
              <a:t>Оборудование бренда </a:t>
            </a:r>
            <a:r>
              <a:rPr lang="en-US" sz="5400" b="1" dirty="0">
                <a:latin typeface="Bahnschrift Light SemiCondense"/>
              </a:rPr>
              <a:t>CNIX</a:t>
            </a:r>
            <a:endParaRPr lang="ru-RU" sz="5400" b="1" dirty="0">
              <a:latin typeface="Bahnschrift Light SemiCondens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608" y="2443942"/>
            <a:ext cx="2111566" cy="10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883" y="1742536"/>
            <a:ext cx="7720642" cy="4356339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sz="2100" dirty="0">
                <a:latin typeface="Bahnschrift Light SemiCondense"/>
                <a:ea typeface="+mj-ea"/>
                <a:cs typeface="+mj-cs"/>
              </a:rPr>
              <a:t>Компания была основана в 2007 году и расположена в зоне экономического развития Шанхай </a:t>
            </a:r>
            <a:r>
              <a:rPr lang="ru-RU" sz="2100" dirty="0" err="1">
                <a:latin typeface="Bahnschrift Light SemiCondense"/>
                <a:ea typeface="+mj-ea"/>
                <a:cs typeface="+mj-cs"/>
              </a:rPr>
              <a:t>ЦзюФу</a:t>
            </a:r>
            <a:r>
              <a:rPr lang="ru-RU" sz="2100" dirty="0">
                <a:latin typeface="Bahnschrift Light SemiCondense"/>
                <a:ea typeface="+mj-ea"/>
                <a:cs typeface="+mj-cs"/>
              </a:rPr>
              <a:t>. Завод занимает площадь 13000 квадратных метров, специализируется на производстве оборудование для фаст-</a:t>
            </a:r>
            <a:r>
              <a:rPr lang="ru-RU" sz="2100" dirty="0" err="1">
                <a:latin typeface="Bahnschrift Light SemiCondense"/>
                <a:ea typeface="+mj-ea"/>
                <a:cs typeface="+mj-cs"/>
              </a:rPr>
              <a:t>фуда</a:t>
            </a:r>
            <a:r>
              <a:rPr lang="ru-RU" sz="2100" dirty="0">
                <a:latin typeface="Bahnschrift Light SemiCondense"/>
                <a:ea typeface="+mj-ea"/>
                <a:cs typeface="+mj-cs"/>
              </a:rPr>
              <a:t> и хлебопекарного оборудования.</a:t>
            </a:r>
          </a:p>
          <a:p>
            <a:pPr marL="0" indent="0" fontAlgn="base">
              <a:buNone/>
            </a:pPr>
            <a:endParaRPr lang="ru-RU" sz="2100" dirty="0">
              <a:latin typeface="Bahnschrift Light SemiCondense"/>
              <a:ea typeface="+mj-ea"/>
              <a:cs typeface="+mj-cs"/>
            </a:endParaRPr>
          </a:p>
          <a:p>
            <a:pPr marL="0" indent="0" fontAlgn="base">
              <a:buNone/>
            </a:pPr>
            <a:r>
              <a:rPr lang="ru-RU" sz="2100" dirty="0">
                <a:latin typeface="Bahnschrift Light SemiCondense"/>
                <a:ea typeface="+mj-ea"/>
                <a:cs typeface="+mj-cs"/>
              </a:rPr>
              <a:t>Продукция компании прошла </a:t>
            </a:r>
            <a:r>
              <a:rPr lang="ru-RU" sz="2100" b="1" dirty="0">
                <a:latin typeface="Bahnschrift Light SemiCondense"/>
                <a:ea typeface="+mj-ea"/>
                <a:cs typeface="+mj-cs"/>
              </a:rPr>
              <a:t>маркировку CE</a:t>
            </a:r>
            <a:r>
              <a:rPr lang="ru-RU" sz="2100" dirty="0">
                <a:latin typeface="Bahnschrift Light SemiCondense"/>
                <a:ea typeface="+mj-ea"/>
                <a:cs typeface="+mj-cs"/>
              </a:rPr>
              <a:t> (европейское соответствие)</a:t>
            </a:r>
            <a:r>
              <a:rPr lang="en-US" sz="2100" dirty="0">
                <a:latin typeface="Bahnschrift Light SemiCondense"/>
                <a:ea typeface="+mj-ea"/>
                <a:cs typeface="+mj-cs"/>
              </a:rPr>
              <a:t> </a:t>
            </a:r>
            <a:r>
              <a:rPr lang="ru-RU" sz="2100" dirty="0">
                <a:latin typeface="Bahnschrift Light SemiCondense"/>
                <a:ea typeface="+mj-ea"/>
                <a:cs typeface="+mj-cs"/>
              </a:rPr>
              <a:t>и на данный момент экспортирует оборудование в Россию, страны Евросоюза и Ближнего Востока.</a:t>
            </a:r>
          </a:p>
          <a:p>
            <a:pPr marL="0" indent="0" fontAlgn="base">
              <a:buNone/>
            </a:pPr>
            <a:endParaRPr lang="ru-RU" sz="2100" dirty="0">
              <a:latin typeface="Bahnschrift Light SemiCondense"/>
              <a:ea typeface="+mj-ea"/>
              <a:cs typeface="+mj-cs"/>
            </a:endParaRPr>
          </a:p>
          <a:p>
            <a:pPr marL="0" indent="0" fontAlgn="base">
              <a:buNone/>
            </a:pPr>
            <a:r>
              <a:rPr lang="ru-RU" sz="2100" dirty="0">
                <a:latin typeface="Bahnschrift Light SemiCondense"/>
                <a:ea typeface="+mj-ea"/>
                <a:cs typeface="+mj-cs"/>
              </a:rPr>
              <a:t>Фритюрницы </a:t>
            </a:r>
            <a:r>
              <a:rPr lang="en-US" sz="2100" dirty="0">
                <a:latin typeface="Bahnschrift Light SemiCondense"/>
                <a:ea typeface="+mj-ea"/>
                <a:cs typeface="+mj-cs"/>
              </a:rPr>
              <a:t>CNIX </a:t>
            </a:r>
            <a:r>
              <a:rPr lang="ru-RU" sz="2100" dirty="0">
                <a:latin typeface="Bahnschrift Light SemiCondense"/>
                <a:ea typeface="+mj-ea"/>
                <a:cs typeface="+mj-cs"/>
              </a:rPr>
              <a:t>проектировались как прямой аналог ушедшего с рынка </a:t>
            </a:r>
            <a:r>
              <a:rPr lang="ru-RU" sz="2100" dirty="0" err="1">
                <a:latin typeface="Bahnschrift Light SemiCondense"/>
                <a:ea typeface="+mj-ea"/>
                <a:cs typeface="+mj-cs"/>
              </a:rPr>
              <a:t>Henny</a:t>
            </a:r>
            <a:r>
              <a:rPr lang="ru-RU" sz="2100" dirty="0">
                <a:latin typeface="Bahnschrift Light SemiCondense"/>
                <a:ea typeface="+mj-ea"/>
                <a:cs typeface="+mj-cs"/>
              </a:rPr>
              <a:t> </a:t>
            </a:r>
            <a:r>
              <a:rPr lang="ru-RU" sz="2100" dirty="0" err="1">
                <a:latin typeface="Bahnschrift Light SemiCondense"/>
                <a:ea typeface="+mj-ea"/>
                <a:cs typeface="+mj-cs"/>
              </a:rPr>
              <a:t>Penny</a:t>
            </a:r>
            <a:r>
              <a:rPr lang="ru-RU" sz="2100" dirty="0">
                <a:latin typeface="Bahnschrift Light SemiCondense"/>
                <a:ea typeface="+mj-ea"/>
                <a:cs typeface="+mj-cs"/>
              </a:rPr>
              <a:t> и в полной мере могут их заменить.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6" t="13747" r="1378" b="74001"/>
          <a:stretch/>
        </p:blipFill>
        <p:spPr>
          <a:xfrm>
            <a:off x="0" y="6018662"/>
            <a:ext cx="12192000" cy="839337"/>
          </a:xfrm>
          <a:prstGeom prst="rect">
            <a:avLst/>
          </a:prstGeom>
        </p:spPr>
      </p:pic>
      <p:pic>
        <p:nvPicPr>
          <p:cNvPr id="1026" name="Picture 2" descr="https://www.cnixchina.com/wp-content/uploads/2022/12/z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867" y="997827"/>
            <a:ext cx="1966823" cy="25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nixchina.com/wp-content/uploads/2022/12/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411" y="3702780"/>
            <a:ext cx="2677209" cy="20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747" y="241670"/>
            <a:ext cx="2467154" cy="12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0498" y="431320"/>
            <a:ext cx="8798944" cy="533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latin typeface="Bahnschrift Light SemiCondense"/>
                <a:ea typeface="+mj-ea"/>
                <a:cs typeface="+mj-cs"/>
              </a:defRPr>
            </a:lvl1pPr>
          </a:lstStyle>
          <a:p>
            <a:r>
              <a:rPr lang="ru-RU" dirty="0"/>
              <a:t>  </a:t>
            </a:r>
          </a:p>
          <a:p>
            <a:r>
              <a:rPr lang="ru-RU" dirty="0"/>
              <a:t>   </a:t>
            </a:r>
            <a:r>
              <a:rPr lang="en-US" dirty="0"/>
              <a:t>Heavy duty</a:t>
            </a:r>
            <a:r>
              <a:rPr lang="ru-RU" dirty="0"/>
              <a:t> фритюрницы</a:t>
            </a:r>
            <a:r>
              <a:rPr lang="en-US" dirty="0"/>
              <a:t> </a:t>
            </a:r>
            <a:endParaRPr lang="ru-RU" dirty="0"/>
          </a:p>
          <a:p>
            <a:endParaRPr lang="ru-RU" sz="2100" b="0" dirty="0"/>
          </a:p>
          <a:p>
            <a:r>
              <a:rPr lang="ru-RU" sz="2100" b="0" dirty="0"/>
              <a:t>Профессиональные фритюрные аппараты "Heavy-Duty" предназначены для приготовления продуктов во фритюре в больших количествах на предприятиях с высокой проходимостью. </a:t>
            </a:r>
          </a:p>
          <a:p>
            <a:endParaRPr lang="ru-RU" sz="2100" b="0" dirty="0"/>
          </a:p>
          <a:p>
            <a:r>
              <a:rPr lang="ru-RU" sz="2100" b="0" dirty="0"/>
              <a:t>От обычных такие аппараты отличаются множеством дополнительных функций, среди которых: фильтрация масла, автоматический подъем корзин по таймеру, сохранение программ приготовления.</a:t>
            </a:r>
            <a:r>
              <a:rPr lang="en-US" sz="2100" b="0" dirty="0"/>
              <a:t> </a:t>
            </a:r>
            <a:endParaRPr lang="ru-RU" sz="2100" b="0" dirty="0"/>
          </a:p>
          <a:p>
            <a:endParaRPr lang="ru-RU" sz="2100" b="0" dirty="0"/>
          </a:p>
          <a:p>
            <a:r>
              <a:rPr lang="ru-RU" sz="2100" b="0" dirty="0"/>
              <a:t>Благодаря использованию цифрового термостата позволяют минимизировать падения температуры фритюра после загрузки продукта (особенно замороженного), во-вторых, позволяют избежать перегрева фритюра, что положительно сказывается на сроке его эксплуатации и, соответственно, на качестве обжаренных продуктов.</a:t>
            </a:r>
          </a:p>
          <a:p>
            <a:endParaRPr lang="ru-RU" sz="2100" b="0" dirty="0"/>
          </a:p>
          <a:p>
            <a:r>
              <a:rPr lang="ru-RU" sz="2100" b="0" dirty="0"/>
              <a:t>Температурный режим до + 200℃ - актуален для жарки рыбы и морепродуктов.</a:t>
            </a:r>
          </a:p>
          <a:p>
            <a:endParaRPr lang="ru-RU" sz="2400" b="0" dirty="0"/>
          </a:p>
          <a:p>
            <a:r>
              <a:rPr lang="ru-RU" sz="2400" b="0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56" t="13747" r="1378" b="74001"/>
          <a:stretch/>
        </p:blipFill>
        <p:spPr>
          <a:xfrm>
            <a:off x="0" y="6018663"/>
            <a:ext cx="12192000" cy="839337"/>
          </a:xfrm>
          <a:prstGeom prst="rect">
            <a:avLst/>
          </a:prstGeom>
        </p:spPr>
      </p:pic>
      <p:pic>
        <p:nvPicPr>
          <p:cNvPr id="3080" name="Picture 8" descr="http://assets.marthastewart.com/styles/wmax-1500/d20/fried-fish-103018840/fried-fish-103018840_hori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88" y="2740996"/>
            <a:ext cx="2377056" cy="13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tokeshi.ru/d/krevertka_temp_cor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 r="3907" b="20499"/>
          <a:stretch/>
        </p:blipFill>
        <p:spPr bwMode="auto">
          <a:xfrm>
            <a:off x="9549442" y="4209801"/>
            <a:ext cx="2436678" cy="13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787" y="1272587"/>
            <a:ext cx="2377056" cy="13370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0217" y="44685"/>
            <a:ext cx="1556842" cy="7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3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4"/>
          <p:cNvSpPr>
            <a:spLocks noGrp="1"/>
          </p:cNvSpPr>
          <p:nvPr>
            <p:ph sz="half" idx="2"/>
          </p:nvPr>
        </p:nvSpPr>
        <p:spPr>
          <a:xfrm>
            <a:off x="341304" y="391309"/>
            <a:ext cx="9475556" cy="5410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Открытые фритюрницы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1707" y="2061713"/>
            <a:ext cx="74897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Объем масла до </a:t>
            </a:r>
            <a:r>
              <a:rPr lang="ru-RU" sz="1600" dirty="0" err="1">
                <a:latin typeface="Bahnschrift Light SemiCondense"/>
              </a:rPr>
              <a:t>min</a:t>
            </a:r>
            <a:r>
              <a:rPr lang="ru-RU" sz="1600" dirty="0">
                <a:latin typeface="Bahnschrift Light SemiCondense"/>
              </a:rPr>
              <a:t>. отметки - 11,6 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Два </a:t>
            </a:r>
            <a:r>
              <a:rPr lang="ru-RU" sz="1600" dirty="0" err="1">
                <a:latin typeface="Bahnschrift Light SemiCondense"/>
              </a:rPr>
              <a:t>контройлера</a:t>
            </a:r>
            <a:r>
              <a:rPr lang="ru-RU" sz="1600" dirty="0">
                <a:latin typeface="Bahnschrift Light SemiCondense"/>
              </a:rPr>
              <a:t> на каждую ванну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Отдельный контроль температуры и времени приготовления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6 циклов приготовления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Максимальная загрузка продукта 1,6 кг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Имеется режим ожидания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Датчик, который подает сигнал, в случае загрязнения масла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Высокоэффективные нагревательные элементы, экономия электроэнергии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Простая система управления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Имеется встроенная фильтровальная система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Мощность 14,3 + 14,3 кВт.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Напряжение – 380 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Подходит бумага фильтровальная ФИЛТА-504264 420 х 640 мм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ahnschrift Light SemiCondense"/>
              </a:rPr>
              <a:t>В комплект поставки входят 2 решетчатые корзины с рукояткам из высококачественной нержавеющей стали </a:t>
            </a:r>
            <a:r>
              <a:rPr lang="en-US" sz="1600" dirty="0">
                <a:latin typeface="Bahnschrift Light SemiCondense"/>
              </a:rPr>
              <a:t>AISI 201</a:t>
            </a:r>
            <a:endParaRPr lang="ru-RU" sz="1600" dirty="0">
              <a:latin typeface="Bahnschrift Light SemiCondense"/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9948483" y="391309"/>
            <a:ext cx="1474479" cy="909874"/>
          </a:xfrm>
          <a:prstGeom prst="flowChartPunchedTap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наличии на складе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8136" y="1116517"/>
            <a:ext cx="7435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Фритюрница открытого типа CNIX OFE-213 и </a:t>
            </a:r>
          </a:p>
          <a:p>
            <a:r>
              <a:rPr lang="en-US" sz="2400" b="1" dirty="0"/>
              <a:t>OFE-H213 (</a:t>
            </a:r>
            <a:r>
              <a:rPr lang="ru-RU" sz="2400" b="1" dirty="0"/>
              <a:t>автоматический подъем корзин) 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4" t="3290" r="23211"/>
          <a:stretch/>
        </p:blipFill>
        <p:spPr>
          <a:xfrm>
            <a:off x="8233604" y="1822495"/>
            <a:ext cx="1498151" cy="297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33013" t="8244" r="29586" b="6384"/>
          <a:stretch/>
        </p:blipFill>
        <p:spPr>
          <a:xfrm>
            <a:off x="9999787" y="2727787"/>
            <a:ext cx="1458198" cy="3328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83888" y="1708031"/>
            <a:ext cx="1439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OFE-</a:t>
            </a:r>
            <a:r>
              <a:rPr lang="en-US" b="1" dirty="0"/>
              <a:t>H</a:t>
            </a:r>
            <a:r>
              <a:rPr lang="ru-RU" b="1" dirty="0"/>
              <a:t>213</a:t>
            </a:r>
            <a:endParaRPr lang="en-US" b="1" dirty="0"/>
          </a:p>
          <a:p>
            <a:pPr algn="ctr"/>
            <a:r>
              <a:rPr lang="ru-RU" b="1" dirty="0"/>
              <a:t>автоподъем корзин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95729" y="1301183"/>
            <a:ext cx="1145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OFE-213 </a:t>
            </a:r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450331" y="1497409"/>
            <a:ext cx="986968" cy="286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/>
          </a:p>
          <a:p>
            <a:endParaRPr lang="en-US" sz="2800" b="1" dirty="0"/>
          </a:p>
        </p:txBody>
      </p:sp>
      <p:pic>
        <p:nvPicPr>
          <p:cNvPr id="2052" name="Picture 4" descr="https://media-manager.noticiasaominuto.com/1920/naom_63a47e6da6a9a.jpg?crop_params=eyJsYW5kc2NhcGUiOnsiY3JvcFdpZHRoIjoyNTU2LCJjcm9wSGVpZ2h0IjoxNDM4LCJjcm9wWCI6MCwiY3JvcFkiOi0xfX0=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5"/>
          <a:stretch/>
        </p:blipFill>
        <p:spPr bwMode="auto">
          <a:xfrm>
            <a:off x="7721800" y="4911499"/>
            <a:ext cx="2009955" cy="16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1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5660" y="310550"/>
            <a:ext cx="11800936" cy="5581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latin typeface="Bahnschrift Light SemiCondense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Фритюрницы под давлением</a:t>
            </a:r>
          </a:p>
          <a:p>
            <a:r>
              <a:rPr lang="ru-RU" sz="2000" b="0" dirty="0"/>
              <a:t>Основное конструктивное отличие фритюра под давлением от открытого заключается в том, что источники тепла (</a:t>
            </a:r>
            <a:r>
              <a:rPr lang="ru-RU" sz="2000" b="0" dirty="0" err="1"/>
              <a:t>ТЭНы</a:t>
            </a:r>
            <a:r>
              <a:rPr lang="ru-RU" sz="2000" b="0" dirty="0"/>
              <a:t>) размещены по периметру котла выше уровня дна, а не снизу. </a:t>
            </a:r>
          </a:p>
          <a:p>
            <a:endParaRPr lang="ru-RU" sz="2000" b="0" dirty="0"/>
          </a:p>
          <a:p>
            <a:r>
              <a:rPr lang="ru-RU" sz="2000" b="0" dirty="0"/>
              <a:t>Продукт погружается в предварительно подогретое масло, и крышка аппарата герметично закрывается. Давление в рабочей зоне составляет около 1 атм. В самом начале процесса обработки из пищевых продуктов испаряется небольшое количество влаги. Ее дальнейшему высвобождению препятствует избыточное давление, которое помогает сохранить натуральные соки и предотвратить поглощение продуктом масла. </a:t>
            </a:r>
          </a:p>
          <a:p>
            <a:endParaRPr lang="en-US" sz="2000" b="0" dirty="0"/>
          </a:p>
          <a:p>
            <a:r>
              <a:rPr lang="ru-RU" sz="2000" b="0" dirty="0"/>
              <a:t>Под каждый продукт можно запрограммировать фритюрницу по времени и температуре приготовления. Это означает, что не нужно нанимать высокопрофессионального повара - достаточно оператора, который будет загружать продукт и выбирать в меню компьютера кнопку, соответствующую типу приготавливаемого блюда.</a:t>
            </a:r>
          </a:p>
          <a:p>
            <a:r>
              <a:rPr lang="ru-RU" sz="2000" b="0" dirty="0"/>
              <a:t>Аппараты обладают многоступенчатой системой безопасности, включающей аварийный механический клапан, который сбрасывает излишнее давление в случае нештатной ситуации, и специальный механический запор, не позволяющий поднять крышку при избыточном давлении в котле.</a:t>
            </a:r>
          </a:p>
          <a:p>
            <a:r>
              <a:rPr lang="ru-RU" sz="2000" b="0" dirty="0"/>
              <a:t>Так как для жарки пищи под давлением требуется более низкая температура, техника потребляет меньше энергии. Эта особенность также позволяет дольше использовать масло.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56" t="13747" r="1378" b="74001"/>
          <a:stretch/>
        </p:blipFill>
        <p:spPr>
          <a:xfrm>
            <a:off x="0" y="6018663"/>
            <a:ext cx="12192000" cy="8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2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767412" y="1497409"/>
            <a:ext cx="2787877" cy="66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/>
          </a:p>
          <a:p>
            <a:endParaRPr lang="en-US" sz="2800" b="1" dirty="0"/>
          </a:p>
        </p:txBody>
      </p:sp>
      <p:sp>
        <p:nvSpPr>
          <p:cNvPr id="13" name="Объект 4"/>
          <p:cNvSpPr>
            <a:spLocks noGrp="1"/>
          </p:cNvSpPr>
          <p:nvPr>
            <p:ph sz="half" idx="2"/>
          </p:nvPr>
        </p:nvSpPr>
        <p:spPr>
          <a:xfrm>
            <a:off x="1173192" y="276045"/>
            <a:ext cx="7594222" cy="577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/>
              <a:t>Фритюрница под давлением CNIX PFE-800</a:t>
            </a:r>
            <a:endParaRPr lang="ru-RU" sz="3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5547" y="1009803"/>
            <a:ext cx="84295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Фритюрница напольная электрическая, </a:t>
            </a:r>
            <a:r>
              <a:rPr lang="en-US" sz="2000" dirty="0">
                <a:latin typeface="Bahnschrift Light SemiCondense"/>
              </a:rPr>
              <a:t>1</a:t>
            </a:r>
            <a:r>
              <a:rPr lang="ru-RU" sz="2000" dirty="0">
                <a:latin typeface="Bahnschrift Light SemiCondense"/>
              </a:rPr>
              <a:t> ванна на 24 л</a:t>
            </a:r>
            <a:r>
              <a:rPr lang="en-US" sz="2000" dirty="0">
                <a:latin typeface="Bahnschrift Light SemiCondense"/>
              </a:rPr>
              <a:t> </a:t>
            </a:r>
            <a:r>
              <a:rPr lang="ru-RU" sz="2000" dirty="0">
                <a:latin typeface="Bahnschrift Light SemiCondense"/>
              </a:rPr>
              <a:t>масла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Выполнена из нержавеющей стали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Модель оснащена прямоугольной ванной с крышкой, техническим отделением с распашной дверью, панелью управления с LED-индикаторами и манометром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Встроенная система фильтрации масла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Температурный режим от 50 до 200 °С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Аппарат рассчитан на 10 программ, которые можно разбить на 10 этапов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Поворотные ролики со стояночным тормозом для удобства транспортировки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В комплект поставки входят кабель питания и решетчатая корзина на 3 уровня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Производительность по готовому продукту: 25 кг/час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Подключение 380 В / 13,5 кВт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Габариты, мм: 460</a:t>
            </a:r>
            <a:r>
              <a:rPr lang="en-US" sz="2000" dirty="0">
                <a:latin typeface="Bahnschrift Light SemiCondense"/>
              </a:rPr>
              <a:t>x960x1230</a:t>
            </a:r>
            <a:endParaRPr lang="ru-RU" sz="2000" dirty="0">
              <a:latin typeface="Bahnschrift Light SemiCondense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Вес, кг: 135</a:t>
            </a:r>
          </a:p>
        </p:txBody>
      </p:sp>
      <p:sp>
        <p:nvSpPr>
          <p:cNvPr id="3" name="AutoShape 2" descr="https://ae04.alicdn.com/kf/Sbc7edcd83bf54c17bd09635aba6739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742" y="625961"/>
            <a:ext cx="2676215" cy="33304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16514" r="7908" b="17697"/>
          <a:stretch/>
        </p:blipFill>
        <p:spPr>
          <a:xfrm>
            <a:off x="9036733" y="4288002"/>
            <a:ext cx="2902224" cy="20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1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767412" y="1497409"/>
            <a:ext cx="2787877" cy="66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/>
          </a:p>
          <a:p>
            <a:endParaRPr lang="en-US" sz="2800" b="1" dirty="0"/>
          </a:p>
        </p:txBody>
      </p:sp>
      <p:sp>
        <p:nvSpPr>
          <p:cNvPr id="13" name="Объект 4"/>
          <p:cNvSpPr>
            <a:spLocks noGrp="1"/>
          </p:cNvSpPr>
          <p:nvPr>
            <p:ph sz="half" idx="2"/>
          </p:nvPr>
        </p:nvSpPr>
        <p:spPr>
          <a:xfrm>
            <a:off x="612476" y="534839"/>
            <a:ext cx="8686228" cy="474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/>
              <a:t>Фритюрница  настольная под давлением MDXZ-16</a:t>
            </a:r>
            <a:endParaRPr lang="ru-RU" sz="3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2476" y="1230637"/>
            <a:ext cx="834326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Фритюрница настольная электрическая, </a:t>
            </a:r>
            <a:r>
              <a:rPr lang="en-US" sz="2000" dirty="0">
                <a:latin typeface="Bahnschrift Light SemiCondense"/>
              </a:rPr>
              <a:t>1</a:t>
            </a:r>
            <a:r>
              <a:rPr lang="ru-RU" sz="2000" dirty="0">
                <a:latin typeface="Bahnschrift Light SemiCondense"/>
              </a:rPr>
              <a:t> ванна на 11 л</a:t>
            </a:r>
            <a:r>
              <a:rPr lang="en-US" sz="2000" dirty="0">
                <a:latin typeface="Bahnschrift Light SemiCondense"/>
              </a:rPr>
              <a:t> </a:t>
            </a:r>
            <a:r>
              <a:rPr lang="ru-RU" sz="2000" dirty="0">
                <a:latin typeface="Bahnschrift Light SemiCondense"/>
              </a:rPr>
              <a:t>масла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 Корпус и ванна выполнены из высококачественной нержавеющей стали марки 304, рукоятки ванны и крышки – из термостойкого полимера.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Возможность создать 3 программы для приготовления блюд</a:t>
            </a:r>
            <a:endParaRPr lang="en-US" sz="2000" dirty="0">
              <a:latin typeface="Bahnschrift Light SemiCondense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Самодиагностика с индикацией кодов ошибок</a:t>
            </a:r>
            <a:endParaRPr lang="en-US" sz="2000" dirty="0">
              <a:latin typeface="Bahnschrift Light SemiCondense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Фронтальный сливной кран с защитным фиксатором рукоятки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Наклонная подставка для крышки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Температурный режим от 50 до 200 °С</a:t>
            </a:r>
            <a:endParaRPr lang="en-US" sz="2000" dirty="0">
              <a:latin typeface="Bahnschrift Light SemiCondense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Тепловая защита от перегрева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В комплект поставки входят кабель питания и решетчатая корзина с рукоятками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Подключение 220 В / 3 кВт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Габариты, мм: 390</a:t>
            </a:r>
            <a:r>
              <a:rPr lang="en-US" sz="2000" dirty="0">
                <a:latin typeface="Bahnschrift Light SemiCondense"/>
              </a:rPr>
              <a:t>x</a:t>
            </a:r>
            <a:r>
              <a:rPr lang="ru-RU" sz="2000" dirty="0">
                <a:latin typeface="Bahnschrift Light SemiCondense"/>
              </a:rPr>
              <a:t>4</a:t>
            </a:r>
            <a:r>
              <a:rPr lang="en-US" sz="2000" dirty="0">
                <a:latin typeface="Bahnschrift Light SemiCondense"/>
              </a:rPr>
              <a:t>60x</a:t>
            </a:r>
            <a:r>
              <a:rPr lang="ru-RU" sz="2000" dirty="0">
                <a:latin typeface="Bahnschrift Light SemiCondense"/>
              </a:rPr>
              <a:t>54</a:t>
            </a:r>
            <a:r>
              <a:rPr lang="en-US" sz="2000" dirty="0">
                <a:latin typeface="Bahnschrift Light SemiCondense"/>
              </a:rPr>
              <a:t>0</a:t>
            </a:r>
            <a:endParaRPr lang="ru-RU" sz="2000" dirty="0">
              <a:latin typeface="Bahnschrift Light SemiCondense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Bahnschrift Light SemiCondense"/>
              </a:rPr>
              <a:t>Вес, кг: 19</a:t>
            </a:r>
          </a:p>
        </p:txBody>
      </p:sp>
      <p:sp>
        <p:nvSpPr>
          <p:cNvPr id="3" name="AutoShape 2" descr="https://ae04.alicdn.com/kf/Sbc7edcd83bf54c17bd09635aba6739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www.complex-trade.ru/upload/iblock/c1a/8z64cgypbl04it77bn7irjt4yuijgl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869" y="814258"/>
            <a:ext cx="2155607" cy="23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00" t="18159" r="3353" b="12636"/>
          <a:stretch/>
        </p:blipFill>
        <p:spPr>
          <a:xfrm>
            <a:off x="9628602" y="3179348"/>
            <a:ext cx="2377126" cy="1743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17213"/>
          <a:stretch/>
        </p:blipFill>
        <p:spPr>
          <a:xfrm>
            <a:off x="9628602" y="5029400"/>
            <a:ext cx="2268747" cy="1408670"/>
          </a:xfrm>
          <a:prstGeom prst="rect">
            <a:avLst/>
          </a:prstGeom>
        </p:spPr>
      </p:pic>
      <p:pic>
        <p:nvPicPr>
          <p:cNvPr id="1028" name="Picture 4" descr="https://vash-holodilnik.ru/wp-content/uploads/2022/07/kuritsa-iz-kfc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77" y="4865297"/>
            <a:ext cx="2726492" cy="17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4869" y="47876"/>
            <a:ext cx="1170859" cy="7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7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</TotalTime>
  <Words>692</Words>
  <Application>Microsoft Office PowerPoint</Application>
  <PresentationFormat>Широкоэкранный</PresentationFormat>
  <Paragraphs>73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Bahnschrift Light SemiCondense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Tecnoeka</dc:title>
  <dc:creator>Агабекова Виктория</dc:creator>
  <cp:lastModifiedBy>tati13.la@gmail.com</cp:lastModifiedBy>
  <cp:revision>344</cp:revision>
  <dcterms:created xsi:type="dcterms:W3CDTF">2022-12-09T19:15:26Z</dcterms:created>
  <dcterms:modified xsi:type="dcterms:W3CDTF">2024-01-28T10:02:55Z</dcterms:modified>
</cp:coreProperties>
</file>